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embeddedFontLst>
    <p:embeddedFont>
      <p:font typeface="Amatic SC"/>
      <p:regular r:id="rId24"/>
    </p:embeddedFont>
    <p:embeddedFont>
      <p:font typeface="Source Code Pro" panose="020B0509030403020204"/>
      <p:regular r:id="rId25"/>
    </p:embeddedFont>
    <p:embeddedFont>
      <p:font typeface="Bilbo" panose="02000000000000000000"/>
      <p:regular r:id="rId26"/>
    </p:embeddedFont>
    <p:embeddedFont>
      <p:font typeface="Tahoma" panose="020B0604030504040204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14400" y="4344084"/>
            <a:ext cx="5029199" cy="4113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914400" y="4344084"/>
            <a:ext cx="5029199" cy="4113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4084"/>
            <a:ext cx="5029199" cy="4113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4084"/>
            <a:ext cx="5029199" cy="4113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4084"/>
            <a:ext cx="5029199" cy="4113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914400" y="4344084"/>
            <a:ext cx="5029199" cy="4113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14400" y="4344084"/>
            <a:ext cx="5029199" cy="4113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4084"/>
            <a:ext cx="5029199" cy="4113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4084"/>
            <a:ext cx="5029199" cy="4113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4084"/>
            <a:ext cx="5029199" cy="4113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4084"/>
            <a:ext cx="5029199" cy="4113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4212" y="4344084"/>
            <a:ext cx="5489574" cy="4113678"/>
          </a:xfrm>
          <a:prstGeom prst="rect">
            <a:avLst/>
          </a:prstGeom>
          <a:noFill/>
          <a:ln>
            <a:noFill/>
          </a:ln>
        </p:spPr>
        <p:txBody>
          <a:bodyPr lIns="91750" tIns="45875" rIns="91750" bIns="458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4084"/>
            <a:ext cx="5029199" cy="4113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4344084"/>
            <a:ext cx="5029199" cy="4113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4084"/>
            <a:ext cx="5029199" cy="4113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 panose="020B0509030403020204"/>
              <a:defRPr sz="1800"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</a:fld>
            <a:endParaRPr lang="en-GB" sz="1000">
              <a:solidFill>
                <a:schemeClr val="accen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0" y="4892277"/>
            <a:ext cx="1885950" cy="2059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ilbo" panose="02000000000000000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Bilbo" panose="02000000000000000000"/>
                <a:ea typeface="Bilbo" panose="02000000000000000000"/>
                <a:cs typeface="Bilbo" panose="02000000000000000000"/>
                <a:sym typeface="Bilbo" panose="02000000000000000000"/>
              </a:rPr>
              <a:t>Copy Right 2006</a:t>
            </a:r>
            <a:endParaRPr lang="en-GB" sz="1200" b="0" i="0" u="none" strike="noStrike" cap="none">
              <a:solidFill>
                <a:schemeClr val="dk1"/>
              </a:solidFill>
              <a:latin typeface="Bilbo" panose="02000000000000000000"/>
              <a:ea typeface="Bilbo" panose="02000000000000000000"/>
              <a:cs typeface="Bilbo" panose="02000000000000000000"/>
              <a:sym typeface="Bilbo" panose="02000000000000000000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8027986" y="4892277"/>
            <a:ext cx="1116012" cy="2059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ilbo" panose="02000000000000000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Bilbo" panose="02000000000000000000"/>
                <a:ea typeface="Bilbo" panose="02000000000000000000"/>
                <a:cs typeface="Bilbo" panose="02000000000000000000"/>
                <a:sym typeface="Bilbo" panose="02000000000000000000"/>
              </a:rPr>
              <a:t>     Hal </a:t>
            </a: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Bilbo" panose="02000000000000000000"/>
                <a:ea typeface="Bilbo" panose="02000000000000000000"/>
                <a:cs typeface="Bilbo" panose="02000000000000000000"/>
                <a:sym typeface="Bilbo" panose="02000000000000000000"/>
              </a:rPr>
            </a:fld>
            <a:endParaRPr lang="en-GB" sz="1200" b="0" i="0" u="none" strike="noStrike" cap="none">
              <a:solidFill>
                <a:schemeClr val="dk1"/>
              </a:solidFill>
              <a:latin typeface="Bilbo" panose="02000000000000000000"/>
              <a:ea typeface="Bilbo" panose="02000000000000000000"/>
              <a:cs typeface="Bilbo" panose="02000000000000000000"/>
              <a:sym typeface="Bilbo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6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Komunikasi Data </a:t>
            </a:r>
            <a:endParaRPr lang="en-GB" sz="60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Sistem Informasi Manajemen 1</a:t>
            </a:r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 panose="020B0604030504040204"/>
              <a:buNone/>
            </a:pP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Komponen Jaringan</a:t>
            </a:r>
            <a:endParaRPr lang="en-GB" sz="36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11187" y="1476375"/>
            <a:ext cx="7437437" cy="2814637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NIC (</a:t>
            </a:r>
            <a:r>
              <a:rPr lang="en-GB" sz="3200" b="0" i="0" u="none">
                <a:solidFill>
                  <a:srgbClr val="FF99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</a:t>
            </a: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etwork </a:t>
            </a:r>
            <a:r>
              <a:rPr lang="en-GB" sz="3200" b="0" i="0" u="none">
                <a:solidFill>
                  <a:srgbClr val="FF99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</a:t>
            </a: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nterface </a:t>
            </a:r>
            <a:r>
              <a:rPr lang="en-GB" sz="3200" b="0" i="0" u="none">
                <a:solidFill>
                  <a:srgbClr val="FF99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</a:t>
            </a: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ard)</a:t>
            </a:r>
            <a:endParaRPr lang="en-GB" sz="32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lnSpc>
                <a:spcPct val="1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Media Komunikasi Jaringan</a:t>
            </a:r>
            <a:endParaRPr lang="en-GB" sz="32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lnSpc>
                <a:spcPct val="1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NOS (</a:t>
            </a:r>
            <a:r>
              <a:rPr lang="en-GB" sz="3200" b="0" i="0" u="none">
                <a:solidFill>
                  <a:srgbClr val="FF99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</a:t>
            </a: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etwork </a:t>
            </a:r>
            <a:r>
              <a:rPr lang="en-GB" sz="3200" b="0" i="0" u="none">
                <a:solidFill>
                  <a:srgbClr val="FF99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O</a:t>
            </a: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perating </a:t>
            </a:r>
            <a:r>
              <a:rPr lang="en-GB" sz="3200" b="0" i="0" u="none">
                <a:solidFill>
                  <a:srgbClr val="FF99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</a:t>
            </a: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ystem)</a:t>
            </a:r>
            <a:endParaRPr lang="en-GB" sz="32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lnSpc>
                <a:spcPct val="1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Modem </a:t>
            </a:r>
            <a:endParaRPr lang="en-GB" sz="32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None/>
            </a:pPr>
            <a:endParaRPr sz="32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902200"/>
            <a:ext cx="937260" cy="2343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Tahoma" panose="020B0604030504040204"/>
              <a:buNone/>
            </a:pPr>
            <a:r>
              <a:rPr lang="en-GB" sz="3600" b="1" i="0" u="none" strike="noStrike" cap="none">
                <a:solidFill>
                  <a:srgbClr val="FF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</a:t>
            </a: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etwork </a:t>
            </a:r>
            <a:r>
              <a:rPr lang="en-GB" sz="3600" b="1" i="0" u="none" strike="noStrike" cap="none">
                <a:solidFill>
                  <a:srgbClr val="FF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</a:t>
            </a: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nterface </a:t>
            </a:r>
            <a:r>
              <a:rPr lang="en-GB" sz="3600" b="1" i="0" u="none" strike="noStrike" cap="none">
                <a:solidFill>
                  <a:srgbClr val="FF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</a:t>
            </a: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ard</a:t>
            </a:r>
            <a:endParaRPr lang="en-GB" sz="36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11187" y="1275158"/>
            <a:ext cx="7772400" cy="337185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Hubungan fisik antara mesin dan jaringan</a:t>
            </a:r>
            <a:endParaRPr lang="en-GB" sz="32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Menghubungkan antara mesin dan medium </a:t>
            </a:r>
            <a:endParaRPr lang="en-GB" sz="32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Dikenal juga sebagai Network Adapter</a:t>
            </a:r>
            <a:endParaRPr lang="en-GB" sz="32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Contoh : Ethernet, Arcnet, Token Ring </a:t>
            </a:r>
            <a:endParaRPr lang="en-GB" sz="32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902200"/>
            <a:ext cx="937260" cy="2343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 panose="020B0604030504040204"/>
              <a:buNone/>
            </a:pP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Media Komunikasi Jaringan</a:t>
            </a:r>
            <a:endParaRPr lang="en-GB" sz="36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4199" y="800100"/>
            <a:ext cx="8127000" cy="3257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342900" marR="0" lvl="0" indent="-292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Pembawa pesan jaringan</a:t>
            </a:r>
            <a:endParaRPr lang="en-GB" sz="2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2921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Menghubungkan mesin-mesin</a:t>
            </a:r>
            <a:endParaRPr lang="en-GB" sz="2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2921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Media penghubung antar jaringan : </a:t>
            </a:r>
            <a:endParaRPr lang="en-GB" sz="2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15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GB" sz="21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Kabel</a:t>
            </a:r>
            <a:endParaRPr lang="en-GB" sz="21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143000" marR="0" lvl="2" indent="-190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</a:pPr>
            <a:r>
              <a:rPr lang="en-GB" sz="18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Twisted pair (Unshield Twisted Pair dan Shield Twisted Pair)</a:t>
            </a:r>
            <a:endParaRPr lang="en-GB" sz="18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143000" marR="0" lvl="2" indent="-190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</a:pPr>
            <a:r>
              <a:rPr lang="en-GB" sz="18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Coaxial</a:t>
            </a:r>
            <a:endParaRPr lang="en-GB" sz="18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143000" marR="0" lvl="2" indent="-1651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</a:pPr>
            <a:r>
              <a:rPr lang="en-GB" sz="18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Fiber optic </a:t>
            </a:r>
            <a:endParaRPr lang="en-GB" sz="18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15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GB" sz="21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Media Tanpa Kabel / Wireless </a:t>
            </a:r>
            <a:endParaRPr lang="en-GB" sz="21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143000" marR="0" lvl="2" indent="-190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</a:pPr>
            <a:r>
              <a:rPr lang="en-GB" sz="18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Gelombang radio, microwave, infrared</a:t>
            </a:r>
            <a:endParaRPr lang="en-GB" sz="18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902200"/>
            <a:ext cx="937260" cy="2343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Tahoma" panose="020B0604030504040204"/>
              <a:buNone/>
            </a:pPr>
            <a:r>
              <a:rPr lang="en-GB" sz="3600" b="1" i="0" u="none" strike="noStrike" cap="none">
                <a:solidFill>
                  <a:srgbClr val="FF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</a:t>
            </a: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etwork </a:t>
            </a:r>
            <a:r>
              <a:rPr lang="en-GB" sz="3600" b="1" i="0" u="none" strike="noStrike" cap="none">
                <a:solidFill>
                  <a:srgbClr val="FF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O</a:t>
            </a: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perating </a:t>
            </a:r>
            <a:r>
              <a:rPr lang="en-GB" sz="3600" b="1" i="0" u="none" strike="noStrike" cap="none">
                <a:solidFill>
                  <a:srgbClr val="FF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</a:t>
            </a: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ystem</a:t>
            </a:r>
            <a:endParaRPr lang="en-GB" sz="36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342900" marR="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6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Menghubungkan secara bersama semua PC dan peripheral</a:t>
            </a:r>
            <a:endParaRPr lang="en-GB" sz="26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6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Mengkoordinasikan semua fungsi PC dan peripheral dalam suatu jaringan</a:t>
            </a:r>
            <a:endParaRPr lang="en-GB" sz="26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6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Menyediakan pengamanan untuk mengakses database dan peripheral dalam jaringan</a:t>
            </a:r>
            <a:endParaRPr lang="en-GB" sz="26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902200"/>
            <a:ext cx="937260" cy="2343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 panose="020B0604030504040204"/>
              <a:buNone/>
            </a:pP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Topologi Jaringan</a:t>
            </a:r>
            <a:endParaRPr lang="en-GB" sz="36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600325" y="2057400"/>
            <a:ext cx="39433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47800" y="3600450"/>
            <a:ext cx="1428749" cy="112156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4078287" y="1543050"/>
            <a:ext cx="950912" cy="434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3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Bus</a:t>
            </a:r>
            <a:endParaRPr lang="en-GB" sz="3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1676400" y="3086100"/>
            <a:ext cx="974725" cy="434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3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</a:t>
            </a:r>
            <a:endParaRPr lang="en-GB" sz="3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6629400" y="3086100"/>
            <a:ext cx="1085850" cy="434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3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Ring</a:t>
            </a:r>
            <a:endParaRPr lang="en-GB" sz="3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24600" y="3600450"/>
            <a:ext cx="1600199" cy="11584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s 2"/>
          <p:cNvSpPr/>
          <p:nvPr/>
        </p:nvSpPr>
        <p:spPr>
          <a:xfrm>
            <a:off x="22225" y="4902200"/>
            <a:ext cx="937260" cy="2343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 panose="020B0604030504040204"/>
              <a:buNone/>
            </a:pP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Protokol</a:t>
            </a:r>
            <a:endParaRPr lang="en-GB" sz="36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8178799" cy="331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7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Digunakan untuk komunikasi antar entitas di dalam sebuah sistem</a:t>
            </a:r>
            <a:endParaRPr lang="en-GB" sz="2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1750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Harus berbicara menggunakan bahasa yang sama</a:t>
            </a:r>
            <a:endParaRPr lang="en-GB" sz="2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1750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Entitas</a:t>
            </a:r>
            <a:endParaRPr lang="en-GB" sz="2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60350" algn="l" rtl="0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Program Aplikasi pengguna</a:t>
            </a:r>
            <a:endParaRPr lang="en-GB" sz="20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60350" algn="l" rtl="0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Fasilitas e-mail</a:t>
            </a:r>
            <a:endParaRPr lang="en-GB" sz="20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60350" algn="l" rtl="0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Terminal</a:t>
            </a:r>
            <a:endParaRPr lang="en-GB" sz="20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1750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Sistem</a:t>
            </a:r>
            <a:endParaRPr lang="en-GB" sz="2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60350" algn="l" rtl="0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Komputer</a:t>
            </a:r>
            <a:endParaRPr lang="en-GB" sz="20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60350" algn="l" rtl="0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Terminal</a:t>
            </a:r>
            <a:endParaRPr lang="en-GB" sz="20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60350" algn="l" rtl="0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Remote sensor</a:t>
            </a:r>
            <a:endParaRPr lang="en-GB" sz="20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902200"/>
            <a:ext cx="937260" cy="2343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 panose="020B0604030504040204"/>
              <a:buNone/>
            </a:pP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Contoh Protokol </a:t>
            </a:r>
            <a:endParaRPr lang="en-GB" sz="36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TCP/IP </a:t>
            </a:r>
            <a:endParaRPr lang="en-GB" sz="32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GB" sz="28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Untuk Internet </a:t>
            </a:r>
            <a:endParaRPr lang="en-GB" sz="28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IPX/SPX  </a:t>
            </a:r>
            <a:endParaRPr lang="en-GB" sz="32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GB" sz="28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Untuk Novell Netware</a:t>
            </a:r>
            <a:endParaRPr lang="en-GB" sz="28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32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NetBEUI </a:t>
            </a:r>
            <a:endParaRPr lang="en-GB" sz="32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GB" sz="28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Untuk Microsoft </a:t>
            </a:r>
            <a:endParaRPr lang="en-GB" sz="28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902200"/>
            <a:ext cx="937260" cy="2343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 panose="020B0604030504040204"/>
              <a:buNone/>
            </a:pP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Model Komunikasi	</a:t>
            </a:r>
            <a:endParaRPr lang="en-GB" sz="36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Source</a:t>
            </a:r>
            <a:endParaRPr lang="en-GB"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667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21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menghasilkan data yang akan dikirim</a:t>
            </a:r>
            <a:endParaRPr lang="en-GB" sz="21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17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Transmitter</a:t>
            </a:r>
            <a:endParaRPr lang="en-GB"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667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21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Mengubah data menjadi sinyal yang bisa dikirimkan</a:t>
            </a:r>
            <a:endParaRPr lang="en-GB" sz="21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17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Transmission System</a:t>
            </a:r>
            <a:endParaRPr lang="en-GB"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667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21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Menyalurkan data</a:t>
            </a:r>
            <a:endParaRPr lang="en-GB" sz="21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17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Receiver</a:t>
            </a:r>
            <a:endParaRPr lang="en-GB"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667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21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Mengubah sinyal yang diterima menjadi data</a:t>
            </a:r>
            <a:endParaRPr lang="en-GB" sz="21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17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Destination</a:t>
            </a:r>
            <a:endParaRPr lang="en-GB"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667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21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Mengambil data yang masuk</a:t>
            </a:r>
            <a:endParaRPr lang="en-GB" sz="21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902200"/>
            <a:ext cx="937260" cy="2343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 panose="020B0604030504040204"/>
              <a:buNone/>
            </a:pP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Diagram Model Komunikasi Sederhana</a:t>
            </a:r>
            <a:endParaRPr lang="en-GB" sz="36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1"/>
          <a:srcRect b="16058"/>
          <a:stretch>
            <a:fillRect/>
          </a:stretch>
        </p:blipFill>
        <p:spPr>
          <a:xfrm>
            <a:off x="457200" y="1257300"/>
            <a:ext cx="8153399" cy="35933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s 2"/>
          <p:cNvSpPr/>
          <p:nvPr/>
        </p:nvSpPr>
        <p:spPr>
          <a:xfrm>
            <a:off x="22225" y="4902200"/>
            <a:ext cx="937260" cy="2343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 panose="020B0604030504040204"/>
              <a:buNone/>
            </a:pP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Model Komunikasi Data Sederhana</a:t>
            </a:r>
            <a:endParaRPr lang="en-GB" sz="36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1"/>
          <a:srcRect b="39047"/>
          <a:stretch>
            <a:fillRect/>
          </a:stretch>
        </p:blipFill>
        <p:spPr>
          <a:xfrm>
            <a:off x="457200" y="1721643"/>
            <a:ext cx="8153399" cy="21074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s 2"/>
          <p:cNvSpPr/>
          <p:nvPr/>
        </p:nvSpPr>
        <p:spPr>
          <a:xfrm>
            <a:off x="22225" y="4902200"/>
            <a:ext cx="937260" cy="2343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 panose="020B0604030504040204"/>
              <a:buNone/>
            </a:pP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Networking</a:t>
            </a:r>
            <a:endParaRPr lang="en-GB" sz="36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Komunikasi Point to Point tidak biasanya diterapkan</a:t>
            </a:r>
            <a:endParaRPr lang="en-GB" sz="32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2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Peralatan yang digunakan jauh terpisah </a:t>
            </a:r>
            <a:endParaRPr lang="en-GB" sz="28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2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Gabungan peralatan yang banyak akan memerlukan jumlah koneksi yang banyak pula</a:t>
            </a:r>
            <a:endParaRPr lang="en-GB" sz="28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Solusinya adalah Jaringan Komunikasi</a:t>
            </a:r>
            <a:endParaRPr lang="en-GB" sz="32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902200"/>
            <a:ext cx="937260" cy="2343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 panose="020B0604030504040204"/>
              <a:buNone/>
            </a:pP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Jaringan Komputer </a:t>
            </a:r>
            <a:endParaRPr lang="en-GB" sz="36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476375"/>
            <a:ext cx="8229600" cy="23729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32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Jaringan Komputer ?</a:t>
            </a:r>
            <a:endParaRPr lang="en-GB" sz="32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Definisi Dasar :</a:t>
            </a:r>
            <a:endParaRPr lang="en-GB" sz="32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 panose="020B0604030504040204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Dua atau lebih komputer yang saling</a:t>
            </a:r>
            <a:endParaRPr lang="en-GB" sz="28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 panose="020B0604030504040204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terhubung sehingga dapat membagi data</a:t>
            </a:r>
            <a:endParaRPr lang="en-GB" sz="28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 panose="020B0604030504040204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dan sumber-sumber peralatan lain</a:t>
            </a:r>
            <a:endParaRPr lang="en-GB" sz="28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None/>
            </a:pPr>
            <a:endParaRPr sz="28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902200"/>
            <a:ext cx="937260" cy="2343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 panose="020B0604030504040204"/>
              <a:buNone/>
            </a:pP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Model Jaringan Sederhana</a:t>
            </a:r>
            <a:endParaRPr lang="en-GB" sz="36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1"/>
          <a:srcRect b="10073"/>
          <a:stretch>
            <a:fillRect/>
          </a:stretch>
        </p:blipFill>
        <p:spPr>
          <a:xfrm>
            <a:off x="1322387" y="1251346"/>
            <a:ext cx="6705599" cy="38350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s 2"/>
          <p:cNvSpPr/>
          <p:nvPr/>
        </p:nvSpPr>
        <p:spPr>
          <a:xfrm>
            <a:off x="22225" y="4902200"/>
            <a:ext cx="937260" cy="2343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 panose="020B0604030504040204"/>
              <a:buNone/>
            </a:pP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Tujuan Jaringan Komputer</a:t>
            </a:r>
            <a:endParaRPr lang="en-GB" sz="3600" b="1" i="0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61875" y="742950"/>
            <a:ext cx="8310600" cy="377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7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Resource Sharing</a:t>
            </a:r>
            <a:endParaRPr lang="en-GB" sz="2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603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Data :</a:t>
            </a:r>
            <a:endParaRPr lang="en-GB"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143000" marR="0" lvl="2" indent="-190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Pertukaran  informasi (graphics, voices, video, data)</a:t>
            </a:r>
            <a:endParaRPr lang="en-GB" sz="22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603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Software :</a:t>
            </a:r>
            <a:endParaRPr lang="en-GB"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143000" marR="0" lvl="2" indent="-190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aplikasi-aplikasi</a:t>
            </a:r>
            <a:endParaRPr lang="en-GB" sz="22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603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GB" sz="2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Hardware :</a:t>
            </a:r>
            <a:endParaRPr lang="en-GB"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143000" marR="0" lvl="2" indent="-190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printer</a:t>
            </a:r>
            <a:endParaRPr lang="en-GB" sz="22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143000" marR="0" lvl="2" indent="-190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scanner</a:t>
            </a:r>
            <a:endParaRPr lang="en-GB" sz="22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143000" marR="0" lvl="2" indent="-190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fax</a:t>
            </a:r>
            <a:endParaRPr lang="en-GB" sz="22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143000" marR="0" lvl="2" indent="-190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modem</a:t>
            </a:r>
            <a:endParaRPr lang="en-GB" sz="22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143000" marR="0" lvl="2" indent="-190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2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peralatan hardware yang lain</a:t>
            </a:r>
            <a:endParaRPr lang="en-GB" sz="22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17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•"/>
            </a:pPr>
            <a:r>
              <a:rPr lang="en-GB" sz="24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Information Sharing</a:t>
            </a:r>
            <a:endParaRPr lang="en-GB" sz="2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17000"/>
              <a:buFont typeface="Times New Roman" panose="02020603050405020304"/>
              <a:buNone/>
            </a:pPr>
            <a:endParaRPr sz="24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902200"/>
            <a:ext cx="937260" cy="2343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58887" y="789384"/>
            <a:ext cx="7162799" cy="403383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931862" y="195262"/>
            <a:ext cx="7600949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 panose="020B0604030504040204"/>
              <a:buNone/>
            </a:pPr>
            <a:r>
              <a:rPr lang="en-GB" sz="3600" b="1" i="0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Resource Sharring : </a:t>
            </a:r>
            <a:r>
              <a:rPr lang="en-GB" sz="3600" b="1" i="1" u="none" strike="noStrike" cap="none">
                <a:solidFill>
                  <a:schemeClr val="dk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Print Server</a:t>
            </a:r>
            <a:endParaRPr lang="en-GB" sz="3600" b="1" i="1" u="none" strike="noStrike" cap="none">
              <a:solidFill>
                <a:schemeClr val="dk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902200"/>
            <a:ext cx="937260" cy="23431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2064</Words>
  <Application>WPS Presentation</Application>
  <PresentationFormat>On-screen Show (16:9)</PresentationFormat>
  <Paragraphs>120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Arial</vt:lpstr>
      <vt:lpstr>Amatic SC</vt:lpstr>
      <vt:lpstr>Source Code Pro</vt:lpstr>
      <vt:lpstr>Bilbo</vt:lpstr>
      <vt:lpstr>Times New Roman</vt:lpstr>
      <vt:lpstr>Tahoma</vt:lpstr>
      <vt:lpstr>Noto Sans Symbols</vt:lpstr>
      <vt:lpstr>Segoe Print</vt:lpstr>
      <vt:lpstr>Microsoft YaHei</vt:lpstr>
      <vt:lpstr>Arial Unicode MS</vt:lpstr>
      <vt:lpstr>beach-day</vt:lpstr>
      <vt:lpstr>Default Design</vt:lpstr>
      <vt:lpstr>Komunikasi Data </vt:lpstr>
      <vt:lpstr>Model Komunikasi	</vt:lpstr>
      <vt:lpstr>Diagram Model Komunikasi Sederhana</vt:lpstr>
      <vt:lpstr>Model Komunikasi Data Sederhana</vt:lpstr>
      <vt:lpstr>Networking</vt:lpstr>
      <vt:lpstr>Jaringan Komputer </vt:lpstr>
      <vt:lpstr>Model Jaringan Sederhana</vt:lpstr>
      <vt:lpstr>Tujuan Jaringan Komputer</vt:lpstr>
      <vt:lpstr>Resource Sharring : Print Server</vt:lpstr>
      <vt:lpstr>Komponen Jaringan</vt:lpstr>
      <vt:lpstr>Network Interface Card</vt:lpstr>
      <vt:lpstr>Media Komunikasi Jaringan</vt:lpstr>
      <vt:lpstr>Network Operating System</vt:lpstr>
      <vt:lpstr>Topologi Jaringan</vt:lpstr>
      <vt:lpstr>Protokol</vt:lpstr>
      <vt:lpstr>Contoh Protokol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Komunikasi Data </dc:title>
  <dc:creator/>
  <cp:lastModifiedBy>RYZEN</cp:lastModifiedBy>
  <cp:revision>2</cp:revision>
  <dcterms:created xsi:type="dcterms:W3CDTF">2020-06-10T16:42:54Z</dcterms:created>
  <dcterms:modified xsi:type="dcterms:W3CDTF">2020-06-11T07:50:23Z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