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Source Code Pro"/>
      <p:regular r:id="rId29"/>
      <p:bold r:id="rId30"/>
      <p:italic r:id="rId31"/>
      <p:boldItalic r:id="rId32"/>
    </p:embeddedFont>
    <p:embeddedFont>
      <p:font typeface="Tahom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33" Type="http://schemas.openxmlformats.org/officeDocument/2006/relationships/font" Target="fonts/Tahoma-regular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Tahom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3" name="Google Shape;303;p11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9" name="Google Shape;309;p12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2" name="Google Shape;332;p13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8" name="Google Shape;338;p14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3" name="Google Shape;373;p15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9" name="Google Shape;379;p16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5" name="Google Shape;385;p17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1" name="Google Shape;391;p18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9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7" name="Google Shape;417;p19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1" type="ftr"/>
          </p:nvPr>
        </p:nvSpPr>
        <p:spPr>
          <a:xfrm>
            <a:off x="0" y="8684682"/>
            <a:ext cx="2971799" cy="459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1 </a:t>
            </a:r>
            <a:endParaRPr/>
          </a:p>
        </p:txBody>
      </p:sp>
      <p:sp>
        <p:nvSpPr>
          <p:cNvPr id="176" name="Google Shape;176;p2:notes"/>
          <p:cNvSpPr txBox="1"/>
          <p:nvPr>
            <p:ph idx="12" type="sldNum"/>
          </p:nvPr>
        </p:nvSpPr>
        <p:spPr>
          <a:xfrm>
            <a:off x="3886200" y="8684682"/>
            <a:ext cx="2971799" cy="459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8" name="Google Shape;448;p20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1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4" name="Google Shape;454;p21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2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0" name="Google Shape;460;p22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77" name="Google Shape;477;p23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1" type="ftr"/>
          </p:nvPr>
        </p:nvSpPr>
        <p:spPr>
          <a:xfrm>
            <a:off x="0" y="8684682"/>
            <a:ext cx="2971799" cy="459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1 </a:t>
            </a:r>
            <a:endParaRPr/>
          </a:p>
        </p:txBody>
      </p:sp>
      <p:sp>
        <p:nvSpPr>
          <p:cNvPr id="188" name="Google Shape;188;p3:notes"/>
          <p:cNvSpPr txBox="1"/>
          <p:nvPr>
            <p:ph idx="12" type="sldNum"/>
          </p:nvPr>
        </p:nvSpPr>
        <p:spPr>
          <a:xfrm>
            <a:off x="3886200" y="8684682"/>
            <a:ext cx="2971799" cy="459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1" type="ftr"/>
          </p:nvPr>
        </p:nvSpPr>
        <p:spPr>
          <a:xfrm>
            <a:off x="0" y="8684682"/>
            <a:ext cx="2971799" cy="459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 1 </a:t>
            </a:r>
            <a:endParaRPr/>
          </a:p>
        </p:txBody>
      </p:sp>
      <p:sp>
        <p:nvSpPr>
          <p:cNvPr id="196" name="Google Shape;196;p4:notes"/>
          <p:cNvSpPr txBox="1"/>
          <p:nvPr>
            <p:ph idx="12" type="sldNum"/>
          </p:nvPr>
        </p:nvSpPr>
        <p:spPr>
          <a:xfrm>
            <a:off x="3886200" y="8684682"/>
            <a:ext cx="2971799" cy="459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Times New Roman"/>
              <a:buNone/>
            </a:pPr>
            <a:fld id="{00000000-1234-1234-1234-123412341234}" type="slidenum"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4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7" name="Google Shape;237;p7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8" name="Google Shape;248;p8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914400" y="4343969"/>
            <a:ext cx="5029199" cy="41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750"/>
              <a:buFont typeface="Twentieth Century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350"/>
              <a:buNone/>
              <a:defRPr sz="135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750"/>
              <a:buFont typeface="Twentieth Centur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9" name="Google Shape;19;p2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904364" y="-421767"/>
            <a:ext cx="3017520" cy="7290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5500687" y="1614488"/>
            <a:ext cx="405765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557337" y="-242888"/>
            <a:ext cx="4057650" cy="56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6" name="Google Shape;86;p12"/>
          <p:cNvCxnSpPr/>
          <p:nvPr/>
        </p:nvCxnSpPr>
        <p:spPr>
          <a:xfrm rot="10800000">
            <a:off x="7543800" y="44447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0" y="0"/>
            <a:ext cx="4000000" cy="3013019"/>
          </a:xfrm>
          <a:prstGeom prst="rect">
            <a:avLst/>
          </a:prstGeom>
          <a:noFill/>
          <a:ln>
            <a:noFill/>
          </a:ln>
        </p:spPr>
        <p:txBody>
          <a:bodyPr anchorCtr="0" anchor="t" bIns="111875" lIns="111875" spcFirstLastPara="1" rIns="111875" wrap="square" tIns="11187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None/>
              <a:defRPr b="0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0" y="0"/>
            <a:ext cx="4000000" cy="3013019"/>
          </a:xfrm>
          <a:prstGeom prst="rect">
            <a:avLst/>
          </a:prstGeom>
          <a:noFill/>
          <a:ln>
            <a:noFill/>
          </a:ln>
        </p:spPr>
        <p:txBody>
          <a:bodyPr anchorCtr="0" anchor="t" bIns="111875" lIns="111875" spcFirstLastPara="1" rIns="111875" wrap="square" tIns="111875">
            <a:normAutofit/>
          </a:bodyPr>
          <a:lstStyle>
            <a:lvl1pPr indent="-41275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–"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683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0" y="0"/>
            <a:ext cx="4000000" cy="3013019"/>
          </a:xfrm>
          <a:prstGeom prst="rect">
            <a:avLst/>
          </a:prstGeom>
          <a:noFill/>
          <a:ln>
            <a:noFill/>
          </a:ln>
        </p:spPr>
        <p:txBody>
          <a:bodyPr anchorCtr="0" anchor="t" bIns="111875" lIns="111875" spcFirstLastPara="1" rIns="111875" wrap="square" tIns="1118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0" i="0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0" y="0"/>
            <a:ext cx="4000000" cy="3013019"/>
          </a:xfrm>
          <a:prstGeom prst="rect">
            <a:avLst/>
          </a:prstGeom>
          <a:noFill/>
          <a:ln>
            <a:noFill/>
          </a:ln>
        </p:spPr>
        <p:txBody>
          <a:bodyPr anchorCtr="0" anchor="t" bIns="111875" lIns="111875" spcFirstLastPara="1" rIns="111875" wrap="square" tIns="1118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0" i="0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0" y="0"/>
            <a:ext cx="4000000" cy="3013019"/>
          </a:xfrm>
          <a:prstGeom prst="rect">
            <a:avLst/>
          </a:prstGeom>
          <a:noFill/>
          <a:ln>
            <a:noFill/>
          </a:ln>
        </p:spPr>
        <p:txBody>
          <a:bodyPr anchorCtr="0" anchor="t" bIns="55925" lIns="111875" spcFirstLastPara="1" rIns="111875" wrap="square" tIns="559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5"/>
              <a:buFont typeface="Times New Roman"/>
              <a:buNone/>
              <a:defRPr b="0" i="0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5"/>
              <a:buFont typeface="Times New Roman"/>
              <a:buNone/>
              <a:defRPr b="0" i="0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5"/>
              <a:buFont typeface="Times New Roman"/>
              <a:buNone/>
              <a:defRPr b="0" i="0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5"/>
              <a:buFont typeface="Times New Roman"/>
              <a:buNone/>
              <a:defRPr b="0" i="0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5"/>
              <a:buFont typeface="Times New Roman"/>
              <a:buNone/>
              <a:defRPr b="0" i="0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5"/>
              <a:buFont typeface="Times New Roman"/>
              <a:buNone/>
              <a:defRPr b="0" i="0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5"/>
              <a:buFont typeface="Times New Roman"/>
              <a:buNone/>
              <a:defRPr b="0" i="0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5"/>
              <a:buFont typeface="Times New Roman"/>
              <a:buNone/>
              <a:defRPr b="0" i="0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5"/>
              <a:buFont typeface="Times New Roman"/>
              <a:buNone/>
              <a:defRPr b="0" i="0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9" name="Google Shape;129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768097" y="1714500"/>
            <a:ext cx="7290053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45" name="Google Shape;145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46" name="Google Shape;146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53" name="Google Shape;153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-1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750"/>
              <a:buFont typeface="Twentieth Century"/>
              <a:buNone/>
              <a:defRPr b="0" sz="37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46413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C8B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C8B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C8B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C8B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C8B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C8B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C8B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68096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491990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68096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25"/>
              <a:buNone/>
              <a:defRPr b="0" sz="1725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768096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491990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25"/>
              <a:buNone/>
              <a:defRPr b="0" sz="1725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491990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700"/>
              <a:buFont typeface="Twentieth Century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700"/>
              <a:buFont typeface="Twentieth Century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700"/>
              <a:buFont typeface="Twentieth Century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700"/>
              <a:buFont typeface="Twentieth Century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700"/>
              <a:buFont typeface="Twentieth Century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700"/>
              <a:buFont typeface="Twentieth Century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700"/>
              <a:buFont typeface="Twentieth Century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700"/>
              <a:buFont typeface="Twentieth Century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768096" y="353632"/>
            <a:ext cx="3291840" cy="1303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000"/>
              <a:buFont typeface="Twentieth Centur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4286250" y="617220"/>
            <a:ext cx="4258818" cy="3888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Char char="🢝"/>
              <a:defRPr sz="1500"/>
            </a:lvl2pPr>
            <a:lvl3pPr indent="-3048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🢝"/>
              <a:defRPr sz="12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768096" y="1693129"/>
            <a:ext cx="3291840" cy="2821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342900" y="3720104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750"/>
              <a:buFont typeface="Twentieth Century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0" y="-1"/>
            <a:ext cx="9141714" cy="3429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anchorCtr="0" anchor="t" bIns="45700" lIns="457200" spcFirstLastPara="1" rIns="45700" wrap="square" tIns="3657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wentieth Century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6457950" y="3720104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46413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3" name="Google Shape;73;p10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750"/>
              <a:buFont typeface="Twentieth Century"/>
              <a:buNone/>
              <a:defRPr b="0" i="0" sz="375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68097" y="1714500"/>
            <a:ext cx="7290053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33375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650"/>
              <a:buFont typeface="Twentieth Century"/>
              <a:buChar char=" "/>
              <a:defRPr b="0" i="0" sz="16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🢝"/>
              <a:defRPr b="0" i="0" sz="13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95275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ts val="1050"/>
              <a:buFont typeface="Noto Sans Symbols"/>
              <a:buChar char="🢝"/>
              <a:defRPr b="0" i="0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750"/>
              <a:buFont typeface="Twentieth Century"/>
              <a:buNone/>
              <a:defRPr b="0" i="0" sz="750" u="none" cap="none" strike="noStrik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571500" y="619743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ctrTitle"/>
          </p:nvPr>
        </p:nvSpPr>
        <p:spPr>
          <a:xfrm>
            <a:off x="28794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3600"/>
              <a:buFont typeface="Arial"/>
              <a:buNone/>
            </a:pPr>
            <a:r>
              <a:rPr lang="en-GB" sz="3600">
                <a:latin typeface="Arial"/>
                <a:ea typeface="Arial"/>
                <a:cs typeface="Arial"/>
                <a:sym typeface="Arial"/>
              </a:rPr>
              <a:t>COMPUTER-BASED INFORMATION SYSTEM (CBIS)</a:t>
            </a:r>
            <a:endParaRPr/>
          </a:p>
        </p:txBody>
      </p:sp>
      <p:sp>
        <p:nvSpPr>
          <p:cNvPr id="173" name="Google Shape;173;p26"/>
          <p:cNvSpPr txBox="1"/>
          <p:nvPr>
            <p:ph idx="1" type="subTitle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Sistem Informasi Managemen 1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347133" y="457589"/>
            <a:ext cx="8544982" cy="85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25"/>
              <a:buFont typeface="Arial"/>
              <a:buNone/>
            </a:pPr>
            <a:r>
              <a:rPr b="0" i="0" lang="en-GB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Informasi dan Pemecahan Masalah</a:t>
            </a:r>
            <a:endParaRPr/>
          </a:p>
        </p:txBody>
      </p:sp>
      <p:sp>
        <p:nvSpPr>
          <p:cNvPr id="263" name="Google Shape;263;p35"/>
          <p:cNvSpPr/>
          <p:nvPr/>
        </p:nvSpPr>
        <p:spPr>
          <a:xfrm flipH="1" rot="-5400000">
            <a:off x="6052803" y="3273283"/>
            <a:ext cx="1991391" cy="368299"/>
          </a:xfrm>
          <a:prstGeom prst="rightArrow">
            <a:avLst>
              <a:gd fmla="val 10799" name="adj1"/>
              <a:gd fmla="val 27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35"/>
          <p:cNvSpPr/>
          <p:nvPr/>
        </p:nvSpPr>
        <p:spPr>
          <a:xfrm flipH="1" rot="-5400000">
            <a:off x="6510003" y="3273283"/>
            <a:ext cx="1991391" cy="368299"/>
          </a:xfrm>
          <a:prstGeom prst="rightArrow">
            <a:avLst>
              <a:gd fmla="val 10799" name="adj1"/>
              <a:gd fmla="val 27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5"/>
          <p:cNvSpPr/>
          <p:nvPr/>
        </p:nvSpPr>
        <p:spPr>
          <a:xfrm flipH="1" rot="-5400000">
            <a:off x="4757403" y="3273283"/>
            <a:ext cx="1991391" cy="368299"/>
          </a:xfrm>
          <a:prstGeom prst="rightArrow">
            <a:avLst>
              <a:gd fmla="val 10799" name="adj1"/>
              <a:gd fmla="val 27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5"/>
          <p:cNvSpPr/>
          <p:nvPr/>
        </p:nvSpPr>
        <p:spPr>
          <a:xfrm flipH="1" rot="-5400000">
            <a:off x="5138403" y="3273283"/>
            <a:ext cx="1991391" cy="368299"/>
          </a:xfrm>
          <a:prstGeom prst="rightArrow">
            <a:avLst>
              <a:gd fmla="val 10799" name="adj1"/>
              <a:gd fmla="val 27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35"/>
          <p:cNvSpPr/>
          <p:nvPr/>
        </p:nvSpPr>
        <p:spPr>
          <a:xfrm flipH="1" rot="-5400000">
            <a:off x="5595603" y="3273283"/>
            <a:ext cx="1991391" cy="368299"/>
          </a:xfrm>
          <a:prstGeom prst="rightArrow">
            <a:avLst>
              <a:gd fmla="val 10799" name="adj1"/>
              <a:gd fmla="val 27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5"/>
          <p:cNvSpPr/>
          <p:nvPr/>
        </p:nvSpPr>
        <p:spPr>
          <a:xfrm flipH="1" rot="-5400000">
            <a:off x="4376403" y="3273283"/>
            <a:ext cx="1991391" cy="368299"/>
          </a:xfrm>
          <a:prstGeom prst="rightArrow">
            <a:avLst>
              <a:gd fmla="val 10799" name="adj1"/>
              <a:gd fmla="val 27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5"/>
          <p:cNvSpPr/>
          <p:nvPr/>
        </p:nvSpPr>
        <p:spPr>
          <a:xfrm flipH="1" rot="-5400000">
            <a:off x="947403" y="3273283"/>
            <a:ext cx="1991391" cy="368299"/>
          </a:xfrm>
          <a:prstGeom prst="rightArrow">
            <a:avLst>
              <a:gd fmla="val 10799" name="adj1"/>
              <a:gd fmla="val 27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5"/>
          <p:cNvSpPr/>
          <p:nvPr/>
        </p:nvSpPr>
        <p:spPr>
          <a:xfrm flipH="1" rot="-5400000">
            <a:off x="1328403" y="3273283"/>
            <a:ext cx="1991391" cy="368299"/>
          </a:xfrm>
          <a:prstGeom prst="rightArrow">
            <a:avLst>
              <a:gd fmla="val 10799" name="adj1"/>
              <a:gd fmla="val 27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35"/>
          <p:cNvSpPr/>
          <p:nvPr/>
        </p:nvSpPr>
        <p:spPr>
          <a:xfrm flipH="1" rot="-5400000">
            <a:off x="1709403" y="3273283"/>
            <a:ext cx="1991391" cy="368299"/>
          </a:xfrm>
          <a:prstGeom prst="rightArrow">
            <a:avLst>
              <a:gd fmla="val 10799" name="adj1"/>
              <a:gd fmla="val 27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35"/>
          <p:cNvSpPr/>
          <p:nvPr/>
        </p:nvSpPr>
        <p:spPr>
          <a:xfrm flipH="1" rot="-5400000">
            <a:off x="2090403" y="3273283"/>
            <a:ext cx="1991391" cy="368299"/>
          </a:xfrm>
          <a:prstGeom prst="rightArrow">
            <a:avLst>
              <a:gd fmla="val 10799" name="adj1"/>
              <a:gd fmla="val 27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5"/>
          <p:cNvSpPr/>
          <p:nvPr/>
        </p:nvSpPr>
        <p:spPr>
          <a:xfrm flipH="1" rot="-5400000">
            <a:off x="566403" y="3273283"/>
            <a:ext cx="1991391" cy="368299"/>
          </a:xfrm>
          <a:prstGeom prst="rightArrow">
            <a:avLst>
              <a:gd fmla="val 10799" name="adj1"/>
              <a:gd fmla="val 27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4" name="Google Shape;274;p35"/>
          <p:cNvCxnSpPr/>
          <p:nvPr/>
        </p:nvCxnSpPr>
        <p:spPr>
          <a:xfrm>
            <a:off x="7391400" y="1581634"/>
            <a:ext cx="0" cy="494260"/>
          </a:xfrm>
          <a:prstGeom prst="straightConnector1">
            <a:avLst/>
          </a:prstGeom>
          <a:noFill/>
          <a:ln cap="flat" cmpd="sng" w="101600">
            <a:solidFill>
              <a:srgbClr val="714400"/>
            </a:solidFill>
            <a:prstDash val="solid"/>
            <a:miter lim="8000"/>
            <a:headEnd len="sm" w="sm" type="none"/>
            <a:tailEnd len="lg" w="lg" type="triangle"/>
          </a:ln>
        </p:spPr>
      </p:cxnSp>
      <p:sp>
        <p:nvSpPr>
          <p:cNvPr id="275" name="Google Shape;275;p35"/>
          <p:cNvSpPr/>
          <p:nvPr/>
        </p:nvSpPr>
        <p:spPr>
          <a:xfrm>
            <a:off x="2895600" y="1543368"/>
            <a:ext cx="3735915" cy="572385"/>
          </a:xfrm>
          <a:custGeom>
            <a:rect b="b" l="l" r="r" t="t"/>
            <a:pathLst>
              <a:path extrusionOk="0" h="120000" w="120000">
                <a:moveTo>
                  <a:pt x="119949" y="0"/>
                </a:moveTo>
                <a:lnTo>
                  <a:pt x="119949" y="35925"/>
                </a:lnTo>
                <a:lnTo>
                  <a:pt x="0" y="35925"/>
                </a:lnTo>
                <a:lnTo>
                  <a:pt x="0" y="119750"/>
                </a:lnTo>
              </a:path>
            </a:pathLst>
          </a:custGeom>
          <a:noFill/>
          <a:ln cap="rnd" cmpd="sng" w="101600">
            <a:solidFill>
              <a:srgbClr val="714400"/>
            </a:solidFill>
            <a:prstDash val="solid"/>
            <a:miter lim="8000"/>
            <a:headEnd len="sm" w="sm" type="none"/>
            <a:tailEnd len="lg" w="lg" type="triangle"/>
          </a:ln>
        </p:spPr>
        <p:txBody>
          <a:bodyPr anchorCtr="0" anchor="t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990600" y="4685909"/>
            <a:ext cx="1904999" cy="342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3429000" y="4685909"/>
            <a:ext cx="2895600" cy="342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1377949" y="1318559"/>
            <a:ext cx="1968500" cy="2774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5645149" y="1318559"/>
            <a:ext cx="1968500" cy="27742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1377949" y="2118942"/>
            <a:ext cx="1968500" cy="2758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5264149" y="2118942"/>
            <a:ext cx="2349499" cy="2758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1377949" y="4520093"/>
            <a:ext cx="6388100" cy="27582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 rot="-5400000">
            <a:off x="749565" y="3090120"/>
            <a:ext cx="1591200" cy="334433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Reports</a:t>
            </a:r>
            <a:endParaRPr/>
          </a:p>
        </p:txBody>
      </p:sp>
      <p:sp>
        <p:nvSpPr>
          <p:cNvPr id="284" name="Google Shape;284;p35"/>
          <p:cNvSpPr txBox="1"/>
          <p:nvPr/>
        </p:nvSpPr>
        <p:spPr>
          <a:xfrm rot="-5400000">
            <a:off x="1161271" y="3082588"/>
            <a:ext cx="1584823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Noncomputer reports</a:t>
            </a:r>
            <a:endParaRPr/>
          </a:p>
        </p:txBody>
      </p:sp>
      <p:sp>
        <p:nvSpPr>
          <p:cNvPr id="285" name="Google Shape;285;p35"/>
          <p:cNvSpPr txBox="1"/>
          <p:nvPr/>
        </p:nvSpPr>
        <p:spPr>
          <a:xfrm rot="-5400000">
            <a:off x="1929084" y="3064074"/>
            <a:ext cx="1588011" cy="332316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mail</a:t>
            </a:r>
            <a:endParaRPr/>
          </a:p>
        </p:txBody>
      </p:sp>
      <p:sp>
        <p:nvSpPr>
          <p:cNvPr id="286" name="Google Shape;286;p35"/>
          <p:cNvSpPr txBox="1"/>
          <p:nvPr/>
        </p:nvSpPr>
        <p:spPr>
          <a:xfrm rot="-5400000">
            <a:off x="2400306" y="2957030"/>
            <a:ext cx="1344069" cy="353482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Periodicals</a:t>
            </a:r>
            <a:endParaRPr/>
          </a:p>
        </p:txBody>
      </p:sp>
      <p:sp>
        <p:nvSpPr>
          <p:cNvPr id="287" name="Google Shape;287;p35"/>
          <p:cNvSpPr txBox="1"/>
          <p:nvPr/>
        </p:nvSpPr>
        <p:spPr>
          <a:xfrm rot="-5400000">
            <a:off x="5442588" y="3005081"/>
            <a:ext cx="1419006" cy="332316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Telephone</a:t>
            </a:r>
            <a:endParaRPr/>
          </a:p>
        </p:txBody>
      </p:sp>
      <p:cxnSp>
        <p:nvCxnSpPr>
          <p:cNvPr id="288" name="Google Shape;288;p35"/>
          <p:cNvCxnSpPr/>
          <p:nvPr/>
        </p:nvCxnSpPr>
        <p:spPr>
          <a:xfrm>
            <a:off x="1752600" y="1639032"/>
            <a:ext cx="0" cy="436862"/>
          </a:xfrm>
          <a:prstGeom prst="straightConnector1">
            <a:avLst/>
          </a:prstGeom>
          <a:noFill/>
          <a:ln cap="flat" cmpd="sng" w="1016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sp>
        <p:nvSpPr>
          <p:cNvPr id="289" name="Google Shape;289;p35"/>
          <p:cNvSpPr txBox="1"/>
          <p:nvPr/>
        </p:nvSpPr>
        <p:spPr>
          <a:xfrm>
            <a:off x="3484033" y="4520093"/>
            <a:ext cx="3257549" cy="294961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Pemecahan masalah</a:t>
            </a:r>
            <a:endParaRPr/>
          </a:p>
        </p:txBody>
      </p:sp>
      <p:sp>
        <p:nvSpPr>
          <p:cNvPr id="290" name="Google Shape;290;p35"/>
          <p:cNvSpPr txBox="1"/>
          <p:nvPr/>
        </p:nvSpPr>
        <p:spPr>
          <a:xfrm>
            <a:off x="1426633" y="2110971"/>
            <a:ext cx="1854200" cy="26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tertulis</a:t>
            </a:r>
            <a:endParaRPr/>
          </a:p>
        </p:txBody>
      </p:sp>
      <p:sp>
        <p:nvSpPr>
          <p:cNvPr id="291" name="Google Shape;291;p35"/>
          <p:cNvSpPr txBox="1"/>
          <p:nvPr/>
        </p:nvSpPr>
        <p:spPr>
          <a:xfrm>
            <a:off x="5693833" y="2110971"/>
            <a:ext cx="1549399" cy="26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lisan</a:t>
            </a:r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1350433" y="1310588"/>
            <a:ext cx="1985433" cy="26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Internal</a:t>
            </a:r>
            <a:endParaRPr/>
          </a:p>
        </p:txBody>
      </p:sp>
      <p:sp>
        <p:nvSpPr>
          <p:cNvPr id="293" name="Google Shape;293;p35"/>
          <p:cNvSpPr txBox="1"/>
          <p:nvPr/>
        </p:nvSpPr>
        <p:spPr>
          <a:xfrm>
            <a:off x="5617633" y="1310588"/>
            <a:ext cx="2063749" cy="26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External</a:t>
            </a:r>
            <a:endParaRPr/>
          </a:p>
        </p:txBody>
      </p:sp>
      <p:sp>
        <p:nvSpPr>
          <p:cNvPr id="294" name="Google Shape;294;p35"/>
          <p:cNvSpPr txBox="1"/>
          <p:nvPr/>
        </p:nvSpPr>
        <p:spPr>
          <a:xfrm rot="-5400000">
            <a:off x="4500574" y="3013590"/>
            <a:ext cx="1709185" cy="334433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Scheduled Meetings</a:t>
            </a:r>
            <a:endParaRPr/>
          </a:p>
        </p:txBody>
      </p:sp>
      <p:sp>
        <p:nvSpPr>
          <p:cNvPr id="295" name="Google Shape;295;p35"/>
          <p:cNvSpPr txBox="1"/>
          <p:nvPr/>
        </p:nvSpPr>
        <p:spPr>
          <a:xfrm rot="-5400000">
            <a:off x="4816339" y="3263551"/>
            <a:ext cx="1898917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Unscheduled Meetings</a:t>
            </a:r>
            <a:endParaRPr/>
          </a:p>
        </p:txBody>
      </p:sp>
      <p:sp>
        <p:nvSpPr>
          <p:cNvPr id="296" name="Google Shape;296;p35"/>
          <p:cNvSpPr txBox="1"/>
          <p:nvPr/>
        </p:nvSpPr>
        <p:spPr>
          <a:xfrm rot="-5400000">
            <a:off x="6112789" y="2730585"/>
            <a:ext cx="923150" cy="334433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Voice Mail</a:t>
            </a:r>
            <a:endParaRPr/>
          </a:p>
        </p:txBody>
      </p:sp>
      <p:sp>
        <p:nvSpPr>
          <p:cNvPr id="297" name="Google Shape;297;p35"/>
          <p:cNvSpPr txBox="1"/>
          <p:nvPr/>
        </p:nvSpPr>
        <p:spPr>
          <a:xfrm rot="-5400000">
            <a:off x="6746967" y="2579118"/>
            <a:ext cx="569196" cy="334433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Tours</a:t>
            </a:r>
            <a:endParaRPr/>
          </a:p>
        </p:txBody>
      </p:sp>
      <p:sp>
        <p:nvSpPr>
          <p:cNvPr id="298" name="Google Shape;298;p35"/>
          <p:cNvSpPr txBox="1"/>
          <p:nvPr/>
        </p:nvSpPr>
        <p:spPr>
          <a:xfrm rot="-5400000">
            <a:off x="6815934" y="2941842"/>
            <a:ext cx="1345664" cy="334433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Meals</a:t>
            </a:r>
            <a:endParaRPr/>
          </a:p>
        </p:txBody>
      </p:sp>
      <p:sp>
        <p:nvSpPr>
          <p:cNvPr id="299" name="Google Shape;299;p35"/>
          <p:cNvSpPr txBox="1"/>
          <p:nvPr/>
        </p:nvSpPr>
        <p:spPr>
          <a:xfrm rot="-5400000">
            <a:off x="1505985" y="3070190"/>
            <a:ext cx="1602360" cy="334433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Letters &amp; Memos</a:t>
            </a: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2336800" y="1653381"/>
            <a:ext cx="4106333" cy="432079"/>
          </a:xfrm>
          <a:custGeom>
            <a:rect b="b" l="l" r="r" t="t"/>
            <a:pathLst>
              <a:path extrusionOk="0" h="120000" w="120000">
                <a:moveTo>
                  <a:pt x="92" y="0"/>
                </a:moveTo>
                <a:lnTo>
                  <a:pt x="0" y="48595"/>
                </a:lnTo>
                <a:lnTo>
                  <a:pt x="120000" y="48595"/>
                </a:lnTo>
                <a:lnTo>
                  <a:pt x="120000" y="120000"/>
                </a:ln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  <p:txBody>
          <a:bodyPr anchorCtr="0" anchor="t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type="title"/>
          </p:nvPr>
        </p:nvSpPr>
        <p:spPr>
          <a:xfrm>
            <a:off x="685800" y="457589"/>
            <a:ext cx="7772399" cy="85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</a:pPr>
            <a:r>
              <a:rPr b="0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Definisi SISTEM</a:t>
            </a:r>
            <a:endParaRPr/>
          </a:p>
        </p:txBody>
      </p:sp>
      <p:sp>
        <p:nvSpPr>
          <p:cNvPr id="306" name="Google Shape;306;p36"/>
          <p:cNvSpPr txBox="1"/>
          <p:nvPr>
            <p:ph idx="1" type="body"/>
          </p:nvPr>
        </p:nvSpPr>
        <p:spPr>
          <a:xfrm>
            <a:off x="334433" y="1485970"/>
            <a:ext cx="8604249" cy="34422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-317500" lvl="0" marL="317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5"/>
              <a:buFont typeface="Arial"/>
              <a:buNone/>
            </a:pPr>
            <a:r>
              <a:rPr b="1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 </a:t>
            </a:r>
            <a:endParaRPr/>
          </a:p>
          <a:p>
            <a:pPr indent="-317500" lvl="0" marL="3175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5"/>
              <a:buFont typeface="Arial"/>
              <a:buNone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 sekelompok elemen (subsistem) yang terintegrasi dengan maksud yang sama untuk mencapai suatu tujuan “</a:t>
            </a:r>
            <a:endParaRPr/>
          </a:p>
          <a:p>
            <a:pPr indent="-317500" lvl="0" marL="3175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50"/>
              <a:buFont typeface="Arial"/>
              <a:buNone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 Fisik ←</a:t>
            </a:r>
            <a:endParaRPr/>
          </a:p>
          <a:p>
            <a:pPr indent="-317500" lvl="0" marL="3175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50"/>
              <a:buFont typeface="Arial"/>
              <a:buNone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 Konseptual ←</a:t>
            </a:r>
            <a:endParaRPr/>
          </a:p>
          <a:p>
            <a:pPr indent="-266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→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Sistem lingkaran tertutup – </a:t>
            </a:r>
            <a:r>
              <a:rPr b="0" i="1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closed-loop system</a:t>
            </a: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66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→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Sistem lingkaran terbuka – </a:t>
            </a:r>
            <a:r>
              <a:rPr b="0" i="1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open-loop system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685800" y="457589"/>
            <a:ext cx="7772399" cy="85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</a:pPr>
            <a:r>
              <a:rPr b="0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Komponen Sistem</a:t>
            </a: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3663949" y="1718751"/>
            <a:ext cx="1968500" cy="62021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37"/>
          <p:cNvSpPr txBox="1"/>
          <p:nvPr/>
        </p:nvSpPr>
        <p:spPr>
          <a:xfrm>
            <a:off x="4057649" y="1849491"/>
            <a:ext cx="1187449" cy="339604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"/>
              <a:buFont typeface="Tahoma"/>
              <a:buNone/>
            </a:pPr>
            <a:r>
              <a:rPr b="1" i="0" lang="en-GB" sz="2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tujuan</a:t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3663949" y="2804530"/>
            <a:ext cx="1968500" cy="62021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3653366" y="2794963"/>
            <a:ext cx="1979082" cy="569196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"/>
              <a:buFont typeface="Tahoma"/>
              <a:buNone/>
            </a:pPr>
            <a:r>
              <a:rPr b="1" i="0" lang="en-GB" sz="2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Mekanisme </a:t>
            </a:r>
            <a:r>
              <a:rPr b="1" i="0" lang="en-GB" sz="1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pengendalian</a:t>
            </a:r>
            <a:endParaRPr/>
          </a:p>
        </p:txBody>
      </p:sp>
      <p:cxnSp>
        <p:nvCxnSpPr>
          <p:cNvPr id="316" name="Google Shape;316;p37"/>
          <p:cNvCxnSpPr/>
          <p:nvPr/>
        </p:nvCxnSpPr>
        <p:spPr>
          <a:xfrm>
            <a:off x="4572000" y="2348534"/>
            <a:ext cx="0" cy="44642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317" name="Google Shape;317;p37"/>
          <p:cNvCxnSpPr/>
          <p:nvPr/>
        </p:nvCxnSpPr>
        <p:spPr>
          <a:xfrm rot="10800000">
            <a:off x="2051049" y="3086737"/>
            <a:ext cx="1612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2057400" y="3091520"/>
            <a:ext cx="0" cy="84662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5645149" y="3086737"/>
            <a:ext cx="1968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lg" w="lg" type="triangle"/>
            <a:tailEnd len="sm" w="sm" type="none"/>
          </a:ln>
        </p:spPr>
      </p:cxnSp>
      <p:cxnSp>
        <p:nvCxnSpPr>
          <p:cNvPr id="320" name="Google Shape;320;p37"/>
          <p:cNvCxnSpPr/>
          <p:nvPr/>
        </p:nvCxnSpPr>
        <p:spPr>
          <a:xfrm>
            <a:off x="7620000" y="3091520"/>
            <a:ext cx="0" cy="84662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21" name="Google Shape;321;p37"/>
          <p:cNvSpPr/>
          <p:nvPr/>
        </p:nvSpPr>
        <p:spPr>
          <a:xfrm>
            <a:off x="3680882" y="3909442"/>
            <a:ext cx="1968500" cy="61862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577166" y="4046560"/>
            <a:ext cx="2186516" cy="296556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Tahoma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Transformasi</a:t>
            </a: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937682" y="3922197"/>
            <a:ext cx="1892300" cy="618623"/>
          </a:xfrm>
          <a:prstGeom prst="parallelogram">
            <a:avLst>
              <a:gd fmla="val 5399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37"/>
          <p:cNvSpPr/>
          <p:nvPr/>
        </p:nvSpPr>
        <p:spPr>
          <a:xfrm>
            <a:off x="6500282" y="3922197"/>
            <a:ext cx="1892300" cy="618623"/>
          </a:xfrm>
          <a:prstGeom prst="parallelogram">
            <a:avLst>
              <a:gd fmla="val 5399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5" name="Google Shape;325;p37"/>
          <p:cNvCxnSpPr/>
          <p:nvPr/>
        </p:nvCxnSpPr>
        <p:spPr>
          <a:xfrm>
            <a:off x="2829982" y="4232070"/>
            <a:ext cx="838200" cy="281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326" name="Google Shape;326;p37"/>
          <p:cNvCxnSpPr>
            <a:endCxn id="324" idx="5"/>
          </p:cNvCxnSpPr>
          <p:nvPr/>
        </p:nvCxnSpPr>
        <p:spPr>
          <a:xfrm flipH="1" rot="10800000">
            <a:off x="5661982" y="4231508"/>
            <a:ext cx="855000" cy="28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sp>
        <p:nvSpPr>
          <p:cNvPr id="327" name="Google Shape;327;p37"/>
          <p:cNvSpPr txBox="1"/>
          <p:nvPr/>
        </p:nvSpPr>
        <p:spPr>
          <a:xfrm>
            <a:off x="1310216" y="4049748"/>
            <a:ext cx="1037166" cy="34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"/>
              <a:buFont typeface="Tahoma"/>
              <a:buNone/>
            </a:pPr>
            <a:r>
              <a:rPr b="1" i="0" lang="en-GB" sz="2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Input</a:t>
            </a:r>
            <a:endParaRPr/>
          </a:p>
        </p:txBody>
      </p:sp>
      <p:sp>
        <p:nvSpPr>
          <p:cNvPr id="328" name="Google Shape;328;p37"/>
          <p:cNvSpPr txBox="1"/>
          <p:nvPr/>
        </p:nvSpPr>
        <p:spPr>
          <a:xfrm>
            <a:off x="6805082" y="4030616"/>
            <a:ext cx="1250949" cy="339604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"/>
              <a:buFont typeface="Tahoma"/>
              <a:buNone/>
            </a:pPr>
            <a:r>
              <a:rPr b="1" i="0" lang="en-GB" sz="2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  <p:sp>
        <p:nvSpPr>
          <p:cNvPr id="329" name="Google Shape;329;p37"/>
          <p:cNvSpPr txBox="1"/>
          <p:nvPr/>
        </p:nvSpPr>
        <p:spPr>
          <a:xfrm>
            <a:off x="611716" y="951849"/>
            <a:ext cx="7992533" cy="71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</a:pPr>
            <a:r>
              <a:rPr b="0" i="0" lang="en-GB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Bagian / komponen dari suatu sistem yg dapat mengendalikan operasinya sendiri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/>
          <p:nvPr>
            <p:ph type="title"/>
          </p:nvPr>
        </p:nvSpPr>
        <p:spPr>
          <a:xfrm>
            <a:off x="685800" y="457589"/>
            <a:ext cx="7772399" cy="85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</a:pPr>
            <a:r>
              <a:rPr b="0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Sistem Terbuka dan Tertutup</a:t>
            </a:r>
            <a:endParaRPr/>
          </a:p>
        </p:txBody>
      </p:sp>
      <p:sp>
        <p:nvSpPr>
          <p:cNvPr id="335" name="Google Shape;335;p38"/>
          <p:cNvSpPr txBox="1"/>
          <p:nvPr/>
        </p:nvSpPr>
        <p:spPr>
          <a:xfrm>
            <a:off x="685800" y="1535396"/>
            <a:ext cx="7772399" cy="2171558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-3111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 terbuka</a:t>
            </a:r>
            <a:endParaRPr/>
          </a:p>
          <a:p>
            <a:pPr indent="-2667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Dihubungkan dg lingkungannya melalui arus sumber daya</a:t>
            </a:r>
            <a:endParaRPr/>
          </a:p>
          <a:p>
            <a:pPr indent="-311150" lvl="0" marL="317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 tertutup</a:t>
            </a:r>
            <a:endParaRPr/>
          </a:p>
          <a:p>
            <a:pPr indent="-2667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Tidak dihubungkan dengan lingkungannya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8D08C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type="title"/>
          </p:nvPr>
        </p:nvSpPr>
        <p:spPr>
          <a:xfrm>
            <a:off x="685800" y="457589"/>
            <a:ext cx="7772399" cy="85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</a:pPr>
            <a:r>
              <a:rPr b="0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Contoh  SISTEM</a:t>
            </a:r>
            <a:endParaRPr/>
          </a:p>
        </p:txBody>
      </p:sp>
      <p:cxnSp>
        <p:nvCxnSpPr>
          <p:cNvPr id="341" name="Google Shape;341;p39"/>
          <p:cNvCxnSpPr/>
          <p:nvPr/>
        </p:nvCxnSpPr>
        <p:spPr>
          <a:xfrm>
            <a:off x="4152900" y="4685909"/>
            <a:ext cx="457199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2" name="Google Shape;342;p39"/>
          <p:cNvCxnSpPr/>
          <p:nvPr/>
        </p:nvCxnSpPr>
        <p:spPr>
          <a:xfrm>
            <a:off x="1295400" y="2485652"/>
            <a:ext cx="0" cy="2171558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3" name="Google Shape;343;p39"/>
          <p:cNvCxnSpPr/>
          <p:nvPr/>
        </p:nvCxnSpPr>
        <p:spPr>
          <a:xfrm>
            <a:off x="7086600" y="1857462"/>
            <a:ext cx="0" cy="170599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4" name="Google Shape;344;p39"/>
          <p:cNvCxnSpPr/>
          <p:nvPr/>
        </p:nvCxnSpPr>
        <p:spPr>
          <a:xfrm>
            <a:off x="4114800" y="2543050"/>
            <a:ext cx="0" cy="211416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45" name="Google Shape;345;p39"/>
          <p:cNvSpPr/>
          <p:nvPr/>
        </p:nvSpPr>
        <p:spPr>
          <a:xfrm>
            <a:off x="990600" y="4685909"/>
            <a:ext cx="1904999" cy="342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3429000" y="4685909"/>
            <a:ext cx="2895600" cy="342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9"/>
          <p:cNvSpPr/>
          <p:nvPr/>
        </p:nvSpPr>
        <p:spPr>
          <a:xfrm>
            <a:off x="1225549" y="1948343"/>
            <a:ext cx="1833033" cy="5612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39"/>
          <p:cNvSpPr/>
          <p:nvPr/>
        </p:nvSpPr>
        <p:spPr>
          <a:xfrm>
            <a:off x="6324600" y="2000958"/>
            <a:ext cx="1526116" cy="572385"/>
          </a:xfrm>
          <a:custGeom>
            <a:rect b="b" l="l" r="r" t="t"/>
            <a:pathLst>
              <a:path extrusionOk="0" h="120000" w="120000">
                <a:moveTo>
                  <a:pt x="0" y="59875"/>
                </a:moveTo>
                <a:lnTo>
                  <a:pt x="11987" y="0"/>
                </a:lnTo>
                <a:lnTo>
                  <a:pt x="107887" y="0"/>
                </a:lnTo>
                <a:lnTo>
                  <a:pt x="119875" y="59875"/>
                </a:lnTo>
                <a:lnTo>
                  <a:pt x="107887" y="119750"/>
                </a:lnTo>
                <a:lnTo>
                  <a:pt x="11987" y="119750"/>
                </a:lnTo>
                <a:lnTo>
                  <a:pt x="0" y="59875"/>
                </a:lnTo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39"/>
          <p:cNvSpPr/>
          <p:nvPr/>
        </p:nvSpPr>
        <p:spPr>
          <a:xfrm>
            <a:off x="4495800" y="4400514"/>
            <a:ext cx="1526116" cy="572385"/>
          </a:xfrm>
          <a:custGeom>
            <a:rect b="b" l="l" r="r" t="t"/>
            <a:pathLst>
              <a:path extrusionOk="0" h="120000" w="120000">
                <a:moveTo>
                  <a:pt x="0" y="59875"/>
                </a:moveTo>
                <a:lnTo>
                  <a:pt x="11987" y="0"/>
                </a:lnTo>
                <a:lnTo>
                  <a:pt x="107887" y="0"/>
                </a:lnTo>
                <a:lnTo>
                  <a:pt x="119875" y="59875"/>
                </a:lnTo>
                <a:lnTo>
                  <a:pt x="107887" y="119750"/>
                </a:lnTo>
                <a:lnTo>
                  <a:pt x="11987" y="119750"/>
                </a:lnTo>
                <a:lnTo>
                  <a:pt x="0" y="59875"/>
                </a:lnTo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9"/>
          <p:cNvSpPr/>
          <p:nvPr/>
        </p:nvSpPr>
        <p:spPr>
          <a:xfrm>
            <a:off x="1682749" y="2804530"/>
            <a:ext cx="1665815" cy="56281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1682749" y="3604913"/>
            <a:ext cx="1665815" cy="56281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Tahoma"/>
              <a:buNone/>
            </a:pPr>
            <a:r>
              <a:rPr b="1" i="0" lang="en-GB" sz="15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Subsystem A-2</a:t>
            </a:r>
            <a:endParaRPr/>
          </a:p>
        </p:txBody>
      </p:sp>
      <p:sp>
        <p:nvSpPr>
          <p:cNvPr id="352" name="Google Shape;352;p39"/>
          <p:cNvSpPr txBox="1"/>
          <p:nvPr/>
        </p:nvSpPr>
        <p:spPr>
          <a:xfrm>
            <a:off x="1682749" y="4405297"/>
            <a:ext cx="1665815" cy="5612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Tahoma"/>
              <a:buNone/>
            </a:pPr>
            <a:r>
              <a:rPr b="1" i="0" lang="en-GB" sz="15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Subsystem A-3</a:t>
            </a:r>
            <a:endParaRPr/>
          </a:p>
        </p:txBody>
      </p:sp>
      <p:sp>
        <p:nvSpPr>
          <p:cNvPr id="353" name="Google Shape;353;p39"/>
          <p:cNvSpPr txBox="1"/>
          <p:nvPr/>
        </p:nvSpPr>
        <p:spPr>
          <a:xfrm>
            <a:off x="4425949" y="3604913"/>
            <a:ext cx="1731433" cy="56281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Tahoma"/>
              <a:buNone/>
            </a:pPr>
            <a:r>
              <a:rPr b="1" i="0" lang="en-GB" sz="15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Subsystem B-2</a:t>
            </a:r>
            <a:endParaRPr/>
          </a:p>
        </p:txBody>
      </p:sp>
      <p:sp>
        <p:nvSpPr>
          <p:cNvPr id="354" name="Google Shape;354;p39"/>
          <p:cNvSpPr txBox="1"/>
          <p:nvPr/>
        </p:nvSpPr>
        <p:spPr>
          <a:xfrm>
            <a:off x="4425949" y="2804530"/>
            <a:ext cx="1731433" cy="56281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Tahoma"/>
              <a:buNone/>
            </a:pPr>
            <a:r>
              <a:rPr b="1" i="0" lang="en-GB" sz="15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Subsystem B-1</a:t>
            </a: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4044949" y="2005741"/>
            <a:ext cx="1750482" cy="5612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39"/>
          <p:cNvSpPr/>
          <p:nvPr/>
        </p:nvSpPr>
        <p:spPr>
          <a:xfrm>
            <a:off x="4044949" y="1147960"/>
            <a:ext cx="1511299" cy="5612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7" name="Google Shape;357;p39"/>
          <p:cNvCxnSpPr/>
          <p:nvPr/>
        </p:nvCxnSpPr>
        <p:spPr>
          <a:xfrm>
            <a:off x="4800600" y="1742666"/>
            <a:ext cx="0" cy="229592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58" name="Google Shape;358;p39"/>
          <p:cNvCxnSpPr/>
          <p:nvPr/>
        </p:nvCxnSpPr>
        <p:spPr>
          <a:xfrm>
            <a:off x="2019300" y="1828763"/>
            <a:ext cx="5029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59" name="Google Shape;359;p39"/>
          <p:cNvCxnSpPr/>
          <p:nvPr/>
        </p:nvCxnSpPr>
        <p:spPr>
          <a:xfrm>
            <a:off x="1981200" y="1857462"/>
            <a:ext cx="0" cy="57398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0" name="Google Shape;360;p39"/>
          <p:cNvCxnSpPr/>
          <p:nvPr/>
        </p:nvCxnSpPr>
        <p:spPr>
          <a:xfrm>
            <a:off x="1333500" y="3086737"/>
            <a:ext cx="304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1" name="Google Shape;361;p39"/>
          <p:cNvCxnSpPr/>
          <p:nvPr/>
        </p:nvCxnSpPr>
        <p:spPr>
          <a:xfrm>
            <a:off x="1333500" y="3885526"/>
            <a:ext cx="304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2" name="Google Shape;362;p39"/>
          <p:cNvCxnSpPr/>
          <p:nvPr/>
        </p:nvCxnSpPr>
        <p:spPr>
          <a:xfrm>
            <a:off x="1333500" y="4685909"/>
            <a:ext cx="304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3" name="Google Shape;363;p39"/>
          <p:cNvCxnSpPr/>
          <p:nvPr/>
        </p:nvCxnSpPr>
        <p:spPr>
          <a:xfrm>
            <a:off x="4152900" y="3086737"/>
            <a:ext cx="228599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4" name="Google Shape;364;p39"/>
          <p:cNvCxnSpPr/>
          <p:nvPr/>
        </p:nvCxnSpPr>
        <p:spPr>
          <a:xfrm>
            <a:off x="4152900" y="3885526"/>
            <a:ext cx="228599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65" name="Google Shape;365;p39"/>
          <p:cNvSpPr txBox="1"/>
          <p:nvPr/>
        </p:nvSpPr>
        <p:spPr>
          <a:xfrm>
            <a:off x="4142315" y="1219707"/>
            <a:ext cx="1305982" cy="34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"/>
              <a:buFont typeface="Tahoma"/>
              <a:buNone/>
            </a:pPr>
            <a:r>
              <a:rPr b="1" i="0" lang="en-GB" sz="22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</a:t>
            </a:r>
            <a:endParaRPr/>
          </a:p>
        </p:txBody>
      </p:sp>
      <p:sp>
        <p:nvSpPr>
          <p:cNvPr id="366" name="Google Shape;366;p39"/>
          <p:cNvSpPr txBox="1"/>
          <p:nvPr/>
        </p:nvSpPr>
        <p:spPr>
          <a:xfrm>
            <a:off x="1198033" y="2110971"/>
            <a:ext cx="1860549" cy="2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"/>
              <a:buFont typeface="Tahoma"/>
              <a:buNone/>
            </a:pPr>
            <a:r>
              <a:rPr b="1" i="0" lang="en-GB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Subsystem A</a:t>
            </a:r>
            <a:endParaRPr/>
          </a:p>
        </p:txBody>
      </p:sp>
      <p:sp>
        <p:nvSpPr>
          <p:cNvPr id="367" name="Google Shape;367;p39"/>
          <p:cNvSpPr txBox="1"/>
          <p:nvPr/>
        </p:nvSpPr>
        <p:spPr>
          <a:xfrm>
            <a:off x="4038600" y="2110971"/>
            <a:ext cx="1686982" cy="2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"/>
              <a:buFont typeface="Tahoma"/>
              <a:buNone/>
            </a:pPr>
            <a:r>
              <a:rPr b="1" i="0" lang="en-GB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Subsystem B</a:t>
            </a:r>
            <a:endParaRPr/>
          </a:p>
        </p:txBody>
      </p:sp>
      <p:sp>
        <p:nvSpPr>
          <p:cNvPr id="368" name="Google Shape;368;p39"/>
          <p:cNvSpPr txBox="1"/>
          <p:nvPr/>
        </p:nvSpPr>
        <p:spPr>
          <a:xfrm>
            <a:off x="6405033" y="2020090"/>
            <a:ext cx="1327149" cy="478316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"/>
              <a:buFont typeface="Tahoma"/>
              <a:buNone/>
            </a:pPr>
            <a:r>
              <a:rPr b="1" i="0" lang="en-GB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Elemental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"/>
              <a:buFont typeface="Tahoma"/>
              <a:buNone/>
            </a:pPr>
            <a:r>
              <a:rPr b="1" i="0" lang="en-GB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Part C</a:t>
            </a:r>
            <a:endParaRPr/>
          </a:p>
        </p:txBody>
      </p:sp>
      <p:sp>
        <p:nvSpPr>
          <p:cNvPr id="369" name="Google Shape;369;p39"/>
          <p:cNvSpPr txBox="1"/>
          <p:nvPr/>
        </p:nvSpPr>
        <p:spPr>
          <a:xfrm>
            <a:off x="1629833" y="2968752"/>
            <a:ext cx="1648882" cy="43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Tahoma"/>
              <a:buNone/>
            </a:pPr>
            <a:r>
              <a:rPr b="1" i="0" lang="en-GB" sz="15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Subsystem A-1</a:t>
            </a:r>
            <a:endParaRPr/>
          </a:p>
        </p:txBody>
      </p:sp>
      <p:sp>
        <p:nvSpPr>
          <p:cNvPr id="370" name="Google Shape;370;p39"/>
          <p:cNvSpPr txBox="1"/>
          <p:nvPr/>
        </p:nvSpPr>
        <p:spPr>
          <a:xfrm>
            <a:off x="4663016" y="4435591"/>
            <a:ext cx="1202266" cy="43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Tahoma"/>
              <a:buNone/>
            </a:pPr>
            <a:r>
              <a:rPr b="1" i="0" lang="en-GB" sz="15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Elemental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Tahoma"/>
              <a:buNone/>
            </a:pPr>
            <a:r>
              <a:rPr b="1" i="0" lang="en-GB" sz="15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part B1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>
            <p:ph type="title"/>
          </p:nvPr>
        </p:nvSpPr>
        <p:spPr>
          <a:xfrm>
            <a:off x="685800" y="457589"/>
            <a:ext cx="7772399" cy="85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</a:pPr>
            <a:r>
              <a:rPr b="0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SISTEM FISIK &amp; KONSEPTUAL</a:t>
            </a:r>
            <a:endParaRPr/>
          </a:p>
        </p:txBody>
      </p:sp>
      <p:sp>
        <p:nvSpPr>
          <p:cNvPr id="376" name="Google Shape;376;p40"/>
          <p:cNvSpPr txBox="1"/>
          <p:nvPr>
            <p:ph idx="1" type="body"/>
          </p:nvPr>
        </p:nvSpPr>
        <p:spPr>
          <a:xfrm>
            <a:off x="334433" y="1485970"/>
            <a:ext cx="8604249" cy="34422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-311150" lvl="0" marL="317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GB" sz="25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GB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istem fisik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GB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perusahaan bisnis   </a:t>
            </a:r>
            <a:endParaRPr/>
          </a:p>
          <a:p>
            <a:pPr indent="-266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GB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terdiri dari sejumlah sumberdaya fisik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17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Font typeface="Times New Roman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3175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GB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 konseptual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GB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Mewakili suatu sistem fisik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GB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Menggunakan sumberdaya konseptual </a:t>
            </a:r>
            <a:endParaRPr/>
          </a:p>
          <a:p>
            <a:pPr indent="-215900" lvl="2" marL="1041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GB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/>
          </a:p>
          <a:p>
            <a:pPr indent="-215900" lvl="2" marL="1041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GB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/>
          <p:nvPr>
            <p:ph type="title"/>
          </p:nvPr>
        </p:nvSpPr>
        <p:spPr>
          <a:xfrm>
            <a:off x="685800" y="457589"/>
            <a:ext cx="7772399" cy="85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</a:pPr>
            <a:r>
              <a:rPr b="0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Pandangan Suatu Sistem</a:t>
            </a:r>
            <a:endParaRPr/>
          </a:p>
        </p:txBody>
      </p:sp>
      <p:sp>
        <p:nvSpPr>
          <p:cNvPr id="382" name="Google Shape;382;p41"/>
          <p:cNvSpPr txBox="1"/>
          <p:nvPr>
            <p:ph idx="1" type="body"/>
          </p:nvPr>
        </p:nvSpPr>
        <p:spPr>
          <a:xfrm>
            <a:off x="319616" y="1388712"/>
            <a:ext cx="8138582" cy="3305168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-3111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Operasi bisnis sebagai sistem yg melekat dalam suatu lingkungan yg lebih luas </a:t>
            </a:r>
            <a:endParaRPr/>
          </a:p>
          <a:p>
            <a:pPr indent="-2667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Mengurangi kerumitan</a:t>
            </a:r>
            <a:endParaRPr/>
          </a:p>
          <a:p>
            <a:pPr indent="-2667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Mewakili tujuan-tujuan yang baik</a:t>
            </a:r>
            <a:endParaRPr/>
          </a:p>
          <a:p>
            <a:pPr indent="-2667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Menekankan kerjasama </a:t>
            </a:r>
            <a:endParaRPr/>
          </a:p>
          <a:p>
            <a:pPr indent="-2667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Mengakui keterkaitan organisasi dengan lingkungan</a:t>
            </a:r>
            <a:endParaRPr/>
          </a:p>
          <a:p>
            <a:pPr indent="-260350" lvl="1" marL="685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Nilai umpan balik</a:t>
            </a: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>
            <p:ph type="title"/>
          </p:nvPr>
        </p:nvSpPr>
        <p:spPr>
          <a:xfrm>
            <a:off x="685800" y="457589"/>
            <a:ext cx="7772399" cy="85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</a:pPr>
            <a:r>
              <a:rPr b="0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&amp; Informasi</a:t>
            </a:r>
            <a:endParaRPr/>
          </a:p>
        </p:txBody>
      </p:sp>
      <p:sp>
        <p:nvSpPr>
          <p:cNvPr id="388" name="Google Shape;388;p42"/>
          <p:cNvSpPr txBox="1"/>
          <p:nvPr>
            <p:ph idx="1" type="body"/>
          </p:nvPr>
        </p:nvSpPr>
        <p:spPr>
          <a:xfrm>
            <a:off x="319616" y="1388712"/>
            <a:ext cx="8138582" cy="3305168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-3175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/>
          </a:p>
          <a:p>
            <a:pPr indent="-317500" lvl="0" marL="317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50"/>
              <a:buFont typeface="Arial"/>
              <a:buNone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☞ adalah faktor-faktor yang akan diolah / 	ditransformasi menjadi informasi</a:t>
            </a:r>
            <a:endParaRPr/>
          </a:p>
          <a:p>
            <a:pPr indent="-317500" lvl="0" marL="317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Informasi </a:t>
            </a:r>
            <a:endParaRPr/>
          </a:p>
          <a:p>
            <a:pPr indent="-317500" lvl="0" marL="317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50"/>
              <a:buFont typeface="Arial"/>
              <a:buNone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☞ adalah data yang telah di proses atau data 	yang telah memiliki arti</a:t>
            </a:r>
            <a:endParaRPr/>
          </a:p>
          <a:p>
            <a:pPr indent="-317500" lvl="0" marL="317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Pengolahan data merupakan salah satu elemen kunci dalam sistem konseptual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 txBox="1"/>
          <p:nvPr>
            <p:ph type="title"/>
          </p:nvPr>
        </p:nvSpPr>
        <p:spPr>
          <a:xfrm>
            <a:off x="685800" y="317282"/>
            <a:ext cx="7772399" cy="857781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</a:pPr>
            <a:r>
              <a:rPr b="0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Contoh CBIS</a:t>
            </a:r>
            <a:endParaRPr/>
          </a:p>
        </p:txBody>
      </p:sp>
      <p:sp>
        <p:nvSpPr>
          <p:cNvPr id="394" name="Google Shape;394;p43"/>
          <p:cNvSpPr/>
          <p:nvPr/>
        </p:nvSpPr>
        <p:spPr>
          <a:xfrm flipH="1" rot="-5400000">
            <a:off x="1690388" y="2987886"/>
            <a:ext cx="505420" cy="368299"/>
          </a:xfrm>
          <a:prstGeom prst="rightArrow">
            <a:avLst>
              <a:gd fmla="val 10799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43"/>
          <p:cNvSpPr/>
          <p:nvPr/>
        </p:nvSpPr>
        <p:spPr>
          <a:xfrm flipH="1" rot="-5400000">
            <a:off x="1604291" y="1130211"/>
            <a:ext cx="677614" cy="1739899"/>
          </a:xfrm>
          <a:prstGeom prst="rightArrow">
            <a:avLst>
              <a:gd fmla="val 10799" name="adj1"/>
              <a:gd fmla="val 27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43"/>
          <p:cNvSpPr/>
          <p:nvPr/>
        </p:nvSpPr>
        <p:spPr>
          <a:xfrm>
            <a:off x="5101166" y="848215"/>
            <a:ext cx="2726266" cy="4048154"/>
          </a:xfrm>
          <a:prstGeom prst="rect">
            <a:avLst/>
          </a:prstGeom>
          <a:solidFill>
            <a:srgbClr val="6699FF"/>
          </a:solidFill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43"/>
          <p:cNvSpPr/>
          <p:nvPr/>
        </p:nvSpPr>
        <p:spPr>
          <a:xfrm>
            <a:off x="5435600" y="1718751"/>
            <a:ext cx="2120899" cy="56281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3"/>
          <p:cNvSpPr/>
          <p:nvPr/>
        </p:nvSpPr>
        <p:spPr>
          <a:xfrm>
            <a:off x="5435600" y="2404339"/>
            <a:ext cx="2120899" cy="50542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43"/>
          <p:cNvSpPr txBox="1"/>
          <p:nvPr/>
        </p:nvSpPr>
        <p:spPr>
          <a:xfrm>
            <a:off x="5435600" y="3034122"/>
            <a:ext cx="2120899" cy="5612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1875" lIns="83750" spcFirstLastPara="1" rIns="83750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43"/>
          <p:cNvSpPr/>
          <p:nvPr/>
        </p:nvSpPr>
        <p:spPr>
          <a:xfrm>
            <a:off x="5435600" y="3719709"/>
            <a:ext cx="2120899" cy="50542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43"/>
          <p:cNvSpPr/>
          <p:nvPr/>
        </p:nvSpPr>
        <p:spPr>
          <a:xfrm>
            <a:off x="5435600" y="4347899"/>
            <a:ext cx="2120899" cy="50542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43"/>
          <p:cNvSpPr/>
          <p:nvPr/>
        </p:nvSpPr>
        <p:spPr>
          <a:xfrm>
            <a:off x="920749" y="2348534"/>
            <a:ext cx="2120899" cy="6186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43"/>
          <p:cNvSpPr txBox="1"/>
          <p:nvPr/>
        </p:nvSpPr>
        <p:spPr>
          <a:xfrm>
            <a:off x="5348816" y="969388"/>
            <a:ext cx="2294466" cy="661671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Computer-based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Information System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Font typeface="Arial"/>
              <a:buNone/>
            </a:pPr>
            <a:r>
              <a:rPr b="1" i="0" lang="en-GB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(CBIS)</a:t>
            </a:r>
            <a:endParaRPr/>
          </a:p>
        </p:txBody>
      </p:sp>
      <p:sp>
        <p:nvSpPr>
          <p:cNvPr id="404" name="Google Shape;404;p43"/>
          <p:cNvSpPr txBox="1"/>
          <p:nvPr/>
        </p:nvSpPr>
        <p:spPr>
          <a:xfrm>
            <a:off x="5452533" y="1750639"/>
            <a:ext cx="2080682" cy="43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Accounting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Information System</a:t>
            </a:r>
            <a:endParaRPr/>
          </a:p>
        </p:txBody>
      </p:sp>
      <p:sp>
        <p:nvSpPr>
          <p:cNvPr id="405" name="Google Shape;405;p43"/>
          <p:cNvSpPr txBox="1"/>
          <p:nvPr/>
        </p:nvSpPr>
        <p:spPr>
          <a:xfrm>
            <a:off x="5484282" y="2436226"/>
            <a:ext cx="2080682" cy="43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Management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Information System</a:t>
            </a:r>
            <a:endParaRPr/>
          </a:p>
        </p:txBody>
      </p:sp>
      <p:sp>
        <p:nvSpPr>
          <p:cNvPr id="406" name="Google Shape;406;p43"/>
          <p:cNvSpPr txBox="1"/>
          <p:nvPr/>
        </p:nvSpPr>
        <p:spPr>
          <a:xfrm>
            <a:off x="5522382" y="3121814"/>
            <a:ext cx="1862666" cy="43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Decision Support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Systems</a:t>
            </a:r>
            <a:endParaRPr/>
          </a:p>
        </p:txBody>
      </p:sp>
      <p:sp>
        <p:nvSpPr>
          <p:cNvPr id="407" name="Google Shape;407;p43"/>
          <p:cNvSpPr txBox="1"/>
          <p:nvPr/>
        </p:nvSpPr>
        <p:spPr>
          <a:xfrm>
            <a:off x="5789082" y="3767541"/>
            <a:ext cx="1344082" cy="43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Virtual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Office</a:t>
            </a:r>
            <a:endParaRPr/>
          </a:p>
        </p:txBody>
      </p:sp>
      <p:sp>
        <p:nvSpPr>
          <p:cNvPr id="408" name="Google Shape;408;p43"/>
          <p:cNvSpPr txBox="1"/>
          <p:nvPr/>
        </p:nvSpPr>
        <p:spPr>
          <a:xfrm>
            <a:off x="5425016" y="4397325"/>
            <a:ext cx="2065866" cy="43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Knowledge-based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Systems</a:t>
            </a:r>
            <a:endParaRPr/>
          </a:p>
        </p:txBody>
      </p:sp>
      <p:sp>
        <p:nvSpPr>
          <p:cNvPr id="409" name="Google Shape;409;p43"/>
          <p:cNvSpPr txBox="1"/>
          <p:nvPr/>
        </p:nvSpPr>
        <p:spPr>
          <a:xfrm>
            <a:off x="1138766" y="2493624"/>
            <a:ext cx="1608666" cy="2949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Decisions</a:t>
            </a:r>
            <a:endParaRPr/>
          </a:p>
        </p:txBody>
      </p:sp>
      <p:sp>
        <p:nvSpPr>
          <p:cNvPr id="410" name="Google Shape;410;p43"/>
          <p:cNvSpPr txBox="1"/>
          <p:nvPr/>
        </p:nvSpPr>
        <p:spPr>
          <a:xfrm>
            <a:off x="1382182" y="1808037"/>
            <a:ext cx="1123949" cy="25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411" name="Google Shape;411;p43"/>
          <p:cNvSpPr/>
          <p:nvPr/>
        </p:nvSpPr>
        <p:spPr>
          <a:xfrm flipH="1">
            <a:off x="3054349" y="2291136"/>
            <a:ext cx="1739899" cy="676021"/>
          </a:xfrm>
          <a:prstGeom prst="rightArrow">
            <a:avLst>
              <a:gd fmla="val 10799" name="adj1"/>
              <a:gd fmla="val 50000" name="adj2"/>
            </a:avLst>
          </a:prstGeom>
          <a:gradFill>
            <a:gsLst>
              <a:gs pos="0">
                <a:schemeClr val="lt1"/>
              </a:gs>
              <a:gs pos="100000">
                <a:srgbClr val="FF99CC"/>
              </a:gs>
            </a:gsLst>
            <a:lin ang="13500000" scaled="0"/>
          </a:gradFill>
          <a:ln cap="flat" cmpd="sng" w="12700">
            <a:solidFill>
              <a:schemeClr val="hlink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3350682" y="2453764"/>
            <a:ext cx="1532466" cy="25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/>
          </a:p>
        </p:txBody>
      </p:sp>
      <p:sp>
        <p:nvSpPr>
          <p:cNvPr id="413" name="Google Shape;413;p43"/>
          <p:cNvSpPr/>
          <p:nvPr/>
        </p:nvSpPr>
        <p:spPr>
          <a:xfrm>
            <a:off x="1225549" y="3434314"/>
            <a:ext cx="1511299" cy="101881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43"/>
          <p:cNvSpPr txBox="1"/>
          <p:nvPr/>
        </p:nvSpPr>
        <p:spPr>
          <a:xfrm>
            <a:off x="1291166" y="3654340"/>
            <a:ext cx="1380066" cy="478316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 txBox="1"/>
          <p:nvPr>
            <p:ph type="title"/>
          </p:nvPr>
        </p:nvSpPr>
        <p:spPr>
          <a:xfrm>
            <a:off x="685800" y="457589"/>
            <a:ext cx="7772399" cy="85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</a:pPr>
            <a:r>
              <a:rPr b="0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Jasa informasi</a:t>
            </a:r>
            <a:br>
              <a:rPr b="0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(Information services)</a:t>
            </a:r>
            <a:endParaRPr/>
          </a:p>
        </p:txBody>
      </p:sp>
      <p:sp>
        <p:nvSpPr>
          <p:cNvPr id="420" name="Google Shape;420;p44"/>
          <p:cNvSpPr txBox="1"/>
          <p:nvPr>
            <p:ph idx="1" type="body"/>
          </p:nvPr>
        </p:nvSpPr>
        <p:spPr>
          <a:xfrm>
            <a:off x="298449" y="1487564"/>
            <a:ext cx="8441267" cy="1275511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-317500" lvl="0" marL="317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Arial"/>
              <a:buNone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Jasa informasi adalah </a:t>
            </a:r>
            <a:endParaRPr/>
          </a:p>
          <a:p>
            <a:pPr indent="-317500" lvl="0" marL="317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☞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orang yang secara penuh bertanggung jawab  untuk mengembangkan &amp; memelihara sistem berbasis komputer</a:t>
            </a:r>
            <a:endParaRPr/>
          </a:p>
        </p:txBody>
      </p:sp>
      <p:sp>
        <p:nvSpPr>
          <p:cNvPr id="421" name="Google Shape;421;p44"/>
          <p:cNvSpPr/>
          <p:nvPr/>
        </p:nvSpPr>
        <p:spPr>
          <a:xfrm>
            <a:off x="298449" y="3455041"/>
            <a:ext cx="1094316" cy="511798"/>
          </a:xfrm>
          <a:prstGeom prst="ellipse">
            <a:avLst/>
          </a:prstGeom>
          <a:gradFill>
            <a:gsLst>
              <a:gs pos="0">
                <a:srgbClr val="99CCFF"/>
              </a:gs>
              <a:gs pos="100000">
                <a:srgbClr val="6699FF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44"/>
          <p:cNvSpPr/>
          <p:nvPr/>
        </p:nvSpPr>
        <p:spPr>
          <a:xfrm>
            <a:off x="1892300" y="3455041"/>
            <a:ext cx="1094316" cy="511798"/>
          </a:xfrm>
          <a:prstGeom prst="ellipse">
            <a:avLst/>
          </a:prstGeom>
          <a:solidFill>
            <a:srgbClr val="99CCFF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44"/>
          <p:cNvSpPr/>
          <p:nvPr/>
        </p:nvSpPr>
        <p:spPr>
          <a:xfrm>
            <a:off x="1900766" y="4198026"/>
            <a:ext cx="1094316" cy="513393"/>
          </a:xfrm>
          <a:prstGeom prst="ellipse">
            <a:avLst/>
          </a:prstGeom>
          <a:solidFill>
            <a:srgbClr val="99CCFF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44"/>
          <p:cNvSpPr/>
          <p:nvPr/>
        </p:nvSpPr>
        <p:spPr>
          <a:xfrm>
            <a:off x="1924049" y="2769453"/>
            <a:ext cx="1092200" cy="511798"/>
          </a:xfrm>
          <a:prstGeom prst="ellipse">
            <a:avLst/>
          </a:prstGeom>
          <a:solidFill>
            <a:srgbClr val="99CCFF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1875" lIns="83750" spcFirstLastPara="1" rIns="83750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44"/>
          <p:cNvSpPr/>
          <p:nvPr/>
        </p:nvSpPr>
        <p:spPr>
          <a:xfrm>
            <a:off x="3568700" y="3455041"/>
            <a:ext cx="1092200" cy="511798"/>
          </a:xfrm>
          <a:prstGeom prst="ellipse">
            <a:avLst/>
          </a:prstGeom>
          <a:solidFill>
            <a:srgbClr val="99CCFF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44"/>
          <p:cNvSpPr/>
          <p:nvPr/>
        </p:nvSpPr>
        <p:spPr>
          <a:xfrm>
            <a:off x="5211233" y="3424748"/>
            <a:ext cx="1092200" cy="511798"/>
          </a:xfrm>
          <a:prstGeom prst="ellipse">
            <a:avLst/>
          </a:prstGeom>
          <a:solidFill>
            <a:srgbClr val="99CCFF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44"/>
          <p:cNvSpPr/>
          <p:nvPr/>
        </p:nvSpPr>
        <p:spPr>
          <a:xfrm>
            <a:off x="6843182" y="3466202"/>
            <a:ext cx="1615015" cy="452806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rgbClr val="6699FF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8" name="Google Shape;428;p44"/>
          <p:cNvCxnSpPr/>
          <p:nvPr/>
        </p:nvCxnSpPr>
        <p:spPr>
          <a:xfrm flipH="1">
            <a:off x="1140882" y="3171239"/>
            <a:ext cx="872066" cy="32844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lg" w="lg" type="triangle"/>
            <a:tailEnd len="lg" w="lg" type="triangle"/>
          </a:ln>
        </p:spPr>
      </p:cxnSp>
      <p:cxnSp>
        <p:nvCxnSpPr>
          <p:cNvPr id="429" name="Google Shape;429;p44"/>
          <p:cNvCxnSpPr/>
          <p:nvPr/>
        </p:nvCxnSpPr>
        <p:spPr>
          <a:xfrm>
            <a:off x="1151466" y="3923791"/>
            <a:ext cx="948266" cy="30771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lg" w="lg" type="triangle"/>
            <a:tailEnd len="lg" w="lg" type="triangle"/>
          </a:ln>
        </p:spPr>
      </p:cxnSp>
      <p:cxnSp>
        <p:nvCxnSpPr>
          <p:cNvPr id="430" name="Google Shape;430;p44"/>
          <p:cNvCxnSpPr/>
          <p:nvPr/>
        </p:nvCxnSpPr>
        <p:spPr>
          <a:xfrm>
            <a:off x="1371600" y="3702172"/>
            <a:ext cx="50588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lg" w="lg" type="triangle"/>
            <a:tailEnd len="lg" w="lg" type="triangle"/>
          </a:ln>
        </p:spPr>
      </p:cxnSp>
      <p:cxnSp>
        <p:nvCxnSpPr>
          <p:cNvPr id="431" name="Google Shape;431;p44"/>
          <p:cNvCxnSpPr/>
          <p:nvPr/>
        </p:nvCxnSpPr>
        <p:spPr>
          <a:xfrm flipH="1" rot="10800000">
            <a:off x="2999315" y="3689416"/>
            <a:ext cx="579966" cy="1594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lg" w="lg" type="triangle"/>
            <a:tailEnd len="lg" w="lg" type="triangle"/>
          </a:ln>
        </p:spPr>
      </p:cxnSp>
      <p:cxnSp>
        <p:nvCxnSpPr>
          <p:cNvPr id="432" name="Google Shape;432;p44"/>
          <p:cNvCxnSpPr/>
          <p:nvPr/>
        </p:nvCxnSpPr>
        <p:spPr>
          <a:xfrm>
            <a:off x="4650316" y="3692605"/>
            <a:ext cx="55456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lg" w="lg" type="triangle"/>
            <a:tailEnd len="lg" w="lg" type="triangle"/>
          </a:ln>
        </p:spPr>
      </p:cxnSp>
      <p:cxnSp>
        <p:nvCxnSpPr>
          <p:cNvPr id="433" name="Google Shape;433;p44"/>
          <p:cNvCxnSpPr/>
          <p:nvPr/>
        </p:nvCxnSpPr>
        <p:spPr>
          <a:xfrm flipH="1" rot="10800000">
            <a:off x="6324600" y="3689416"/>
            <a:ext cx="505882" cy="1594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lg" w="lg" type="triangle"/>
            <a:tailEnd len="lg" w="lg" type="triangle"/>
          </a:ln>
        </p:spPr>
      </p:cxnSp>
      <p:cxnSp>
        <p:nvCxnSpPr>
          <p:cNvPr id="434" name="Google Shape;434;p44"/>
          <p:cNvCxnSpPr/>
          <p:nvPr/>
        </p:nvCxnSpPr>
        <p:spPr>
          <a:xfrm>
            <a:off x="821266" y="3960463"/>
            <a:ext cx="0" cy="83227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lg" w="lg" type="triangle"/>
            <a:tailEnd len="sm" w="sm" type="none"/>
          </a:ln>
        </p:spPr>
      </p:cxnSp>
      <p:cxnSp>
        <p:nvCxnSpPr>
          <p:cNvPr id="435" name="Google Shape;435;p44"/>
          <p:cNvCxnSpPr/>
          <p:nvPr/>
        </p:nvCxnSpPr>
        <p:spPr>
          <a:xfrm>
            <a:off x="827616" y="4797517"/>
            <a:ext cx="681778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6" name="Google Shape;436;p44"/>
          <p:cNvCxnSpPr/>
          <p:nvPr/>
        </p:nvCxnSpPr>
        <p:spPr>
          <a:xfrm flipH="1">
            <a:off x="7645400" y="3923791"/>
            <a:ext cx="6349" cy="86894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7" name="Google Shape;437;p44"/>
          <p:cNvCxnSpPr/>
          <p:nvPr/>
        </p:nvCxnSpPr>
        <p:spPr>
          <a:xfrm>
            <a:off x="2474382" y="3289224"/>
            <a:ext cx="0" cy="16741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lg" w="lg" type="triangle"/>
            <a:tailEnd len="lg" w="lg" type="triangle"/>
          </a:ln>
        </p:spPr>
      </p:cxnSp>
      <p:sp>
        <p:nvSpPr>
          <p:cNvPr id="438" name="Google Shape;438;p44"/>
          <p:cNvSpPr txBox="1"/>
          <p:nvPr/>
        </p:nvSpPr>
        <p:spPr>
          <a:xfrm>
            <a:off x="1826682" y="2836418"/>
            <a:ext cx="1337733" cy="349170"/>
          </a:xfrm>
          <a:prstGeom prst="rect">
            <a:avLst/>
          </a:prstGeom>
          <a:noFill/>
          <a:ln>
            <a:noFill/>
          </a:ln>
        </p:spPr>
        <p:txBody>
          <a:bodyPr anchorCtr="0" anchor="t" bIns="46525" lIns="93050" spcFirstLastPara="1" rIns="93050" wrap="square" tIns="46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5"/>
              <a:buFont typeface="Arial"/>
              <a:buNone/>
            </a:pPr>
            <a:r>
              <a:rPr b="1" i="0" lang="en-GB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5"/>
              <a:buFont typeface="Arial"/>
              <a:buNone/>
            </a:pPr>
            <a:r>
              <a:rPr b="1" i="0" lang="en-GB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Administrator</a:t>
            </a:r>
            <a:endParaRPr/>
          </a:p>
        </p:txBody>
      </p:sp>
      <p:sp>
        <p:nvSpPr>
          <p:cNvPr id="439" name="Google Shape;439;p44"/>
          <p:cNvSpPr txBox="1"/>
          <p:nvPr/>
        </p:nvSpPr>
        <p:spPr>
          <a:xfrm>
            <a:off x="397933" y="3595347"/>
            <a:ext cx="908049" cy="259884"/>
          </a:xfrm>
          <a:prstGeom prst="rect">
            <a:avLst/>
          </a:prstGeom>
          <a:noFill/>
          <a:ln>
            <a:noFill/>
          </a:ln>
        </p:spPr>
        <p:txBody>
          <a:bodyPr anchorCtr="0" anchor="t" bIns="46525" lIns="93050" spcFirstLastPara="1" rIns="93050" wrap="square" tIns="46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/>
          </a:p>
        </p:txBody>
      </p:sp>
      <p:sp>
        <p:nvSpPr>
          <p:cNvPr id="440" name="Google Shape;440;p44"/>
          <p:cNvSpPr txBox="1"/>
          <p:nvPr/>
        </p:nvSpPr>
        <p:spPr>
          <a:xfrm>
            <a:off x="2036233" y="3537949"/>
            <a:ext cx="1128182" cy="349170"/>
          </a:xfrm>
          <a:prstGeom prst="rect">
            <a:avLst/>
          </a:prstGeom>
          <a:noFill/>
          <a:ln>
            <a:noFill/>
          </a:ln>
        </p:spPr>
        <p:txBody>
          <a:bodyPr anchorCtr="0" anchor="t" bIns="46525" lIns="93050" spcFirstLastPara="1" rIns="93050" wrap="square" tIns="46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5"/>
              <a:buFont typeface="Arial"/>
              <a:buNone/>
            </a:pPr>
            <a:r>
              <a:rPr b="1" i="0" lang="en-GB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Systems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5"/>
              <a:buFont typeface="Arial"/>
              <a:buNone/>
            </a:pPr>
            <a:r>
              <a:rPr b="1" i="0" lang="en-GB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Analyst</a:t>
            </a:r>
            <a:endParaRPr/>
          </a:p>
        </p:txBody>
      </p:sp>
      <p:sp>
        <p:nvSpPr>
          <p:cNvPr id="441" name="Google Shape;441;p44"/>
          <p:cNvSpPr txBox="1"/>
          <p:nvPr/>
        </p:nvSpPr>
        <p:spPr>
          <a:xfrm>
            <a:off x="3604682" y="3627235"/>
            <a:ext cx="1047749" cy="212053"/>
          </a:xfrm>
          <a:prstGeom prst="rect">
            <a:avLst/>
          </a:prstGeom>
          <a:noFill/>
          <a:ln>
            <a:noFill/>
          </a:ln>
        </p:spPr>
        <p:txBody>
          <a:bodyPr anchorCtr="0" anchor="t" bIns="46525" lIns="93050" spcFirstLastPara="1" rIns="93050" wrap="square" tIns="46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5"/>
              <a:buFont typeface="Arial"/>
              <a:buNone/>
            </a:pPr>
            <a:r>
              <a:rPr b="0" i="0" lang="en-GB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Programmer</a:t>
            </a:r>
            <a:endParaRPr/>
          </a:p>
        </p:txBody>
      </p:sp>
      <p:sp>
        <p:nvSpPr>
          <p:cNvPr id="442" name="Google Shape;442;p44"/>
          <p:cNvSpPr txBox="1"/>
          <p:nvPr/>
        </p:nvSpPr>
        <p:spPr>
          <a:xfrm>
            <a:off x="5369982" y="3590564"/>
            <a:ext cx="1314449" cy="213648"/>
          </a:xfrm>
          <a:prstGeom prst="rect">
            <a:avLst/>
          </a:prstGeom>
          <a:noFill/>
          <a:ln>
            <a:noFill/>
          </a:ln>
        </p:spPr>
        <p:txBody>
          <a:bodyPr anchorCtr="0" anchor="t" bIns="46525" lIns="93050" spcFirstLastPara="1" rIns="93050" wrap="square" tIns="46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5"/>
              <a:buFont typeface="Arial"/>
              <a:buNone/>
            </a:pPr>
            <a:r>
              <a:rPr b="0" i="0" lang="en-GB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endParaRPr/>
          </a:p>
        </p:txBody>
      </p:sp>
      <p:sp>
        <p:nvSpPr>
          <p:cNvPr id="443" name="Google Shape;443;p44"/>
          <p:cNvSpPr txBox="1"/>
          <p:nvPr/>
        </p:nvSpPr>
        <p:spPr>
          <a:xfrm>
            <a:off x="6910916" y="3549110"/>
            <a:ext cx="1507066" cy="259884"/>
          </a:xfrm>
          <a:prstGeom prst="rect">
            <a:avLst/>
          </a:prstGeom>
          <a:noFill/>
          <a:ln>
            <a:noFill/>
          </a:ln>
        </p:spPr>
        <p:txBody>
          <a:bodyPr anchorCtr="0" anchor="t" bIns="46525" lIns="93050" spcFirstLastPara="1" rIns="93050" wrap="square" tIns="46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5"/>
              <a:buFont typeface="Arial"/>
              <a:buNone/>
            </a:pPr>
            <a:r>
              <a:rPr b="1" i="0" lang="en-GB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endParaRPr/>
          </a:p>
        </p:txBody>
      </p:sp>
      <p:sp>
        <p:nvSpPr>
          <p:cNvPr id="444" name="Google Shape;444;p44"/>
          <p:cNvSpPr txBox="1"/>
          <p:nvPr/>
        </p:nvSpPr>
        <p:spPr>
          <a:xfrm>
            <a:off x="1763182" y="4257019"/>
            <a:ext cx="1377949" cy="350765"/>
          </a:xfrm>
          <a:prstGeom prst="rect">
            <a:avLst/>
          </a:prstGeom>
          <a:noFill/>
          <a:ln>
            <a:noFill/>
          </a:ln>
        </p:spPr>
        <p:txBody>
          <a:bodyPr anchorCtr="0" anchor="t" bIns="46525" lIns="93050" spcFirstLastPara="1" rIns="93050" wrap="square" tIns="465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5"/>
              <a:buFont typeface="Arial"/>
              <a:buNone/>
            </a:pPr>
            <a:r>
              <a:rPr b="1" i="0" lang="en-GB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5"/>
              <a:buFont typeface="Arial"/>
              <a:buNone/>
            </a:pPr>
            <a:r>
              <a:rPr b="1" i="0" lang="en-GB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Specialist</a:t>
            </a:r>
            <a:endParaRPr/>
          </a:p>
        </p:txBody>
      </p:sp>
      <p:cxnSp>
        <p:nvCxnSpPr>
          <p:cNvPr id="445" name="Google Shape;445;p44"/>
          <p:cNvCxnSpPr/>
          <p:nvPr/>
        </p:nvCxnSpPr>
        <p:spPr>
          <a:xfrm>
            <a:off x="2474382" y="3982784"/>
            <a:ext cx="0" cy="20089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lg" w="lg" type="triangle"/>
            <a:tailEnd len="lg" w="lg" type="triangle"/>
          </a:ln>
        </p:spPr>
      </p:cxn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685800" y="457589"/>
            <a:ext cx="7772399" cy="59470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</a:pPr>
            <a:r>
              <a:rPr b="1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Sumber daya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685800" y="1423789"/>
            <a:ext cx="7772399" cy="308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-3175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Arial"/>
              <a:buNone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Informasi adalah salah satu Sumber Daya bagi manajemen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17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50"/>
              <a:buFont typeface="Arial"/>
              <a:buNone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Lima jenis Sumber Daya :</a:t>
            </a:r>
            <a:endParaRPr/>
          </a:p>
          <a:p>
            <a:pPr indent="-317500" lvl="0" marL="317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b="1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Manusia</a:t>
            </a: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Personel</a:t>
            </a: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17500" lvl="0" marL="317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b="1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</a:t>
            </a: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17500" lvl="0" marL="317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b="1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Mesin</a:t>
            </a: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Machines</a:t>
            </a: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17500" lvl="0" marL="317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b="1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Uang</a:t>
            </a: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17500" lvl="0" marL="317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b="1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Informasi</a:t>
            </a: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+ data)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5108273" y="2967157"/>
            <a:ext cx="361949" cy="140306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5568949" y="3123408"/>
            <a:ext cx="2889249" cy="344388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daya Fisik</a:t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6762751" y="4378990"/>
            <a:ext cx="2381249" cy="621811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daya Konseptual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6333672" y="4509730"/>
            <a:ext cx="175682" cy="49107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/>
          <p:nvPr>
            <p:ph type="title"/>
          </p:nvPr>
        </p:nvSpPr>
        <p:spPr>
          <a:xfrm>
            <a:off x="685800" y="457589"/>
            <a:ext cx="7772399" cy="85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</a:pPr>
            <a:r>
              <a:rPr b="0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End User computering (EUC)</a:t>
            </a:r>
            <a:endParaRPr/>
          </a:p>
        </p:txBody>
      </p:sp>
      <p:sp>
        <p:nvSpPr>
          <p:cNvPr id="451" name="Google Shape;451;p45"/>
          <p:cNvSpPr txBox="1"/>
          <p:nvPr>
            <p:ph idx="1" type="body"/>
          </p:nvPr>
        </p:nvSpPr>
        <p:spPr>
          <a:xfrm>
            <a:off x="124882" y="1047300"/>
            <a:ext cx="8887800" cy="3086699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-317500" lvl="0" marL="3175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5"/>
              <a:buFont typeface="Arial"/>
              <a:buNone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EUC adalah :</a:t>
            </a:r>
            <a:endParaRPr/>
          </a:p>
          <a:p>
            <a:pPr indent="-311150" lvl="0" marL="3175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oto Sans Symbols"/>
              <a:buChar char="☞"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Pengembangan seluruh atau sebagian sistem berbasis komputer oleh para pemakai</a:t>
            </a:r>
            <a:endParaRPr/>
          </a:p>
          <a:p>
            <a:pPr indent="-317500" lvl="0" marL="317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5"/>
              <a:buFont typeface="Arial"/>
              <a:buNone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Yang mendorong EUC</a:t>
            </a:r>
            <a:endParaRPr/>
          </a:p>
          <a:p>
            <a:pPr indent="-317500" lvl="0" marL="3175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5"/>
              <a:buFont typeface="Arial"/>
              <a:buNone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meningkatnya kemampuan komputer</a:t>
            </a:r>
            <a:endParaRPr/>
          </a:p>
          <a:p>
            <a:pPr indent="-317500" lvl="0" marL="3175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5"/>
              <a:buFont typeface="Arial"/>
              <a:buNone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antrian dari jasa informasi</a:t>
            </a:r>
            <a:endParaRPr/>
          </a:p>
          <a:p>
            <a:pPr indent="-317500" lvl="0" marL="3175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5"/>
              <a:buFont typeface="Arial"/>
              <a:buNone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perangkat keras yang murah</a:t>
            </a:r>
            <a:endParaRPr/>
          </a:p>
          <a:p>
            <a:pPr indent="-317500" lvl="0" marL="3175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5"/>
              <a:buFont typeface="Arial"/>
              <a:buNone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banyak beredar perangkat lunak siap pakai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6"/>
          <p:cNvSpPr txBox="1"/>
          <p:nvPr>
            <p:ph type="title"/>
          </p:nvPr>
        </p:nvSpPr>
        <p:spPr>
          <a:xfrm>
            <a:off x="685800" y="457589"/>
            <a:ext cx="7772399" cy="85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</a:pPr>
            <a:r>
              <a:rPr b="0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Menilai CBIS</a:t>
            </a:r>
            <a:endParaRPr/>
          </a:p>
        </p:txBody>
      </p:sp>
      <p:sp>
        <p:nvSpPr>
          <p:cNvPr id="457" name="Google Shape;457;p46"/>
          <p:cNvSpPr txBox="1"/>
          <p:nvPr>
            <p:ph idx="1" type="body"/>
          </p:nvPr>
        </p:nvSpPr>
        <p:spPr>
          <a:xfrm>
            <a:off x="128107" y="1136425"/>
            <a:ext cx="8887800" cy="3086699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-311150" lvl="0" marL="317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Harus dinilai dengan cara yg sama seperti investasi besar lain dalam perusahaan</a:t>
            </a:r>
            <a:endParaRPr/>
          </a:p>
          <a:p>
            <a:pPr indent="-311150" lvl="0" marL="3175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Ekonomi</a:t>
            </a:r>
            <a:endParaRPr/>
          </a:p>
          <a:p>
            <a:pPr indent="-266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Mengurangi biaya</a:t>
            </a:r>
            <a:endParaRPr/>
          </a:p>
          <a:p>
            <a:pPr indent="-266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Mengurangi investasi persediaan</a:t>
            </a:r>
            <a:endParaRPr/>
          </a:p>
          <a:p>
            <a:pPr indent="-266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Increased productivity (CAD/CAM)</a:t>
            </a:r>
            <a:endParaRPr/>
          </a:p>
          <a:p>
            <a:pPr indent="-311150" lvl="0" marL="3175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Non-ekonomi</a:t>
            </a:r>
            <a:endParaRPr/>
          </a:p>
          <a:p>
            <a:pPr indent="-2667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Menaksir nilai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7"/>
          <p:cNvSpPr txBox="1"/>
          <p:nvPr>
            <p:ph type="title"/>
          </p:nvPr>
        </p:nvSpPr>
        <p:spPr>
          <a:xfrm>
            <a:off x="685800" y="457589"/>
            <a:ext cx="7772399" cy="85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</a:pPr>
            <a:r>
              <a:rPr b="0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Achieving The CBIS</a:t>
            </a:r>
            <a:endParaRPr/>
          </a:p>
        </p:txBody>
      </p:sp>
      <p:sp>
        <p:nvSpPr>
          <p:cNvPr id="463" name="Google Shape;463;p47"/>
          <p:cNvSpPr/>
          <p:nvPr/>
        </p:nvSpPr>
        <p:spPr>
          <a:xfrm>
            <a:off x="3124200" y="4685909"/>
            <a:ext cx="2895600" cy="342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4" name="Google Shape;46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082" y="570791"/>
            <a:ext cx="6995582" cy="45184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7"/>
          <p:cNvSpPr/>
          <p:nvPr/>
        </p:nvSpPr>
        <p:spPr>
          <a:xfrm rot="1668523">
            <a:off x="5241668" y="1842023"/>
            <a:ext cx="603760" cy="171185"/>
          </a:xfrm>
          <a:prstGeom prst="rightArrow">
            <a:avLst>
              <a:gd fmla="val 10799" name="adj1"/>
              <a:gd fmla="val 50000" name="adj2"/>
            </a:avLst>
          </a:prstGeom>
          <a:gradFill>
            <a:gsLst>
              <a:gs pos="0">
                <a:srgbClr val="FAFD00"/>
              </a:gs>
              <a:gs pos="100000">
                <a:srgbClr val="C6C800"/>
              </a:gs>
            </a:gsLst>
            <a:lin ang="10800000" scaled="0"/>
          </a:gra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47"/>
          <p:cNvSpPr/>
          <p:nvPr/>
        </p:nvSpPr>
        <p:spPr>
          <a:xfrm rot="6725474">
            <a:off x="5743927" y="3177563"/>
            <a:ext cx="505176" cy="199407"/>
          </a:xfrm>
          <a:prstGeom prst="rightArrow">
            <a:avLst>
              <a:gd fmla="val 10799" name="adj1"/>
              <a:gd fmla="val 50000" name="adj2"/>
            </a:avLst>
          </a:prstGeom>
          <a:gradFill>
            <a:gsLst>
              <a:gs pos="0">
                <a:srgbClr val="FAFD00"/>
              </a:gs>
              <a:gs pos="100000">
                <a:srgbClr val="B6B800"/>
              </a:gs>
            </a:gsLst>
            <a:lin ang="10800000" scaled="0"/>
          </a:gra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47"/>
          <p:cNvSpPr/>
          <p:nvPr/>
        </p:nvSpPr>
        <p:spPr>
          <a:xfrm rot="-10573775">
            <a:off x="4113209" y="3883722"/>
            <a:ext cx="640294" cy="145508"/>
          </a:xfrm>
          <a:prstGeom prst="rightArrow">
            <a:avLst>
              <a:gd fmla="val 10799" name="adj1"/>
              <a:gd fmla="val 50000" name="adj2"/>
            </a:avLst>
          </a:prstGeom>
          <a:gradFill>
            <a:gsLst>
              <a:gs pos="0">
                <a:srgbClr val="FAFD00"/>
              </a:gs>
              <a:gs pos="100000">
                <a:srgbClr val="B6B800"/>
              </a:gs>
            </a:gsLst>
            <a:lin ang="10800000" scaled="0"/>
          </a:gra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47"/>
          <p:cNvSpPr/>
          <p:nvPr/>
        </p:nvSpPr>
        <p:spPr>
          <a:xfrm rot="-6947381">
            <a:off x="2710862" y="2967014"/>
            <a:ext cx="509175" cy="197991"/>
          </a:xfrm>
          <a:prstGeom prst="rightArrow">
            <a:avLst>
              <a:gd fmla="val 10799" name="adj1"/>
              <a:gd fmla="val 50000" name="adj2"/>
            </a:avLst>
          </a:prstGeom>
          <a:gradFill>
            <a:gsLst>
              <a:gs pos="0">
                <a:srgbClr val="FAFD00"/>
              </a:gs>
              <a:gs pos="100000">
                <a:srgbClr val="B6B800"/>
              </a:gs>
            </a:gsLst>
            <a:lin ang="10800000" scaled="0"/>
          </a:gra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47"/>
          <p:cNvSpPr/>
          <p:nvPr/>
        </p:nvSpPr>
        <p:spPr>
          <a:xfrm rot="-1461094">
            <a:off x="3319093" y="1800731"/>
            <a:ext cx="611395" cy="166078"/>
          </a:xfrm>
          <a:prstGeom prst="rightArrow">
            <a:avLst>
              <a:gd fmla="val 10799" name="adj1"/>
              <a:gd fmla="val 50000" name="adj2"/>
            </a:avLst>
          </a:prstGeom>
          <a:gradFill>
            <a:gsLst>
              <a:gs pos="0">
                <a:srgbClr val="FAFD00"/>
              </a:gs>
              <a:gs pos="100000">
                <a:srgbClr val="B6B800"/>
              </a:gs>
            </a:gsLst>
            <a:lin ang="10800000" scaled="0"/>
          </a:gra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0" name="Google Shape;47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2171558"/>
            <a:ext cx="1066799" cy="62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5400" y="3714927"/>
            <a:ext cx="1066799" cy="62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19400" y="3657529"/>
            <a:ext cx="1066799" cy="62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7400" y="2099810"/>
            <a:ext cx="1295400" cy="77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38600" y="1085778"/>
            <a:ext cx="1066799" cy="628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8"/>
          <p:cNvSpPr txBox="1"/>
          <p:nvPr>
            <p:ph type="title"/>
          </p:nvPr>
        </p:nvSpPr>
        <p:spPr>
          <a:xfrm>
            <a:off x="194733" y="347576"/>
            <a:ext cx="8561916" cy="857781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5"/>
              <a:buFont typeface="Arial"/>
              <a:buNone/>
            </a:pPr>
            <a:r>
              <a:rPr b="0" i="0" lang="en-GB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Tahap pengembangan sistem dan peranan </a:t>
            </a:r>
            <a:br>
              <a:rPr b="0" i="0" lang="en-GB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manajer &amp; Jasa informasi</a:t>
            </a:r>
            <a:endParaRPr/>
          </a:p>
        </p:txBody>
      </p:sp>
      <p:cxnSp>
        <p:nvCxnSpPr>
          <p:cNvPr id="480" name="Google Shape;480;p48"/>
          <p:cNvCxnSpPr/>
          <p:nvPr/>
        </p:nvCxnSpPr>
        <p:spPr>
          <a:xfrm>
            <a:off x="4775200" y="4220348"/>
            <a:ext cx="108584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sp>
        <p:nvSpPr>
          <p:cNvPr id="481" name="Google Shape;481;p48"/>
          <p:cNvSpPr/>
          <p:nvPr/>
        </p:nvSpPr>
        <p:spPr>
          <a:xfrm>
            <a:off x="692149" y="4052937"/>
            <a:ext cx="1587499" cy="3332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48"/>
          <p:cNvSpPr txBox="1"/>
          <p:nvPr/>
        </p:nvSpPr>
        <p:spPr>
          <a:xfrm>
            <a:off x="742949" y="4068881"/>
            <a:ext cx="1674282" cy="2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Penerapan </a:t>
            </a:r>
            <a:endParaRPr/>
          </a:p>
        </p:txBody>
      </p:sp>
      <p:sp>
        <p:nvSpPr>
          <p:cNvPr id="483" name="Google Shape;483;p48"/>
          <p:cNvSpPr/>
          <p:nvPr/>
        </p:nvSpPr>
        <p:spPr>
          <a:xfrm>
            <a:off x="615949" y="2165180"/>
            <a:ext cx="1739899" cy="333226"/>
          </a:xfrm>
          <a:prstGeom prst="rect">
            <a:avLst/>
          </a:prstGeom>
          <a:gradFill>
            <a:gsLst>
              <a:gs pos="0">
                <a:srgbClr val="7EDCD3"/>
              </a:gs>
              <a:gs pos="100000">
                <a:srgbClr val="8CF4EA"/>
              </a:gs>
            </a:gsLst>
            <a:lin ang="5400000" scaled="0"/>
          </a:gradFill>
          <a:ln cap="flat" cmpd="sng" w="12700">
            <a:solidFill>
              <a:srgbClr val="00DFC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48"/>
          <p:cNvSpPr/>
          <p:nvPr/>
        </p:nvSpPr>
        <p:spPr>
          <a:xfrm>
            <a:off x="692149" y="2678574"/>
            <a:ext cx="1587499" cy="3332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48"/>
          <p:cNvSpPr/>
          <p:nvPr/>
        </p:nvSpPr>
        <p:spPr>
          <a:xfrm>
            <a:off x="692149" y="3147324"/>
            <a:ext cx="1587499" cy="3332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692149" y="3593753"/>
            <a:ext cx="1587499" cy="33482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692149" y="4496177"/>
            <a:ext cx="1587499" cy="3332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2673349" y="2165180"/>
            <a:ext cx="2654299" cy="333226"/>
          </a:xfrm>
          <a:prstGeom prst="rect">
            <a:avLst/>
          </a:prstGeom>
          <a:gradFill>
            <a:gsLst>
              <a:gs pos="0">
                <a:srgbClr val="7EDCD3"/>
              </a:gs>
              <a:gs pos="100000">
                <a:srgbClr val="8CF4EA"/>
              </a:gs>
            </a:gsLst>
            <a:lin ang="5400000" scaled="0"/>
          </a:gradFill>
          <a:ln cap="flat" cmpd="sng" w="12700">
            <a:solidFill>
              <a:srgbClr val="00DFC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48"/>
          <p:cNvSpPr/>
          <p:nvPr/>
        </p:nvSpPr>
        <p:spPr>
          <a:xfrm>
            <a:off x="5721349" y="2160396"/>
            <a:ext cx="3035300" cy="333226"/>
          </a:xfrm>
          <a:prstGeom prst="rect">
            <a:avLst/>
          </a:prstGeom>
          <a:gradFill>
            <a:gsLst>
              <a:gs pos="0">
                <a:srgbClr val="7EDCD3"/>
              </a:gs>
              <a:gs pos="100000">
                <a:srgbClr val="8CF4EA"/>
              </a:gs>
            </a:gsLst>
            <a:lin ang="5400000" scaled="0"/>
          </a:gradFill>
          <a:ln cap="flat" cmpd="sng" w="12700">
            <a:solidFill>
              <a:srgbClr val="00DFC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48"/>
          <p:cNvSpPr txBox="1"/>
          <p:nvPr/>
        </p:nvSpPr>
        <p:spPr>
          <a:xfrm>
            <a:off x="681566" y="2213012"/>
            <a:ext cx="1456266" cy="294961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Font typeface="Arial"/>
              <a:buNone/>
            </a:pPr>
            <a:r>
              <a:rPr b="1" i="0" lang="en-GB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Phase</a:t>
            </a:r>
            <a:endParaRPr/>
          </a:p>
        </p:txBody>
      </p:sp>
      <p:sp>
        <p:nvSpPr>
          <p:cNvPr id="491" name="Google Shape;491;p48"/>
          <p:cNvSpPr txBox="1"/>
          <p:nvPr/>
        </p:nvSpPr>
        <p:spPr>
          <a:xfrm>
            <a:off x="3407833" y="2213012"/>
            <a:ext cx="1238249" cy="294961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Font typeface="Arial"/>
              <a:buNone/>
            </a:pPr>
            <a:r>
              <a:rPr b="1" i="0" lang="en-GB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</p:txBody>
      </p:sp>
      <p:sp>
        <p:nvSpPr>
          <p:cNvPr id="492" name="Google Shape;492;p48"/>
          <p:cNvSpPr txBox="1"/>
          <p:nvPr/>
        </p:nvSpPr>
        <p:spPr>
          <a:xfrm>
            <a:off x="5846233" y="2166774"/>
            <a:ext cx="2846915" cy="294961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Font typeface="Arial"/>
              <a:buNone/>
            </a:pPr>
            <a:r>
              <a:rPr b="1" i="0" lang="en-GB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Information Specialist</a:t>
            </a:r>
            <a:endParaRPr/>
          </a:p>
        </p:txBody>
      </p:sp>
      <p:sp>
        <p:nvSpPr>
          <p:cNvPr id="493" name="Google Shape;493;p48"/>
          <p:cNvSpPr/>
          <p:nvPr/>
        </p:nvSpPr>
        <p:spPr>
          <a:xfrm>
            <a:off x="2901949" y="2678574"/>
            <a:ext cx="2120899" cy="3332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48"/>
          <p:cNvSpPr/>
          <p:nvPr/>
        </p:nvSpPr>
        <p:spPr>
          <a:xfrm>
            <a:off x="6407149" y="2632336"/>
            <a:ext cx="1739899" cy="3906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48"/>
          <p:cNvSpPr txBox="1"/>
          <p:nvPr/>
        </p:nvSpPr>
        <p:spPr>
          <a:xfrm>
            <a:off x="3035300" y="3126596"/>
            <a:ext cx="1739899" cy="3332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</p:txBody>
      </p:sp>
      <p:sp>
        <p:nvSpPr>
          <p:cNvPr id="496" name="Google Shape;496;p48"/>
          <p:cNvSpPr/>
          <p:nvPr/>
        </p:nvSpPr>
        <p:spPr>
          <a:xfrm>
            <a:off x="6227233" y="3126596"/>
            <a:ext cx="1919816" cy="35395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48"/>
          <p:cNvSpPr/>
          <p:nvPr/>
        </p:nvSpPr>
        <p:spPr>
          <a:xfrm>
            <a:off x="6227233" y="3593753"/>
            <a:ext cx="1919816" cy="33482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48"/>
          <p:cNvSpPr/>
          <p:nvPr/>
        </p:nvSpPr>
        <p:spPr>
          <a:xfrm>
            <a:off x="5873749" y="4052937"/>
            <a:ext cx="2273299" cy="3332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48"/>
          <p:cNvSpPr/>
          <p:nvPr/>
        </p:nvSpPr>
        <p:spPr>
          <a:xfrm>
            <a:off x="6227233" y="4521688"/>
            <a:ext cx="1919816" cy="30771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48"/>
          <p:cNvSpPr txBox="1"/>
          <p:nvPr/>
        </p:nvSpPr>
        <p:spPr>
          <a:xfrm>
            <a:off x="3035300" y="3593753"/>
            <a:ext cx="1739899" cy="33482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</p:txBody>
      </p:sp>
      <p:sp>
        <p:nvSpPr>
          <p:cNvPr id="501" name="Google Shape;501;p48"/>
          <p:cNvSpPr txBox="1"/>
          <p:nvPr/>
        </p:nvSpPr>
        <p:spPr>
          <a:xfrm>
            <a:off x="3035300" y="4052937"/>
            <a:ext cx="1739899" cy="3332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</p:txBody>
      </p:sp>
      <p:sp>
        <p:nvSpPr>
          <p:cNvPr id="502" name="Google Shape;502;p48"/>
          <p:cNvSpPr txBox="1"/>
          <p:nvPr/>
        </p:nvSpPr>
        <p:spPr>
          <a:xfrm>
            <a:off x="3035300" y="4521688"/>
            <a:ext cx="1739899" cy="3332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</p:txBody>
      </p:sp>
      <p:sp>
        <p:nvSpPr>
          <p:cNvPr id="503" name="Google Shape;503;p48"/>
          <p:cNvSpPr txBox="1"/>
          <p:nvPr/>
        </p:nvSpPr>
        <p:spPr>
          <a:xfrm>
            <a:off x="740833" y="2694517"/>
            <a:ext cx="1604433" cy="2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Perencanaan</a:t>
            </a:r>
            <a:endParaRPr/>
          </a:p>
        </p:txBody>
      </p:sp>
      <p:sp>
        <p:nvSpPr>
          <p:cNvPr id="504" name="Google Shape;504;p48"/>
          <p:cNvSpPr txBox="1"/>
          <p:nvPr/>
        </p:nvSpPr>
        <p:spPr>
          <a:xfrm>
            <a:off x="740833" y="3161673"/>
            <a:ext cx="1538815" cy="2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Analisis</a:t>
            </a:r>
            <a:endParaRPr/>
          </a:p>
        </p:txBody>
      </p:sp>
      <p:sp>
        <p:nvSpPr>
          <p:cNvPr id="505" name="Google Shape;505;p48"/>
          <p:cNvSpPr txBox="1"/>
          <p:nvPr/>
        </p:nvSpPr>
        <p:spPr>
          <a:xfrm>
            <a:off x="740833" y="3609697"/>
            <a:ext cx="1413933" cy="2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Rancangan</a:t>
            </a:r>
            <a:endParaRPr/>
          </a:p>
        </p:txBody>
      </p:sp>
      <p:sp>
        <p:nvSpPr>
          <p:cNvPr id="506" name="Google Shape;506;p48"/>
          <p:cNvSpPr txBox="1"/>
          <p:nvPr/>
        </p:nvSpPr>
        <p:spPr>
          <a:xfrm>
            <a:off x="728133" y="4510527"/>
            <a:ext cx="1551516" cy="2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Penggunaan</a:t>
            </a:r>
            <a:endParaRPr/>
          </a:p>
        </p:txBody>
      </p:sp>
      <p:sp>
        <p:nvSpPr>
          <p:cNvPr id="507" name="Google Shape;507;p48"/>
          <p:cNvSpPr txBox="1"/>
          <p:nvPr/>
        </p:nvSpPr>
        <p:spPr>
          <a:xfrm>
            <a:off x="2995082" y="2692923"/>
            <a:ext cx="2082799" cy="2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Definisi Masalah</a:t>
            </a:r>
            <a:endParaRPr/>
          </a:p>
        </p:txBody>
      </p:sp>
      <p:sp>
        <p:nvSpPr>
          <p:cNvPr id="508" name="Google Shape;508;p48"/>
          <p:cNvSpPr txBox="1"/>
          <p:nvPr/>
        </p:nvSpPr>
        <p:spPr>
          <a:xfrm>
            <a:off x="6684433" y="2673790"/>
            <a:ext cx="1058333" cy="2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  <a:endParaRPr/>
          </a:p>
        </p:txBody>
      </p:sp>
      <p:sp>
        <p:nvSpPr>
          <p:cNvPr id="509" name="Google Shape;509;p48"/>
          <p:cNvSpPr txBox="1"/>
          <p:nvPr/>
        </p:nvSpPr>
        <p:spPr>
          <a:xfrm>
            <a:off x="6091766" y="3140946"/>
            <a:ext cx="2256366" cy="2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Study</a:t>
            </a:r>
            <a:endParaRPr/>
          </a:p>
        </p:txBody>
      </p:sp>
      <p:sp>
        <p:nvSpPr>
          <p:cNvPr id="510" name="Google Shape;510;p48"/>
          <p:cNvSpPr txBox="1"/>
          <p:nvPr/>
        </p:nvSpPr>
        <p:spPr>
          <a:xfrm>
            <a:off x="6227233" y="3585781"/>
            <a:ext cx="1930400" cy="2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system</a:t>
            </a:r>
            <a:endParaRPr/>
          </a:p>
        </p:txBody>
      </p:sp>
      <p:sp>
        <p:nvSpPr>
          <p:cNvPr id="511" name="Google Shape;511;p48"/>
          <p:cNvSpPr txBox="1"/>
          <p:nvPr/>
        </p:nvSpPr>
        <p:spPr>
          <a:xfrm>
            <a:off x="5863166" y="4068881"/>
            <a:ext cx="2427815" cy="2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system</a:t>
            </a:r>
            <a:endParaRPr/>
          </a:p>
        </p:txBody>
      </p:sp>
      <p:sp>
        <p:nvSpPr>
          <p:cNvPr id="512" name="Google Shape;512;p48"/>
          <p:cNvSpPr txBox="1"/>
          <p:nvPr/>
        </p:nvSpPr>
        <p:spPr>
          <a:xfrm>
            <a:off x="6021916" y="4537632"/>
            <a:ext cx="2345266" cy="2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available</a:t>
            </a:r>
            <a:endParaRPr/>
          </a:p>
        </p:txBody>
      </p:sp>
      <p:cxnSp>
        <p:nvCxnSpPr>
          <p:cNvPr id="513" name="Google Shape;513;p48"/>
          <p:cNvCxnSpPr/>
          <p:nvPr/>
        </p:nvCxnSpPr>
        <p:spPr>
          <a:xfrm>
            <a:off x="5035549" y="2845984"/>
            <a:ext cx="135889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lg" w="lg" type="triangle"/>
            <a:tailEnd len="sm" w="sm" type="none"/>
          </a:ln>
        </p:spPr>
      </p:cxnSp>
      <p:cxnSp>
        <p:nvCxnSpPr>
          <p:cNvPr id="514" name="Google Shape;514;p48"/>
          <p:cNvCxnSpPr/>
          <p:nvPr/>
        </p:nvCxnSpPr>
        <p:spPr>
          <a:xfrm>
            <a:off x="4775200" y="3294008"/>
            <a:ext cx="145203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515" name="Google Shape;515;p48"/>
          <p:cNvCxnSpPr/>
          <p:nvPr/>
        </p:nvCxnSpPr>
        <p:spPr>
          <a:xfrm>
            <a:off x="4775200" y="3761164"/>
            <a:ext cx="145203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516" name="Google Shape;516;p48"/>
          <p:cNvCxnSpPr/>
          <p:nvPr/>
        </p:nvCxnSpPr>
        <p:spPr>
          <a:xfrm>
            <a:off x="4775200" y="4689098"/>
            <a:ext cx="145203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lg" w="lg" type="triangle"/>
          </a:ln>
        </p:spPr>
      </p:cxn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419100" y="457589"/>
            <a:ext cx="8039099" cy="85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</a:pPr>
            <a:r>
              <a:rPr b="0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Mengelola Sumber Daya 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685800" y="1485970"/>
            <a:ext cx="7772399" cy="308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-31750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5"/>
              <a:buFont typeface="Times New Roman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317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Mendapatkan	→ </a:t>
            </a:r>
            <a:r>
              <a:rPr b="0" i="1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Acquire </a:t>
            </a:r>
            <a:endParaRPr/>
          </a:p>
          <a:p>
            <a:pPr indent="-311150" lvl="0" marL="317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Mengumpulkan/Menyiapkan		→ </a:t>
            </a:r>
            <a:r>
              <a:rPr b="0" i="1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 / prepare</a:t>
            </a:r>
            <a:endParaRPr/>
          </a:p>
          <a:p>
            <a:pPr indent="-311150" lvl="0" marL="317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Penggunaan Maksimal  → </a:t>
            </a:r>
            <a:r>
              <a:rPr b="0" i="1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Use</a:t>
            </a:r>
            <a:endParaRPr/>
          </a:p>
          <a:p>
            <a:pPr indent="-311150" lvl="0" marL="317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Menganti/ Membuang	  → </a:t>
            </a:r>
            <a:r>
              <a:rPr b="0" i="1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685800" y="-38537"/>
            <a:ext cx="7772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</a:pPr>
            <a:r>
              <a:rPr b="0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Alasan manajer tertarik pada manajemen informasi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683682" y="1024920"/>
            <a:ext cx="77724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-317500" lvl="0" marL="317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Kegiatan Bisnis yang makin rumit</a:t>
            </a:r>
            <a:endParaRPr/>
          </a:p>
          <a:p>
            <a:pPr indent="-266700" lvl="1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Pengaruh ekonomi Internasional</a:t>
            </a:r>
            <a:endParaRPr/>
          </a:p>
          <a:p>
            <a:pPr indent="-266700" lvl="1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Persaingan Dunia</a:t>
            </a:r>
            <a:endParaRPr/>
          </a:p>
          <a:p>
            <a:pPr indent="-266700" lvl="1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Teknologi yang makin rumit</a:t>
            </a:r>
            <a:endParaRPr/>
          </a:p>
          <a:p>
            <a:pPr indent="-266700" lvl="1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Persaingan waktu</a:t>
            </a:r>
            <a:endParaRPr/>
          </a:p>
          <a:p>
            <a:pPr indent="-266700" lvl="1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Kendala sosial</a:t>
            </a:r>
            <a:endParaRPr/>
          </a:p>
          <a:p>
            <a:pPr indent="-317500" lvl="0" marL="317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Kemampuan Komputer yang makin baik </a:t>
            </a:r>
            <a:endParaRPr/>
          </a:p>
          <a:p>
            <a:pPr indent="-317500" lvl="0" marL="317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50"/>
              <a:buFont typeface="Arial"/>
              <a:buNone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Pemakai Sistem Informasi adalah :</a:t>
            </a:r>
            <a:endParaRPr/>
          </a:p>
          <a:p>
            <a:pPr indent="-317500" lvl="0" marL="317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Manajer, Non-Manajer dan Orang atau perusahaan di luar Organisasi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289982" y="266262"/>
            <a:ext cx="8458200" cy="85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</a:pPr>
            <a:r>
              <a:rPr b="0" i="0" lang="en-GB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Sumber dan bentuk penyajian Informasi berdasarkan tingkat Manajemen</a:t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14816" y="2527106"/>
            <a:ext cx="3602566" cy="342793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Strategic planning level</a:t>
            </a:r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0" y="3153702"/>
            <a:ext cx="3922182" cy="34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control level</a:t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0" y="3839289"/>
            <a:ext cx="3754966" cy="342793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Operational control level</a:t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4042833" y="2225767"/>
            <a:ext cx="4703233" cy="2173152"/>
          </a:xfrm>
          <a:prstGeom prst="rect">
            <a:avLst/>
          </a:prstGeom>
          <a:gradFill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13500000" scaled="0"/>
          </a:gradFill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4038600" y="2254466"/>
            <a:ext cx="4028016" cy="211575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52" y="0"/>
                </a:lnTo>
                <a:lnTo>
                  <a:pt x="24595" y="119932"/>
                </a:lnTo>
                <a:lnTo>
                  <a:pt x="13433" y="119932"/>
                </a:lnTo>
                <a:lnTo>
                  <a:pt x="47" y="119932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rgbClr val="6699FF"/>
              </a:gs>
              <a:gs pos="50000">
                <a:srgbClr val="476BB3"/>
              </a:gs>
              <a:gs pos="100000">
                <a:srgbClr val="6699FF"/>
              </a:gs>
            </a:gsLst>
            <a:lin ang="13500000" scaled="0"/>
          </a:gradFill>
          <a:ln cap="rnd" cmpd="sng" w="254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5655733" y="3708549"/>
            <a:ext cx="2918882" cy="647322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5"/>
              <a:buFont typeface="Arial"/>
              <a:buNone/>
            </a:pPr>
            <a:r>
              <a:rPr b="1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 : Internal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5"/>
              <a:buFont typeface="Arial"/>
              <a:buNone/>
            </a:pPr>
            <a:r>
              <a:rPr b="1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Bentuk : Rinci</a:t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4042833" y="2227361"/>
            <a:ext cx="3492500" cy="647322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5"/>
              <a:buFont typeface="Arial"/>
              <a:buNone/>
            </a:pPr>
            <a:r>
              <a:rPr b="1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Lingkungan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5"/>
              <a:buFont typeface="Arial"/>
              <a:buNone/>
            </a:pPr>
            <a:r>
              <a:rPr b="1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Bentuk : Ringkas </a:t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3996266" y="2949620"/>
            <a:ext cx="4751915" cy="7015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74649" y="349170"/>
            <a:ext cx="8248649" cy="85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</a:pPr>
            <a:r>
              <a:rPr b="0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Manajer di semua fungsional perusahaan</a:t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1981200" y="1771365"/>
            <a:ext cx="6781799" cy="2228956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99FF"/>
              </a:gs>
              <a:gs pos="100000">
                <a:srgbClr val="CA79CA"/>
              </a:gs>
            </a:gsLst>
            <a:lin ang="5400000" scaled="0"/>
          </a:gra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1" name="Google Shape;221;p31"/>
          <p:cNvCxnSpPr/>
          <p:nvPr/>
        </p:nvCxnSpPr>
        <p:spPr>
          <a:xfrm flipH="1">
            <a:off x="3585633" y="1782527"/>
            <a:ext cx="1790699" cy="2217795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22" name="Google Shape;222;p31"/>
          <p:cNvSpPr txBox="1"/>
          <p:nvPr/>
        </p:nvSpPr>
        <p:spPr>
          <a:xfrm>
            <a:off x="1932516" y="4036993"/>
            <a:ext cx="958849" cy="43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3299882" y="4054531"/>
            <a:ext cx="1200149" cy="617028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4766733" y="4036993"/>
            <a:ext cx="1195916" cy="617028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6045200" y="4036993"/>
            <a:ext cx="1464733" cy="43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Manufacturing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226" name="Google Shape;226;p31"/>
          <p:cNvSpPr txBox="1"/>
          <p:nvPr/>
        </p:nvSpPr>
        <p:spPr>
          <a:xfrm>
            <a:off x="7763933" y="4036993"/>
            <a:ext cx="1071033" cy="43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1276349" y="1922833"/>
            <a:ext cx="2662766" cy="26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Strategic planning level</a:t>
            </a: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4572000" y="1793687"/>
            <a:ext cx="1441449" cy="2208228"/>
          </a:xfrm>
          <a:custGeom>
            <a:rect b="b" l="l" r="r" t="t"/>
            <a:pathLst>
              <a:path extrusionOk="0" h="120000" w="120000">
                <a:moveTo>
                  <a:pt x="67268" y="0"/>
                </a:moveTo>
                <a:lnTo>
                  <a:pt x="119867" y="119935"/>
                </a:lnTo>
                <a:lnTo>
                  <a:pt x="0" y="119935"/>
                </a:lnTo>
                <a:lnTo>
                  <a:pt x="67268" y="0"/>
                </a:lnTo>
              </a:path>
            </a:pathLst>
          </a:custGeom>
          <a:solidFill>
            <a:srgbClr val="FF6699"/>
          </a:solidFill>
          <a:ln>
            <a:noFill/>
          </a:ln>
        </p:spPr>
        <p:txBody>
          <a:bodyPr anchorCtr="0" anchor="t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5382682" y="1782527"/>
            <a:ext cx="1856315" cy="221938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38802" y="119291"/>
                </a:lnTo>
                <a:lnTo>
                  <a:pt x="119897" y="119935"/>
                </a:lnTo>
                <a:lnTo>
                  <a:pt x="0" y="0"/>
                </a:lnTo>
              </a:path>
            </a:pathLst>
          </a:custGeom>
          <a:solidFill>
            <a:srgbClr val="FF99CC"/>
          </a:solidFill>
          <a:ln>
            <a:noFill/>
          </a:ln>
        </p:spPr>
        <p:txBody>
          <a:bodyPr anchorCtr="0" anchor="t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3572933" y="1782527"/>
            <a:ext cx="1805516" cy="2219389"/>
          </a:xfrm>
          <a:custGeom>
            <a:rect b="b" l="l" r="r" t="t"/>
            <a:pathLst>
              <a:path extrusionOk="0" h="120000" w="120000">
                <a:moveTo>
                  <a:pt x="119894" y="0"/>
                </a:moveTo>
                <a:lnTo>
                  <a:pt x="0" y="119935"/>
                </a:lnTo>
                <a:lnTo>
                  <a:pt x="69490" y="119227"/>
                </a:lnTo>
                <a:lnTo>
                  <a:pt x="119894" y="0"/>
                </a:lnTo>
              </a:path>
            </a:pathLst>
          </a:custGeom>
          <a:solidFill>
            <a:srgbClr val="FF99CC"/>
          </a:solidFill>
          <a:ln>
            <a:noFill/>
          </a:ln>
        </p:spPr>
        <p:txBody>
          <a:bodyPr anchorCtr="0" anchor="t" bIns="55925" lIns="111875" spcFirstLastPara="1" rIns="111875" wrap="square" tIns="5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1" name="Google Shape;231;p31"/>
          <p:cNvCxnSpPr/>
          <p:nvPr/>
        </p:nvCxnSpPr>
        <p:spPr>
          <a:xfrm>
            <a:off x="4445000" y="2514351"/>
            <a:ext cx="1930400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2" name="Google Shape;232;p31"/>
          <p:cNvCxnSpPr/>
          <p:nvPr/>
        </p:nvCxnSpPr>
        <p:spPr>
          <a:xfrm>
            <a:off x="3302000" y="3257336"/>
            <a:ext cx="4140200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3" name="Google Shape;233;p31"/>
          <p:cNvSpPr txBox="1"/>
          <p:nvPr/>
        </p:nvSpPr>
        <p:spPr>
          <a:xfrm>
            <a:off x="438149" y="2606825"/>
            <a:ext cx="3005666" cy="26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Control Level</a:t>
            </a:r>
            <a:endParaRPr/>
          </a:p>
        </p:txBody>
      </p:sp>
      <p:sp>
        <p:nvSpPr>
          <p:cNvPr id="234" name="Google Shape;234;p31"/>
          <p:cNvSpPr txBox="1"/>
          <p:nvPr/>
        </p:nvSpPr>
        <p:spPr>
          <a:xfrm>
            <a:off x="209549" y="3294008"/>
            <a:ext cx="2317749" cy="465561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Operational Control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298449" y="302933"/>
            <a:ext cx="8779932" cy="85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5"/>
              <a:buFont typeface="Arial"/>
              <a:buNone/>
            </a:pPr>
            <a:r>
              <a:rPr b="0" i="0" lang="en-GB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Tingkat manajer mempengaruhi fungsi manajemen (Fayol)</a:t>
            </a:r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2020090"/>
            <a:ext cx="3676649" cy="267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1957910"/>
            <a:ext cx="3820582" cy="2774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22382" y="1957910"/>
            <a:ext cx="3678766" cy="26706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/>
          <p:nvPr/>
        </p:nvSpPr>
        <p:spPr>
          <a:xfrm>
            <a:off x="569382" y="1804848"/>
            <a:ext cx="2595033" cy="465561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Strategic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Planning Level</a:t>
            </a:r>
            <a:endParaRPr/>
          </a:p>
        </p:txBody>
      </p:sp>
      <p:sp>
        <p:nvSpPr>
          <p:cNvPr id="244" name="Google Shape;244;p32"/>
          <p:cNvSpPr txBox="1"/>
          <p:nvPr/>
        </p:nvSpPr>
        <p:spPr>
          <a:xfrm>
            <a:off x="3881966" y="1804848"/>
            <a:ext cx="1593849" cy="465561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Management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 Level</a:t>
            </a:r>
            <a:endParaRPr/>
          </a:p>
        </p:txBody>
      </p:sp>
      <p:sp>
        <p:nvSpPr>
          <p:cNvPr id="245" name="Google Shape;245;p32"/>
          <p:cNvSpPr txBox="1"/>
          <p:nvPr/>
        </p:nvSpPr>
        <p:spPr>
          <a:xfrm>
            <a:off x="6546849" y="1812820"/>
            <a:ext cx="1593849" cy="465561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2875" spcFirstLastPara="1" rIns="82875" wrap="square" tIns="40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Operational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b="1" i="0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 Level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685800" y="-50066"/>
            <a:ext cx="7772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</a:pPr>
            <a:r>
              <a:rPr b="0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Peran Manajerial menurut Mentzberg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685800" y="691752"/>
            <a:ext cx="7772400" cy="30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-292100" lvl="0" marL="3175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Interpersonal roles (antar pribadi)</a:t>
            </a:r>
            <a:endParaRPr/>
          </a:p>
          <a:p>
            <a:pPr indent="-234950" lvl="1" marL="6858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</a:pPr>
            <a:r>
              <a:rPr b="0" i="1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Figurehead</a:t>
            </a: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tugas seremonial</a:t>
            </a:r>
            <a:endParaRPr/>
          </a:p>
          <a:p>
            <a:pPr indent="-234950" lvl="1" marL="6858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</a:pPr>
            <a:r>
              <a:rPr b="0" i="1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Leader</a:t>
            </a: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mempekerjakan / melatih</a:t>
            </a:r>
            <a:endParaRPr/>
          </a:p>
          <a:p>
            <a:pPr indent="-234950" lvl="1" marL="6858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</a:pPr>
            <a:r>
              <a:rPr b="0" i="1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Liason </a:t>
            </a: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berhubungan dengna orang luar</a:t>
            </a:r>
            <a:endParaRPr/>
          </a:p>
          <a:p>
            <a:pPr indent="-292100" lvl="0" marL="317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Informational roles (Informasi)</a:t>
            </a:r>
            <a:endParaRPr/>
          </a:p>
          <a:p>
            <a:pPr indent="-234950" lvl="1" marL="6858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</a:pPr>
            <a:r>
              <a:rPr b="0" i="1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mencari informasi dalam unit kerja</a:t>
            </a:r>
            <a:endParaRPr/>
          </a:p>
          <a:p>
            <a:pPr indent="-234950" lvl="1" marL="6858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</a:pPr>
            <a:r>
              <a:rPr b="0" i="1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Disseminator</a:t>
            </a: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meneruskan informasi dari luar</a:t>
            </a:r>
            <a:endParaRPr/>
          </a:p>
          <a:p>
            <a:pPr indent="-234950" lvl="1" marL="6858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</a:pPr>
            <a:r>
              <a:rPr b="0" i="1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Spokesperson</a:t>
            </a: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meneruskan informasi ke luar </a:t>
            </a:r>
            <a:endParaRPr/>
          </a:p>
          <a:p>
            <a:pPr indent="-292100" lvl="0" marL="317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GB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Decisional roles (keputusan)</a:t>
            </a:r>
            <a:endParaRPr/>
          </a:p>
          <a:p>
            <a:pPr indent="-234950" lvl="1" marL="6858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</a:pPr>
            <a:r>
              <a:rPr b="0" i="1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Entrepreneur </a:t>
            </a: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untuk perbaikan</a:t>
            </a:r>
            <a:endParaRPr/>
          </a:p>
          <a:p>
            <a:pPr indent="-234950" lvl="1" marL="6858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</a:pPr>
            <a:r>
              <a:rPr b="0" i="1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Disturbance handler</a:t>
            </a: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untuk kejadian tak terduga</a:t>
            </a:r>
            <a:endParaRPr/>
          </a:p>
          <a:p>
            <a:pPr indent="-234950" lvl="1" marL="6858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</a:pPr>
            <a:r>
              <a:rPr b="0" i="1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 allocator</a:t>
            </a: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mengendalian pengeluaran</a:t>
            </a:r>
            <a:endParaRPr/>
          </a:p>
          <a:p>
            <a:pPr indent="-234950" lvl="1" marL="6858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</a:pPr>
            <a:r>
              <a:rPr b="0" i="1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Negotiator</a:t>
            </a: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penengah perselisihan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685800" y="457589"/>
            <a:ext cx="7772399" cy="856186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</a:pPr>
            <a:r>
              <a:rPr b="0" i="0" lang="en-GB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Keahlian &amp; Pengetahuan manajer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685800" y="1125638"/>
            <a:ext cx="7772399" cy="3879148"/>
          </a:xfrm>
          <a:prstGeom prst="rect">
            <a:avLst/>
          </a:prstGeom>
          <a:noFill/>
          <a:ln>
            <a:noFill/>
          </a:ln>
        </p:spPr>
        <p:txBody>
          <a:bodyPr anchorCtr="0" anchor="t" bIns="41875" lIns="83750" spcFirstLastPara="1" rIns="83750" wrap="square" tIns="41875">
            <a:noAutofit/>
          </a:bodyPr>
          <a:lstStyle/>
          <a:p>
            <a:pPr indent="-3111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Keahlian Manajer :</a:t>
            </a:r>
            <a:endParaRPr/>
          </a:p>
          <a:p>
            <a:pPr indent="-2667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Komunikasi</a:t>
            </a:r>
            <a:endParaRPr/>
          </a:p>
          <a:p>
            <a:pPr indent="-2667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Memecahan masalah</a:t>
            </a:r>
            <a:endParaRPr/>
          </a:p>
          <a:p>
            <a:pPr indent="-311150" lvl="0" marL="317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GB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Pengetahuan Manajer :</a:t>
            </a:r>
            <a:endParaRPr/>
          </a:p>
          <a:p>
            <a:pPr indent="-2667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Mengerti Komputer</a:t>
            </a:r>
            <a:endParaRPr/>
          </a:p>
          <a:p>
            <a:pPr indent="-2667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Mengerti Informasi</a:t>
            </a:r>
            <a:endParaRPr/>
          </a:p>
          <a:p>
            <a:pPr indent="-317500" lvl="0" marL="317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50"/>
              <a:buFont typeface="Arial"/>
              <a:buNone/>
            </a:pPr>
            <a:r>
              <a:rPr b="0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Manajer harus dapat memandang perusahaan / organisasinya sebagai suatu sistem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