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8" r:id="rId3"/>
    <p:sldId id="324" r:id="rId4"/>
    <p:sldId id="287" r:id="rId5"/>
    <p:sldId id="262" r:id="rId6"/>
    <p:sldId id="293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8" r:id="rId15"/>
    <p:sldId id="309" r:id="rId16"/>
    <p:sldId id="310" r:id="rId17"/>
    <p:sldId id="312" r:id="rId18"/>
    <p:sldId id="313" r:id="rId19"/>
    <p:sldId id="314" r:id="rId20"/>
    <p:sldId id="315" r:id="rId21"/>
    <p:sldId id="316" r:id="rId22"/>
    <p:sldId id="317" r:id="rId23"/>
    <p:sldId id="319" r:id="rId24"/>
    <p:sldId id="320" r:id="rId25"/>
    <p:sldId id="321" r:id="rId26"/>
    <p:sldId id="322" r:id="rId27"/>
    <p:sldId id="323" r:id="rId28"/>
    <p:sldId id="325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CC0000"/>
      </a:buClr>
      <a:buSzPct val="70000"/>
      <a:buFont typeface="Wingdings" pitchFamily="2" charset="2"/>
      <a:defRPr sz="36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CC0000"/>
      </a:buClr>
      <a:buSzPct val="70000"/>
      <a:buFont typeface="Wingdings" pitchFamily="2" charset="2"/>
      <a:defRPr sz="36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CC0000"/>
      </a:buClr>
      <a:buSzPct val="70000"/>
      <a:buFont typeface="Wingdings" pitchFamily="2" charset="2"/>
      <a:defRPr sz="36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CC0000"/>
      </a:buClr>
      <a:buSzPct val="70000"/>
      <a:buFont typeface="Wingdings" pitchFamily="2" charset="2"/>
      <a:defRPr sz="36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CC0000"/>
      </a:buClr>
      <a:buSzPct val="70000"/>
      <a:buFont typeface="Wingdings" pitchFamily="2" charset="2"/>
      <a:defRPr sz="36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CCFF66"/>
    <a:srgbClr val="FFCCFF"/>
    <a:srgbClr val="009900"/>
    <a:srgbClr val="CC0000"/>
    <a:srgbClr val="FFFF00"/>
    <a:srgbClr val="F0EFE0"/>
    <a:srgbClr val="1F4081"/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3291" autoAdjust="0"/>
    <p:restoredTop sz="90929"/>
  </p:normalViewPr>
  <p:slideViewPr>
    <p:cSldViewPr>
      <p:cViewPr>
        <p:scale>
          <a:sx n="62" d="100"/>
          <a:sy n="62" d="100"/>
        </p:scale>
        <p:origin x="-136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58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382E-9C1B-49DF-93E8-5758C99F3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A86C-E34F-4F4E-B5D1-7CBF2AA0C6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7678-20D8-4A1E-8DED-C019D702D5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4911-EEAE-4F19-B851-75B8A28DC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7F7E-5888-4775-86D8-D11950F45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0F-A432-42F5-A230-83613E41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98CD-955D-45E6-9A4C-D68E9BBBC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7C56-F3E1-4D47-884D-DEEE1B56F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1E7C5-F12F-4E6D-A131-031B66E6C8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F8A6-3276-4A34-B58E-2A21BFA5C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CBB52B7-3A83-4B42-BF91-D893208EC8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BAC0B9-99C5-491A-8605-A86472ED52F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audio" Target="../media/audio4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audio" Target="../media/audio4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wmf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990600"/>
            <a:ext cx="4498848" cy="1219200"/>
          </a:xfrm>
        </p:spPr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- 2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dirty="0" smtClean="0"/>
              <a:t>Array</a:t>
            </a:r>
            <a:endParaRPr lang="en-US" sz="4800" dirty="0"/>
          </a:p>
          <a:p>
            <a:r>
              <a:rPr lang="en-US" sz="2800" i="1" dirty="0" err="1" smtClean="0"/>
              <a:t>oleh</a:t>
            </a:r>
            <a:r>
              <a:rPr lang="en-US" sz="2800" i="1" dirty="0" smtClean="0"/>
              <a:t> </a:t>
            </a:r>
            <a:r>
              <a:rPr lang="en-US" sz="2800" i="1" dirty="0"/>
              <a:t>: </a:t>
            </a:r>
            <a:r>
              <a:rPr lang="en-US" sz="2800" i="1" dirty="0" err="1" smtClean="0"/>
              <a:t>Muthia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Farida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S.Kom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M.Kom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en-US"/>
              <a:t>Contoh Struktur Data …..</a:t>
            </a:r>
          </a:p>
        </p:txBody>
      </p:sp>
      <p:pic>
        <p:nvPicPr>
          <p:cNvPr id="6113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2514600"/>
            <a:ext cx="85153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666750" y="1828800"/>
            <a:ext cx="8115300" cy="701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4000">
                <a:solidFill>
                  <a:schemeClr val="bg2"/>
                </a:solidFill>
                <a:latin typeface="Arial Narrow" pitchFamily="34" charset="0"/>
              </a:rPr>
              <a:t>List Berkait / Senarai</a:t>
            </a:r>
          </a:p>
        </p:txBody>
      </p:sp>
      <p:sp>
        <p:nvSpPr>
          <p:cNvPr id="611335" name="WordArt 7"/>
          <p:cNvSpPr>
            <a:spLocks noChangeArrowheads="1" noChangeShapeType="1" noTextEdit="1"/>
          </p:cNvSpPr>
          <p:nvPr/>
        </p:nvSpPr>
        <p:spPr bwMode="auto">
          <a:xfrm rot="16200000">
            <a:off x="-1676400" y="2743200"/>
            <a:ext cx="41148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18"/>
              </a:avLst>
            </a:prstTxWarp>
          </a:bodyPr>
          <a:lstStyle/>
          <a:p>
            <a:pPr algn="ctr"/>
            <a:r>
              <a:rPr lang="en-US" kern="10" spc="720">
                <a:ln w="9525">
                  <a:noFill/>
                  <a:miter lim="800000"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108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Review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en-US"/>
              <a:t>Contoh Struktur Data …..</a:t>
            </a:r>
          </a:p>
        </p:txBody>
      </p:sp>
      <p:pic>
        <p:nvPicPr>
          <p:cNvPr id="6123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295400"/>
            <a:ext cx="5257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2358" name="WordArt 6"/>
          <p:cNvSpPr>
            <a:spLocks noChangeArrowheads="1" noChangeShapeType="1" noTextEdit="1"/>
          </p:cNvSpPr>
          <p:nvPr/>
        </p:nvSpPr>
        <p:spPr bwMode="auto">
          <a:xfrm rot="16200000">
            <a:off x="-1676400" y="2743200"/>
            <a:ext cx="41148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18"/>
              </a:avLst>
            </a:prstTxWarp>
          </a:bodyPr>
          <a:lstStyle/>
          <a:p>
            <a:pPr algn="ctr"/>
            <a:r>
              <a:rPr lang="en-US" kern="10" spc="720">
                <a:ln w="9525">
                  <a:noFill/>
                  <a:miter lim="800000"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108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Review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en-US"/>
              <a:t>Contoh Struktur Data …..</a:t>
            </a:r>
          </a:p>
        </p:txBody>
      </p:sp>
      <p:pic>
        <p:nvPicPr>
          <p:cNvPr id="6133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219200"/>
            <a:ext cx="5943600" cy="533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3382" name="WordArt 6"/>
          <p:cNvSpPr>
            <a:spLocks noChangeArrowheads="1" noChangeShapeType="1" noTextEdit="1"/>
          </p:cNvSpPr>
          <p:nvPr/>
        </p:nvSpPr>
        <p:spPr bwMode="auto">
          <a:xfrm rot="16200000">
            <a:off x="-1676400" y="2743200"/>
            <a:ext cx="41148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18"/>
              </a:avLst>
            </a:prstTxWarp>
          </a:bodyPr>
          <a:lstStyle/>
          <a:p>
            <a:pPr algn="ctr"/>
            <a:r>
              <a:rPr lang="en-US" kern="10" spc="720">
                <a:ln w="9525">
                  <a:noFill/>
                  <a:miter lim="800000"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108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Review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en-US"/>
              <a:t>Contoh Struktur Data …..</a:t>
            </a:r>
          </a:p>
        </p:txBody>
      </p:sp>
      <p:pic>
        <p:nvPicPr>
          <p:cNvPr id="61440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143000"/>
            <a:ext cx="464343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406" name="WordArt 6"/>
          <p:cNvSpPr>
            <a:spLocks noChangeArrowheads="1" noChangeShapeType="1" noTextEdit="1"/>
          </p:cNvSpPr>
          <p:nvPr/>
        </p:nvSpPr>
        <p:spPr bwMode="auto">
          <a:xfrm rot="16200000">
            <a:off x="-1676400" y="2743200"/>
            <a:ext cx="41148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18"/>
              </a:avLst>
            </a:prstTxWarp>
          </a:bodyPr>
          <a:lstStyle/>
          <a:p>
            <a:pPr algn="ctr"/>
            <a:r>
              <a:rPr lang="en-US" kern="10" spc="720">
                <a:ln w="9525">
                  <a:noFill/>
                  <a:miter lim="800000"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108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Review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549" name="Picture 5" descr="D:\Struktur Data with Delphi\Presentasi\Ke-1\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</p:spPr>
      </p:pic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447800"/>
            <a:ext cx="6781800" cy="14478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Kita lanjutkan </a:t>
            </a:r>
            <a:b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untuk yang satu ini 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620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620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570" name="Picture 2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</a:blip>
          <a:srcRect/>
          <a:stretch>
            <a:fillRect/>
          </a:stretch>
        </p:blipFill>
        <p:spPr bwMode="auto">
          <a:xfrm>
            <a:off x="914400" y="4724400"/>
            <a:ext cx="8229600" cy="2133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762000"/>
          </a:xfrm>
          <a:solidFill>
            <a:srgbClr val="009900">
              <a:alpha val="50000"/>
            </a:srgbClr>
          </a:solidFill>
        </p:spPr>
        <p:txBody>
          <a:bodyPr/>
          <a:lstStyle/>
          <a:p>
            <a:pPr algn="ctr"/>
            <a:r>
              <a:rPr kumimoji="1" lang="en-GB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Struktur Data :</a:t>
            </a:r>
            <a:r>
              <a:rPr kumimoji="1" lang="en-GB" sz="4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Array / Larik</a:t>
            </a:r>
            <a:endParaRPr kumimoji="1" lang="en-US" sz="26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621574" name="Rectangle 6"/>
          <p:cNvSpPr>
            <a:spLocks noChangeArrowheads="1"/>
          </p:cNvSpPr>
          <p:nvPr/>
        </p:nvSpPr>
        <p:spPr bwMode="auto">
          <a:xfrm>
            <a:off x="762000" y="1371600"/>
            <a:ext cx="7924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152352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3200">
                <a:latin typeface="Arial Black" pitchFamily="34" charset="0"/>
              </a:rPr>
              <a:t>Tujuan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3200">
                <a:latin typeface="Arial Narrow" pitchFamily="34" charset="0"/>
              </a:rPr>
              <a:t>Membahas struktur data yang paling sederhana dan  mudah pengoperasiannya, yaitu array / larik.</a:t>
            </a:r>
            <a:r>
              <a:rPr kumimoji="1" lang="en-US">
                <a:latin typeface="Times New Roman" pitchFamily="18" charset="0"/>
              </a:rPr>
              <a:t> </a:t>
            </a:r>
            <a:endParaRPr kumimoji="1" lang="en-US" sz="5400">
              <a:latin typeface="Times New Roman" pitchFamily="18" charset="0"/>
            </a:endParaRPr>
          </a:p>
        </p:txBody>
      </p:sp>
      <p:sp>
        <p:nvSpPr>
          <p:cNvPr id="621575" name="Rectangle 7"/>
          <p:cNvSpPr>
            <a:spLocks noChangeArrowheads="1"/>
          </p:cNvSpPr>
          <p:nvPr/>
        </p:nvSpPr>
        <p:spPr bwMode="auto">
          <a:xfrm>
            <a:off x="838200" y="3200400"/>
            <a:ext cx="7924800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152352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3200">
                <a:latin typeface="Arial Black" pitchFamily="34" charset="0"/>
              </a:rPr>
              <a:t>Definisi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3200">
                <a:latin typeface="Arial Narrow" pitchFamily="34" charset="0"/>
              </a:rPr>
              <a:t>struktur data yang mengacu pada sekumpulan elemen yang diakses melalui indeks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621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621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1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1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1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1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animBg="1" autoUpdateAnimBg="0"/>
      <p:bldP spid="621574" grpId="0" autoUpdateAnimBg="0"/>
      <p:bldP spid="62157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01000" cy="838200"/>
          </a:xfrm>
          <a:solidFill>
            <a:srgbClr val="009900">
              <a:alpha val="50000"/>
            </a:srgbClr>
          </a:solidFill>
        </p:spPr>
        <p:txBody>
          <a:bodyPr/>
          <a:lstStyle/>
          <a:p>
            <a:pPr algn="ctr"/>
            <a:r>
              <a:rPr lang="en-US"/>
              <a:t>KELEBIHAN &amp; KEKURANGAN</a:t>
            </a:r>
            <a:endParaRPr lang="en-US" sz="180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66800" y="1676400"/>
            <a:ext cx="7772400" cy="2057400"/>
          </a:xfrm>
        </p:spPr>
        <p:txBody>
          <a:bodyPr lIns="274320"/>
          <a:lstStyle/>
          <a:p>
            <a:pPr marL="533400" indent="-533400"/>
            <a:r>
              <a:rPr lang="en-US" sz="3200"/>
              <a:t>KELEBIHAN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sz="2000">
                <a:cs typeface="Times New Roman" pitchFamily="18" charset="0"/>
              </a:rPr>
              <a:t>	</a:t>
            </a:r>
            <a:r>
              <a:rPr lang="en-US">
                <a:cs typeface="Times New Roman" pitchFamily="18" charset="0"/>
              </a:rPr>
              <a:t>- Struktur Data paling mudah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>
                <a:cs typeface="Times New Roman" pitchFamily="18" charset="0"/>
              </a:rPr>
              <a:t>- Memori ekonomis, bila semua elemen terisi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>
                <a:cs typeface="Times New Roman" pitchFamily="18" charset="0"/>
              </a:rPr>
              <a:t>- Waktu akses sama ke setiap elemen</a:t>
            </a:r>
            <a:endParaRPr lang="en-US"/>
          </a:p>
        </p:txBody>
      </p:sp>
      <p:sp>
        <p:nvSpPr>
          <p:cNvPr id="622598" name="Rectangle 6"/>
          <p:cNvSpPr>
            <a:spLocks noChangeArrowheads="1"/>
          </p:cNvSpPr>
          <p:nvPr/>
        </p:nvSpPr>
        <p:spPr bwMode="auto">
          <a:xfrm>
            <a:off x="1066800" y="4114800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/>
          <a:lstStyle/>
          <a:p>
            <a:pPr marL="533400" indent="-533400"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lang="en-US" sz="3200"/>
              <a:t>KEKURANGAN</a:t>
            </a:r>
          </a:p>
          <a:p>
            <a:pPr marL="914400" lvl="1" indent="-457200"/>
            <a:r>
              <a:rPr lang="en-US" sz="2000"/>
              <a:t>	- Bo</a:t>
            </a:r>
            <a:r>
              <a:rPr lang="en-US" sz="2400"/>
              <a:t>ros memori jika banyak elemen yang tidak digunakan 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400"/>
              <a:t>- Struktur Data Statis</a:t>
            </a:r>
          </a:p>
        </p:txBody>
      </p:sp>
      <p:sp>
        <p:nvSpPr>
          <p:cNvPr id="622599" name="Rectangle 7"/>
          <p:cNvSpPr>
            <a:spLocks noChangeArrowheads="1"/>
          </p:cNvSpPr>
          <p:nvPr/>
        </p:nvSpPr>
        <p:spPr bwMode="auto">
          <a:xfrm>
            <a:off x="5257800" y="1143000"/>
            <a:ext cx="3581400" cy="381000"/>
          </a:xfrm>
          <a:prstGeom prst="rect">
            <a:avLst/>
          </a:prstGeom>
          <a:solidFill>
            <a:srgbClr val="0099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Array / Larik</a:t>
            </a:r>
            <a:endParaRPr kumimoji="1" lang="en-US" sz="1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622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622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01000" cy="838200"/>
          </a:xfrm>
          <a:solidFill>
            <a:srgbClr val="009900">
              <a:alpha val="50000"/>
            </a:srgbClr>
          </a:solidFill>
        </p:spPr>
        <p:txBody>
          <a:bodyPr/>
          <a:lstStyle/>
          <a:p>
            <a:pPr algn="ctr"/>
            <a:r>
              <a:rPr lang="en-US"/>
              <a:t>KAMUS DATA</a:t>
            </a:r>
            <a:endParaRPr lang="en-US" sz="180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676400"/>
            <a:ext cx="7543800" cy="3810000"/>
          </a:xfrm>
          <a:solidFill>
            <a:schemeClr val="accent2">
              <a:alpha val="50000"/>
            </a:schemeClr>
          </a:solidFill>
        </p:spPr>
        <p:txBody>
          <a:bodyPr lIns="274320"/>
          <a:lstStyle/>
          <a:p>
            <a:pPr marL="533400" indent="-533400"/>
            <a:r>
              <a:rPr lang="en-US" sz="3600">
                <a:solidFill>
                  <a:srgbClr val="FFFF00"/>
                </a:solidFill>
              </a:rPr>
              <a:t>KAMUS</a:t>
            </a:r>
            <a:endParaRPr lang="en-GB" sz="3200">
              <a:solidFill>
                <a:srgbClr val="FFFF00"/>
              </a:solidFill>
              <a:cs typeface="Times New Roman" pitchFamily="18" charset="0"/>
            </a:endParaRPr>
          </a:p>
          <a:p>
            <a:pPr marL="914400" lvl="1" indent="-457200" algn="just">
              <a:buFont typeface="Wingdings" pitchFamily="2" charset="2"/>
              <a:buChar char="ü"/>
            </a:pPr>
            <a:r>
              <a:rPr lang="en-GB" sz="2800">
                <a:cs typeface="Times New Roman" pitchFamily="18" charset="0"/>
              </a:rPr>
              <a:t>Nama	: array [1..400] of string</a:t>
            </a:r>
          </a:p>
          <a:p>
            <a:pPr marL="914400" lvl="1" indent="-457200" algn="just">
              <a:buFont typeface="Wingdings" pitchFamily="2" charset="2"/>
              <a:buChar char="ü"/>
            </a:pPr>
            <a:endParaRPr lang="en-GB" sz="2800">
              <a:cs typeface="Times New Roman" pitchFamily="18" charset="0"/>
            </a:endParaRPr>
          </a:p>
          <a:p>
            <a:pPr marL="914400" lvl="1" indent="-457200" algn="just">
              <a:buFont typeface="Wingdings" pitchFamily="2" charset="2"/>
              <a:buChar char="ü"/>
            </a:pPr>
            <a:r>
              <a:rPr lang="en-GB" sz="2800">
                <a:cs typeface="Times New Roman" pitchFamily="18" charset="0"/>
              </a:rPr>
              <a:t>Panjang	: array [a...e] of real   </a:t>
            </a:r>
          </a:p>
          <a:p>
            <a:pPr marL="914400" lvl="1" indent="-457200" algn="just">
              <a:buFont typeface="Wingdings" pitchFamily="2" charset="2"/>
              <a:buChar char="ü"/>
            </a:pPr>
            <a:endParaRPr lang="en-GB" sz="2800">
              <a:cs typeface="Times New Roman" pitchFamily="18" charset="0"/>
            </a:endParaRPr>
          </a:p>
          <a:p>
            <a:pPr marL="914400" lvl="1" indent="-457200" algn="just">
              <a:buFont typeface="Wingdings" pitchFamily="2" charset="2"/>
              <a:buChar char="ü"/>
            </a:pPr>
            <a:r>
              <a:rPr lang="en-GB" sz="2800">
                <a:cs typeface="Times New Roman" pitchFamily="18" charset="0"/>
              </a:rPr>
              <a:t>Type TITIK : record &lt; X : real, Y : real&gt;</a:t>
            </a:r>
          </a:p>
          <a:p>
            <a:pPr marL="914400" lvl="1" indent="-457200" algn="just">
              <a:buFont typeface="Wingdings" pitchFamily="2" charset="2"/>
              <a:buNone/>
            </a:pPr>
            <a:r>
              <a:rPr lang="en-GB" sz="2800">
                <a:cs typeface="Times New Roman" pitchFamily="18" charset="0"/>
              </a:rPr>
              <a:t> 	</a:t>
            </a:r>
            <a:r>
              <a:rPr lang="en-US" sz="2800">
                <a:cs typeface="Times New Roman" pitchFamily="18" charset="0"/>
              </a:rPr>
              <a:t>Kurva  	: array [0 .. 30] of Titik</a:t>
            </a: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5257800" y="1066800"/>
            <a:ext cx="3581400" cy="381000"/>
          </a:xfrm>
          <a:prstGeom prst="rect">
            <a:avLst/>
          </a:prstGeom>
          <a:solidFill>
            <a:srgbClr val="0099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Array / Larik</a:t>
            </a:r>
            <a:endParaRPr kumimoji="1" lang="en-US" sz="1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624646" name="Text Box 6"/>
          <p:cNvSpPr txBox="1">
            <a:spLocks noChangeArrowheads="1"/>
          </p:cNvSpPr>
          <p:nvPr/>
        </p:nvSpPr>
        <p:spPr bwMode="auto">
          <a:xfrm>
            <a:off x="0" y="5853113"/>
            <a:ext cx="9144000" cy="100488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>
                <a:solidFill>
                  <a:srgbClr val="1F4081"/>
                </a:solidFill>
              </a:rPr>
              <a:t>Catatan :</a:t>
            </a:r>
            <a:r>
              <a:rPr lang="en-US" sz="2400">
                <a:solidFill>
                  <a:srgbClr val="FFFF00"/>
                </a:solidFill>
              </a:rPr>
              <a:t>	</a:t>
            </a:r>
            <a:r>
              <a:rPr lang="en-US" sz="2400" b="1">
                <a:solidFill>
                  <a:srgbClr val="1F4081"/>
                </a:solidFill>
                <a:latin typeface="Comic Sans MS" pitchFamily="66" charset="0"/>
              </a:rPr>
              <a:t>Tipe Data sejenis (homogen)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 b="1">
                <a:solidFill>
                  <a:srgbClr val="1F4081"/>
                </a:solidFill>
                <a:latin typeface="Comic Sans MS" pitchFamily="66" charset="0"/>
              </a:rPr>
              <a:t>		Indeks data memiliki keterurutan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4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4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2" grpId="0" animBg="1" autoUpdateAnimBg="0"/>
      <p:bldP spid="624643" grpId="0" build="p" animBg="1" autoUpdateAnimBg="0"/>
      <p:bldP spid="624644" grpId="0" animBg="1" autoUpdateAnimBg="0"/>
      <p:bldP spid="62464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01000" cy="838200"/>
          </a:xfrm>
          <a:solidFill>
            <a:srgbClr val="009900">
              <a:alpha val="50000"/>
            </a:srgbClr>
          </a:solidFill>
        </p:spPr>
        <p:txBody>
          <a:bodyPr/>
          <a:lstStyle/>
          <a:p>
            <a:pPr algn="ctr"/>
            <a:r>
              <a:rPr lang="en-US"/>
              <a:t>PROSES LARIK</a:t>
            </a:r>
            <a:endParaRPr lang="en-US" sz="1800"/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5257800" y="1066800"/>
            <a:ext cx="3581400" cy="381000"/>
          </a:xfrm>
          <a:prstGeom prst="rect">
            <a:avLst/>
          </a:prstGeom>
          <a:solidFill>
            <a:srgbClr val="0099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Array / Larik</a:t>
            </a:r>
            <a:endParaRPr kumimoji="1" lang="en-US" sz="1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625669" name="Text Box 5"/>
          <p:cNvSpPr txBox="1">
            <a:spLocks noChangeArrowheads="1"/>
          </p:cNvSpPr>
          <p:nvPr/>
        </p:nvSpPr>
        <p:spPr bwMode="auto">
          <a:xfrm>
            <a:off x="0" y="5853113"/>
            <a:ext cx="9144000" cy="100488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>
                <a:solidFill>
                  <a:srgbClr val="1F4081"/>
                </a:solidFill>
              </a:rPr>
              <a:t>Catatan :</a:t>
            </a:r>
            <a:r>
              <a:rPr lang="en-US" sz="2400">
                <a:solidFill>
                  <a:srgbClr val="FFFF00"/>
                </a:solidFill>
              </a:rPr>
              <a:t>	</a:t>
            </a:r>
            <a:r>
              <a:rPr lang="en-US" sz="2400" b="1">
                <a:solidFill>
                  <a:srgbClr val="1F4081"/>
                </a:solidFill>
                <a:latin typeface="Comic Sans MS" pitchFamily="66" charset="0"/>
              </a:rPr>
              <a:t>Tipe Data sejenis (homogen)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 b="1">
                <a:solidFill>
                  <a:srgbClr val="1F4081"/>
                </a:solidFill>
                <a:latin typeface="Comic Sans MS" pitchFamily="66" charset="0"/>
              </a:rPr>
              <a:t>		Indeks data memiliki keterurutan</a:t>
            </a:r>
          </a:p>
        </p:txBody>
      </p:sp>
      <p:grpSp>
        <p:nvGrpSpPr>
          <p:cNvPr id="625682" name="Group 18"/>
          <p:cNvGrpSpPr>
            <a:grpSpLocks/>
          </p:cNvGrpSpPr>
          <p:nvPr/>
        </p:nvGrpSpPr>
        <p:grpSpPr bwMode="auto">
          <a:xfrm>
            <a:off x="381000" y="1447800"/>
            <a:ext cx="8534400" cy="4343400"/>
            <a:chOff x="-3" y="-3"/>
            <a:chExt cx="3501" cy="1790"/>
          </a:xfrm>
        </p:grpSpPr>
        <p:grpSp>
          <p:nvGrpSpPr>
            <p:cNvPr id="625680" name="Group 16"/>
            <p:cNvGrpSpPr>
              <a:grpSpLocks/>
            </p:cNvGrpSpPr>
            <p:nvPr/>
          </p:nvGrpSpPr>
          <p:grpSpPr bwMode="auto">
            <a:xfrm>
              <a:off x="0" y="0"/>
              <a:ext cx="3495" cy="1784"/>
              <a:chOff x="0" y="0"/>
              <a:chExt cx="3495" cy="1784"/>
            </a:xfrm>
          </p:grpSpPr>
          <p:grpSp>
            <p:nvGrpSpPr>
              <p:cNvPr id="625675" name="Group 11"/>
              <p:cNvGrpSpPr>
                <a:grpSpLocks/>
              </p:cNvGrpSpPr>
              <p:nvPr/>
            </p:nvGrpSpPr>
            <p:grpSpPr bwMode="auto">
              <a:xfrm>
                <a:off x="0" y="0"/>
                <a:ext cx="3495" cy="403"/>
                <a:chOff x="0" y="0"/>
                <a:chExt cx="3495" cy="403"/>
              </a:xfrm>
            </p:grpSpPr>
            <p:sp>
              <p:nvSpPr>
                <p:cNvPr id="62567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40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274320"/>
                <a:lstStyle/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GB" sz="2400" u="sng">
                      <a:latin typeface="Times New Roman" pitchFamily="18" charset="0"/>
                    </a:rPr>
                    <a:t>Program</a:t>
                  </a:r>
                  <a:r>
                    <a:rPr kumimoji="1" lang="en-GB" sz="2400">
                      <a:latin typeface="Times New Roman" pitchFamily="18" charset="0"/>
                    </a:rPr>
                    <a:t> Proses_Larik</a:t>
                  </a:r>
                  <a:endParaRPr kumimoji="1" lang="en-GB" sz="4400">
                    <a:latin typeface="Times New Roman" pitchFamily="18" charset="0"/>
                  </a:endParaRPr>
                </a:p>
              </p:txBody>
            </p:sp>
            <p:sp>
              <p:nvSpPr>
                <p:cNvPr id="625674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9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274320"/>
                <a:lstStyle/>
                <a:p>
                  <a:endParaRPr lang="en-US"/>
                </a:p>
              </p:txBody>
            </p:sp>
          </p:grpSp>
          <p:grpSp>
            <p:nvGrpSpPr>
              <p:cNvPr id="625677" name="Group 13"/>
              <p:cNvGrpSpPr>
                <a:grpSpLocks/>
              </p:cNvGrpSpPr>
              <p:nvPr/>
            </p:nvGrpSpPr>
            <p:grpSpPr bwMode="auto">
              <a:xfrm>
                <a:off x="0" y="403"/>
                <a:ext cx="3495" cy="748"/>
                <a:chOff x="0" y="403"/>
                <a:chExt cx="3495" cy="748"/>
              </a:xfrm>
            </p:grpSpPr>
            <p:sp>
              <p:nvSpPr>
                <p:cNvPr id="625672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409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274320"/>
                <a:lstStyle/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GB" sz="2400" b="1">
                      <a:latin typeface="Times New Roman" pitchFamily="18" charset="0"/>
                    </a:rPr>
                    <a:t>KAMUS</a:t>
                  </a:r>
                  <a:endParaRPr kumimoji="1" lang="en-GB" sz="2000"/>
                </a:p>
                <a:p>
                  <a:pPr algn="just"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GB" sz="2400">
                      <a:latin typeface="Times New Roman" pitchFamily="18" charset="0"/>
                    </a:rPr>
                    <a:t>    </a:t>
                  </a:r>
                  <a:r>
                    <a:rPr kumimoji="1" lang="en-GB" sz="2400" u="sng">
                      <a:latin typeface="Times New Roman" pitchFamily="18" charset="0"/>
                    </a:rPr>
                    <a:t>Const</a:t>
                  </a:r>
                  <a:r>
                    <a:rPr kumimoji="1" lang="en-GB" sz="2400">
                      <a:latin typeface="Times New Roman" pitchFamily="18" charset="0"/>
                    </a:rPr>
                    <a:t>  	: N = 8   </a:t>
                  </a:r>
                  <a:r>
                    <a:rPr kumimoji="1" lang="en-GB" sz="1600">
                      <a:latin typeface="Times New Roman" pitchFamily="18" charset="0"/>
                    </a:rPr>
                    <a:t>{jumlah elemen larik}</a:t>
                  </a:r>
                  <a:endParaRPr kumimoji="1" lang="en-GB" sz="1400"/>
                </a:p>
                <a:p>
                  <a:pPr algn="just"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GB" sz="2400">
                      <a:latin typeface="Times New Roman" pitchFamily="18" charset="0"/>
                    </a:rPr>
                    <a:t>    Indeks      	: </a:t>
                  </a:r>
                  <a:r>
                    <a:rPr kumimoji="1" lang="en-GB" sz="2400" u="sng">
                      <a:latin typeface="Times New Roman" pitchFamily="18" charset="0"/>
                    </a:rPr>
                    <a:t>integer</a:t>
                  </a:r>
                  <a:endParaRPr kumimoji="1" lang="en-GB" sz="2000"/>
                </a:p>
                <a:p>
                  <a:pPr algn="just"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GB" sz="2400">
                      <a:latin typeface="Times New Roman" pitchFamily="18" charset="0"/>
                    </a:rPr>
                    <a:t>    A    		: </a:t>
                  </a:r>
                  <a:r>
                    <a:rPr kumimoji="1" lang="en-GB" sz="2400" u="sng">
                      <a:latin typeface="Times New Roman" pitchFamily="18" charset="0"/>
                    </a:rPr>
                    <a:t>array</a:t>
                  </a:r>
                  <a:r>
                    <a:rPr kumimoji="1" lang="en-GB" sz="2400">
                      <a:latin typeface="Times New Roman" pitchFamily="18" charset="0"/>
                    </a:rPr>
                    <a:t> [1..N] </a:t>
                  </a:r>
                  <a:r>
                    <a:rPr kumimoji="1" lang="en-GB" sz="2400" u="sng">
                      <a:latin typeface="Times New Roman" pitchFamily="18" charset="0"/>
                    </a:rPr>
                    <a:t>of integer</a:t>
                  </a:r>
                  <a:r>
                    <a:rPr kumimoji="1" lang="en-GB" sz="2400">
                      <a:latin typeface="Times New Roman" pitchFamily="18" charset="0"/>
                    </a:rPr>
                    <a:t>  </a:t>
                  </a:r>
                  <a:r>
                    <a:rPr kumimoji="1" lang="en-GB" sz="1400">
                      <a:latin typeface="Times New Roman" pitchFamily="18" charset="0"/>
                    </a:rPr>
                    <a:t>{deklarasi larik A dengan tipe data integer}</a:t>
                  </a:r>
                  <a:endParaRPr kumimoji="1" lang="en-GB" sz="4400">
                    <a:latin typeface="Times New Roman" pitchFamily="18" charset="0"/>
                  </a:endParaRPr>
                </a:p>
              </p:txBody>
            </p:sp>
            <p:sp>
              <p:nvSpPr>
                <p:cNvPr id="625676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3495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274320"/>
                <a:lstStyle/>
                <a:p>
                  <a:endParaRPr lang="en-US"/>
                </a:p>
              </p:txBody>
            </p:sp>
          </p:grpSp>
          <p:grpSp>
            <p:nvGrpSpPr>
              <p:cNvPr id="625679" name="Group 15"/>
              <p:cNvGrpSpPr>
                <a:grpSpLocks/>
              </p:cNvGrpSpPr>
              <p:nvPr/>
            </p:nvGrpSpPr>
            <p:grpSpPr bwMode="auto">
              <a:xfrm>
                <a:off x="0" y="1151"/>
                <a:ext cx="3495" cy="633"/>
                <a:chOff x="0" y="1151"/>
                <a:chExt cx="3495" cy="633"/>
              </a:xfrm>
            </p:grpSpPr>
            <p:sp>
              <p:nvSpPr>
                <p:cNvPr id="625673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1151"/>
                  <a:ext cx="3409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274320"/>
                <a:lstStyle/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GB" sz="2400" b="1">
                      <a:latin typeface="Times New Roman" pitchFamily="18" charset="0"/>
                    </a:rPr>
                    <a:t>ALGORITMA</a:t>
                  </a:r>
                  <a:endParaRPr kumimoji="1" lang="en-GB" sz="2000"/>
                </a:p>
                <a:p>
                  <a:pPr algn="just"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GB" sz="2400">
                      <a:latin typeface="Times New Roman" pitchFamily="18" charset="0"/>
                    </a:rPr>
                    <a:t>   </a:t>
                  </a:r>
                  <a:r>
                    <a:rPr kumimoji="1" lang="en-GB" sz="2400" u="sng">
                      <a:latin typeface="Times New Roman" pitchFamily="18" charset="0"/>
                    </a:rPr>
                    <a:t>For</a:t>
                  </a:r>
                  <a:r>
                    <a:rPr kumimoji="1" lang="en-GB" sz="2400">
                      <a:latin typeface="Times New Roman" pitchFamily="18" charset="0"/>
                    </a:rPr>
                    <a:t>    Indeks    </a:t>
                  </a:r>
                  <a:r>
                    <a:rPr kumimoji="1" lang="en-GB" sz="2400">
                      <a:latin typeface="Times New Roman" pitchFamily="18" charset="0"/>
                      <a:sym typeface="Wingdings" pitchFamily="2" charset="2"/>
                    </a:rPr>
                    <a:t></a:t>
                  </a:r>
                  <a:r>
                    <a:rPr kumimoji="1" lang="en-GB" sz="2400">
                      <a:latin typeface="Times New Roman" pitchFamily="18" charset="0"/>
                    </a:rPr>
                    <a:t> 1 </a:t>
                  </a:r>
                  <a:r>
                    <a:rPr kumimoji="1" lang="en-GB" sz="2400" u="sng">
                      <a:latin typeface="Times New Roman" pitchFamily="18" charset="0"/>
                      <a:sym typeface="Wingdings" pitchFamily="2" charset="2"/>
                    </a:rPr>
                    <a:t>to</a:t>
                  </a:r>
                  <a:r>
                    <a:rPr kumimoji="1" lang="en-GB" sz="2400">
                      <a:latin typeface="Times New Roman" pitchFamily="18" charset="0"/>
                      <a:sym typeface="Wingdings" pitchFamily="2" charset="2"/>
                    </a:rPr>
                    <a:t> N    </a:t>
                  </a:r>
                  <a:r>
                    <a:rPr kumimoji="1" lang="en-GB" sz="2400" u="sng">
                      <a:latin typeface="Times New Roman" pitchFamily="18" charset="0"/>
                      <a:sym typeface="Wingdings" pitchFamily="2" charset="2"/>
                    </a:rPr>
                    <a:t>do</a:t>
                  </a:r>
                  <a:endParaRPr kumimoji="1" lang="en-GB" sz="2000">
                    <a:sym typeface="Wingdings" pitchFamily="2" charset="2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GB" sz="2400">
                      <a:latin typeface="Times New Roman" pitchFamily="18" charset="0"/>
                      <a:sym typeface="Wingdings" pitchFamily="2" charset="2"/>
                    </a:rPr>
                    <a:t>             </a:t>
                  </a:r>
                  <a:r>
                    <a:rPr kumimoji="1" lang="en-GB" sz="2400" b="1" i="1">
                      <a:solidFill>
                        <a:srgbClr val="FFFF00"/>
                      </a:solidFill>
                      <a:latin typeface="Times New Roman" pitchFamily="18" charset="0"/>
                      <a:sym typeface="Wingdings" pitchFamily="2" charset="2"/>
                    </a:rPr>
                    <a:t>PROSES LARIK</a:t>
                  </a:r>
                  <a:endParaRPr kumimoji="1" lang="en-GB" sz="2000">
                    <a:solidFill>
                      <a:srgbClr val="FFFF00"/>
                    </a:solidFill>
                    <a:sym typeface="Wingdings" pitchFamily="2" charset="2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GB" sz="2400">
                      <a:latin typeface="Times New Roman" pitchFamily="18" charset="0"/>
                      <a:sym typeface="Wingdings" pitchFamily="2" charset="2"/>
                    </a:rPr>
                    <a:t>   Endfor</a:t>
                  </a:r>
                </a:p>
              </p:txBody>
            </p:sp>
            <p:sp>
              <p:nvSpPr>
                <p:cNvPr id="625678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1151"/>
                  <a:ext cx="3495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274320"/>
                <a:lstStyle/>
                <a:p>
                  <a:endParaRPr lang="en-US"/>
                </a:p>
              </p:txBody>
            </p:sp>
          </p:grpSp>
        </p:grpSp>
        <p:sp>
          <p:nvSpPr>
            <p:cNvPr id="625681" name="Rectangle 17"/>
            <p:cNvSpPr>
              <a:spLocks noChangeArrowheads="1"/>
            </p:cNvSpPr>
            <p:nvPr/>
          </p:nvSpPr>
          <p:spPr bwMode="auto">
            <a:xfrm>
              <a:off x="-3" y="-3"/>
              <a:ext cx="3501" cy="179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lIns="27432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62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5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5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6" grpId="0" animBg="1" autoUpdateAnimBg="0"/>
      <p:bldP spid="625668" grpId="0" animBg="1" autoUpdateAnimBg="0"/>
      <p:bldP spid="62566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01000" cy="838200"/>
          </a:xfrm>
          <a:solidFill>
            <a:srgbClr val="009900">
              <a:alpha val="50000"/>
            </a:srgbClr>
          </a:solidFill>
        </p:spPr>
        <p:txBody>
          <a:bodyPr/>
          <a:lstStyle/>
          <a:p>
            <a:pPr algn="ctr"/>
            <a:r>
              <a:rPr lang="en-US"/>
              <a:t> CONTOH PROSES </a:t>
            </a:r>
            <a:endParaRPr lang="en-US" sz="1800"/>
          </a:p>
        </p:txBody>
      </p:sp>
      <p:sp>
        <p:nvSpPr>
          <p:cNvPr id="626691" name="Rectangle 3"/>
          <p:cNvSpPr>
            <a:spLocks noChangeArrowheads="1"/>
          </p:cNvSpPr>
          <p:nvPr/>
        </p:nvSpPr>
        <p:spPr bwMode="auto">
          <a:xfrm>
            <a:off x="5257800" y="1066800"/>
            <a:ext cx="3581400" cy="381000"/>
          </a:xfrm>
          <a:prstGeom prst="rect">
            <a:avLst/>
          </a:prstGeom>
          <a:solidFill>
            <a:srgbClr val="0099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Array / Larik</a:t>
            </a:r>
            <a:endParaRPr kumimoji="1" lang="en-US" sz="1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626692" name="Text Box 4"/>
          <p:cNvSpPr txBox="1">
            <a:spLocks noChangeArrowheads="1"/>
          </p:cNvSpPr>
          <p:nvPr/>
        </p:nvSpPr>
        <p:spPr bwMode="auto">
          <a:xfrm>
            <a:off x="0" y="3886200"/>
            <a:ext cx="5867400" cy="264795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GB" sz="2400" b="1">
                <a:solidFill>
                  <a:srgbClr val="1F4081"/>
                </a:solidFill>
              </a:rPr>
              <a:t>Mengisi elemen larik dengan 0 (inisialisasi)</a:t>
            </a:r>
            <a:endParaRPr lang="en-GB" sz="2400" b="1">
              <a:solidFill>
                <a:srgbClr val="1F4081"/>
              </a:solidFill>
              <a:cs typeface="Arial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GB" sz="2400" b="1">
                <a:solidFill>
                  <a:srgbClr val="1F4081"/>
                </a:solidFill>
              </a:rPr>
              <a:t>Mengisi elemen larik dari piranti masukan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 b="1">
                <a:solidFill>
                  <a:srgbClr val="1F4081"/>
                </a:solidFill>
              </a:rPr>
              <a:t>Mencetak elemen larik ke piranti keluaran</a:t>
            </a:r>
            <a:r>
              <a:rPr lang="en-US" sz="2400" b="1">
                <a:solidFill>
                  <a:srgbClr val="1F4081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626705" name="Rectangle 17"/>
          <p:cNvSpPr>
            <a:spLocks noChangeArrowheads="1"/>
          </p:cNvSpPr>
          <p:nvPr/>
        </p:nvSpPr>
        <p:spPr bwMode="auto">
          <a:xfrm>
            <a:off x="1447800" y="1524000"/>
            <a:ext cx="8001000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3200" b="1">
                <a:latin typeface="Times New Roman" pitchFamily="18" charset="0"/>
              </a:rPr>
              <a:t>ALGORITMA</a:t>
            </a:r>
            <a:endParaRPr kumimoji="1" lang="en-GB" sz="2800"/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3200">
                <a:latin typeface="Times New Roman" pitchFamily="18" charset="0"/>
              </a:rPr>
              <a:t>   </a:t>
            </a:r>
            <a:r>
              <a:rPr kumimoji="1" lang="en-GB" sz="3200" u="sng">
                <a:latin typeface="Times New Roman" pitchFamily="18" charset="0"/>
              </a:rPr>
              <a:t>For</a:t>
            </a:r>
            <a:r>
              <a:rPr kumimoji="1" lang="en-GB" sz="3200">
                <a:latin typeface="Times New Roman" pitchFamily="18" charset="0"/>
              </a:rPr>
              <a:t>    Indeks    </a:t>
            </a:r>
            <a:r>
              <a:rPr kumimoji="1" lang="en-GB" sz="3200">
                <a:latin typeface="Times New Roman" pitchFamily="18" charset="0"/>
                <a:sym typeface="Wingdings" pitchFamily="2" charset="2"/>
              </a:rPr>
              <a:t></a:t>
            </a:r>
            <a:r>
              <a:rPr kumimoji="1" lang="en-GB" sz="3200">
                <a:latin typeface="Times New Roman" pitchFamily="18" charset="0"/>
              </a:rPr>
              <a:t> 1 </a:t>
            </a:r>
            <a:r>
              <a:rPr kumimoji="1" lang="en-GB" sz="3200" u="sng">
                <a:latin typeface="Times New Roman" pitchFamily="18" charset="0"/>
                <a:sym typeface="Wingdings" pitchFamily="2" charset="2"/>
              </a:rPr>
              <a:t>to</a:t>
            </a:r>
            <a:r>
              <a:rPr kumimoji="1" lang="en-GB" sz="3200">
                <a:latin typeface="Times New Roman" pitchFamily="18" charset="0"/>
                <a:sym typeface="Wingdings" pitchFamily="2" charset="2"/>
              </a:rPr>
              <a:t> N    </a:t>
            </a:r>
            <a:r>
              <a:rPr kumimoji="1" lang="en-GB" sz="3200" u="sng">
                <a:latin typeface="Times New Roman" pitchFamily="18" charset="0"/>
                <a:sym typeface="Wingdings" pitchFamily="2" charset="2"/>
              </a:rPr>
              <a:t>do</a:t>
            </a:r>
            <a:endParaRPr kumimoji="1" lang="en-GB" sz="2800">
              <a:sym typeface="Wingdings" pitchFamily="2" charset="2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3200">
                <a:latin typeface="Times New Roman" pitchFamily="18" charset="0"/>
                <a:sym typeface="Wingdings" pitchFamily="2" charset="2"/>
              </a:rPr>
              <a:t>             </a:t>
            </a:r>
            <a:r>
              <a:rPr kumimoji="1" lang="en-GB" sz="3200" b="1" i="1">
                <a:latin typeface="Times New Roman" pitchFamily="18" charset="0"/>
                <a:sym typeface="Wingdings" pitchFamily="2" charset="2"/>
              </a:rPr>
              <a:t>PROSES LARIK</a:t>
            </a:r>
            <a:endParaRPr kumimoji="1" lang="en-GB" sz="2800">
              <a:sym typeface="Wingdings" pitchFamily="2" charset="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3200">
                <a:latin typeface="Times New Roman" pitchFamily="18" charset="0"/>
                <a:sym typeface="Wingdings" pitchFamily="2" charset="2"/>
              </a:rPr>
              <a:t>   Endfor</a:t>
            </a:r>
            <a:r>
              <a:rPr kumimoji="1" lang="en-US">
                <a:latin typeface="Times New Roman" pitchFamily="18" charset="0"/>
                <a:sym typeface="Wingdings" pitchFamily="2" charset="2"/>
              </a:rPr>
              <a:t> </a:t>
            </a:r>
            <a:endParaRPr kumimoji="1" lang="en-US" sz="320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26707" name="AutoShape 19"/>
          <p:cNvSpPr>
            <a:spLocks noChangeArrowheads="1"/>
          </p:cNvSpPr>
          <p:nvPr/>
        </p:nvSpPr>
        <p:spPr bwMode="auto">
          <a:xfrm>
            <a:off x="6324600" y="2590800"/>
            <a:ext cx="2133600" cy="1981200"/>
          </a:xfrm>
          <a:prstGeom prst="curvedLeftArrow">
            <a:avLst>
              <a:gd name="adj1" fmla="val 20000"/>
              <a:gd name="adj2" fmla="val 40000"/>
              <a:gd name="adj3" fmla="val 35897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/>
          <a:lstStyle/>
          <a:p>
            <a:endParaRPr lang="en-US"/>
          </a:p>
        </p:txBody>
      </p:sp>
      <p:sp>
        <p:nvSpPr>
          <p:cNvPr id="626711" name="WordArt 23" descr="Narrow vertical"/>
          <p:cNvSpPr>
            <a:spLocks noChangeArrowheads="1" noChangeShapeType="1" noTextEdit="1"/>
          </p:cNvSpPr>
          <p:nvPr/>
        </p:nvSpPr>
        <p:spPr bwMode="auto">
          <a:xfrm>
            <a:off x="5943600" y="3733800"/>
            <a:ext cx="3000375" cy="108426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750"/>
              </a:avLst>
            </a:prstTxWarp>
          </a:bodyPr>
          <a:lstStyle/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A[Indeks]=0</a:t>
            </a:r>
          </a:p>
        </p:txBody>
      </p:sp>
      <p:sp>
        <p:nvSpPr>
          <p:cNvPr id="626712" name="WordArt 24"/>
          <p:cNvSpPr>
            <a:spLocks noChangeArrowheads="1" noChangeShapeType="1" noTextEdit="1"/>
          </p:cNvSpPr>
          <p:nvPr/>
        </p:nvSpPr>
        <p:spPr bwMode="auto">
          <a:xfrm>
            <a:off x="6019800" y="4800600"/>
            <a:ext cx="2895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750"/>
              </a:avLst>
            </a:prstTxWarp>
          </a:bodyPr>
          <a:lstStyle/>
          <a:p>
            <a:pPr algn="ctr"/>
            <a:r>
              <a:rPr lang="en-US" sz="24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Input A[Indeks]</a:t>
            </a:r>
          </a:p>
        </p:txBody>
      </p:sp>
      <p:sp>
        <p:nvSpPr>
          <p:cNvPr id="626713" name="WordArt 25"/>
          <p:cNvSpPr>
            <a:spLocks noChangeArrowheads="1" noChangeShapeType="1" noTextEdit="1"/>
          </p:cNvSpPr>
          <p:nvPr/>
        </p:nvSpPr>
        <p:spPr bwMode="auto">
          <a:xfrm>
            <a:off x="6019800" y="5715000"/>
            <a:ext cx="28956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750"/>
              </a:avLst>
            </a:prstTxWarp>
          </a:bodyPr>
          <a:lstStyle/>
          <a:p>
            <a:pPr algn="ctr"/>
            <a:r>
              <a:rPr lang="en-US" sz="24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folHlink"/>
                </a:solid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Print A[Indeks]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6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6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626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626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6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6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6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6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6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6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6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6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6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0" grpId="0" animBg="1" autoUpdateAnimBg="0"/>
      <p:bldP spid="626691" grpId="0" animBg="1" autoUpdateAnimBg="0"/>
      <p:bldP spid="626692" grpId="0" animBg="1" autoUpdateAnimBg="0"/>
      <p:bldP spid="626705" grpId="0" autoUpdateAnimBg="0"/>
      <p:bldP spid="626707" grpId="0" animBg="1"/>
      <p:bldP spid="626711" grpId="0" animBg="1"/>
      <p:bldP spid="626712" grpId="0" animBg="1"/>
      <p:bldP spid="6267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04088"/>
            <a:ext cx="6172200" cy="1143000"/>
          </a:xfrm>
        </p:spPr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87880"/>
            <a:ext cx="8229600" cy="438912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Sistem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Komputer</a:t>
            </a:r>
            <a:r>
              <a:rPr lang="en-US" sz="2800" dirty="0">
                <a:cs typeface="Times New Roman" pitchFamily="18" charset="0"/>
              </a:rPr>
              <a:t> :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Perangkat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Keras</a:t>
            </a:r>
            <a:r>
              <a:rPr lang="en-US" sz="2400" dirty="0">
                <a:cs typeface="Times New Roman" pitchFamily="18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Perangkat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Lunak</a:t>
            </a:r>
            <a:endParaRPr lang="en-US" sz="2400" dirty="0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Pengguna</a:t>
            </a:r>
            <a:endParaRPr lang="en-US" sz="24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B. </a:t>
            </a:r>
            <a:r>
              <a:rPr lang="en-US" sz="2800" dirty="0" err="1">
                <a:cs typeface="Times New Roman" pitchFamily="18" charset="0"/>
              </a:rPr>
              <a:t>Paradigma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Rekayasa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Perangkat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Lunak</a:t>
            </a:r>
            <a:endParaRPr lang="en-US" sz="2800" dirty="0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Daur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Hidup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Klasik</a:t>
            </a:r>
            <a:r>
              <a:rPr lang="en-US" sz="2400" dirty="0">
                <a:cs typeface="Times New Roman" pitchFamily="18" charset="0"/>
              </a:rPr>
              <a:t> (The Classic Life Cycle)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Prototipe</a:t>
            </a:r>
            <a:r>
              <a:rPr lang="en-US" sz="2400" dirty="0">
                <a:cs typeface="Times New Roman" pitchFamily="18" charset="0"/>
              </a:rPr>
              <a:t> (Prototyping)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Model Spiral (The </a:t>
            </a:r>
            <a:r>
              <a:rPr lang="en-US" sz="2400" dirty="0" err="1">
                <a:cs typeface="Times New Roman" pitchFamily="18" charset="0"/>
              </a:rPr>
              <a:t>Spriral</a:t>
            </a:r>
            <a:r>
              <a:rPr lang="en-US" sz="2400" dirty="0">
                <a:cs typeface="Times New Roman" pitchFamily="18" charset="0"/>
              </a:rPr>
              <a:t> Model )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Teknik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Generasi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Empat</a:t>
            </a:r>
            <a:r>
              <a:rPr lang="en-US" sz="2400" dirty="0">
                <a:cs typeface="Times New Roman" pitchFamily="18" charset="0"/>
              </a:rPr>
              <a:t> (Fourth-Generation Techniques)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C. </a:t>
            </a:r>
            <a:r>
              <a:rPr lang="en-US" sz="2800" dirty="0" err="1">
                <a:cs typeface="Times New Roman" pitchFamily="18" charset="0"/>
              </a:rPr>
              <a:t>Algoritma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Struktur</a:t>
            </a:r>
            <a:r>
              <a:rPr lang="en-US" sz="2800" dirty="0">
                <a:cs typeface="Times New Roman" pitchFamily="18" charset="0"/>
              </a:rPr>
              <a:t> Data</a:t>
            </a:r>
            <a:r>
              <a:rPr lang="en-US" sz="2800" dirty="0"/>
              <a:t> </a:t>
            </a:r>
          </a:p>
        </p:txBody>
      </p:sp>
      <p:sp>
        <p:nvSpPr>
          <p:cNvPr id="567303" name="WordArt 7"/>
          <p:cNvSpPr>
            <a:spLocks noChangeArrowheads="1" noChangeShapeType="1" noTextEdit="1"/>
          </p:cNvSpPr>
          <p:nvPr/>
        </p:nvSpPr>
        <p:spPr bwMode="auto">
          <a:xfrm rot="16200000">
            <a:off x="-1676400" y="2743200"/>
            <a:ext cx="41148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18"/>
              </a:avLst>
            </a:prstTxWarp>
          </a:bodyPr>
          <a:lstStyle/>
          <a:p>
            <a:pPr algn="ctr"/>
            <a:r>
              <a:rPr lang="en-US" kern="10" spc="720">
                <a:ln w="9525">
                  <a:noFill/>
                  <a:miter lim="800000"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108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Review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722" name="Picture 10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</a:blip>
          <a:srcRect/>
          <a:stretch>
            <a:fillRect/>
          </a:stretch>
        </p:blipFill>
        <p:spPr bwMode="auto">
          <a:xfrm>
            <a:off x="304800" y="3657600"/>
            <a:ext cx="8839200" cy="3200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01000" cy="838200"/>
          </a:xfrm>
          <a:solidFill>
            <a:srgbClr val="009900">
              <a:alpha val="50000"/>
            </a:srgbClr>
          </a:solidFill>
        </p:spPr>
        <p:txBody>
          <a:bodyPr/>
          <a:lstStyle/>
          <a:p>
            <a:pPr algn="ctr"/>
            <a:r>
              <a:rPr lang="en-US"/>
              <a:t> INISIALISASI</a:t>
            </a:r>
            <a:endParaRPr lang="en-US" sz="1800"/>
          </a:p>
        </p:txBody>
      </p:sp>
      <p:sp>
        <p:nvSpPr>
          <p:cNvPr id="627715" name="Rectangle 3"/>
          <p:cNvSpPr>
            <a:spLocks noChangeArrowheads="1"/>
          </p:cNvSpPr>
          <p:nvPr/>
        </p:nvSpPr>
        <p:spPr bwMode="auto">
          <a:xfrm>
            <a:off x="5257800" y="1066800"/>
            <a:ext cx="3581400" cy="381000"/>
          </a:xfrm>
          <a:prstGeom prst="rect">
            <a:avLst/>
          </a:prstGeom>
          <a:solidFill>
            <a:srgbClr val="0099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Array / Larik</a:t>
            </a:r>
            <a:endParaRPr kumimoji="1" lang="en-US" sz="1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627717" name="Rectangle 5"/>
          <p:cNvSpPr>
            <a:spLocks noChangeArrowheads="1"/>
          </p:cNvSpPr>
          <p:nvPr/>
        </p:nvSpPr>
        <p:spPr bwMode="auto">
          <a:xfrm>
            <a:off x="1447800" y="1524000"/>
            <a:ext cx="8001000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3200" b="1">
                <a:latin typeface="Times New Roman" pitchFamily="18" charset="0"/>
              </a:rPr>
              <a:t>ALGORITMA</a:t>
            </a:r>
            <a:endParaRPr kumimoji="1" lang="en-GB" sz="2800"/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3200">
                <a:latin typeface="Times New Roman" pitchFamily="18" charset="0"/>
              </a:rPr>
              <a:t>   </a:t>
            </a:r>
            <a:r>
              <a:rPr kumimoji="1" lang="en-GB" sz="3200" u="sng">
                <a:latin typeface="Times New Roman" pitchFamily="18" charset="0"/>
              </a:rPr>
              <a:t>For</a:t>
            </a:r>
            <a:r>
              <a:rPr kumimoji="1" lang="en-GB" sz="3200">
                <a:latin typeface="Times New Roman" pitchFamily="18" charset="0"/>
              </a:rPr>
              <a:t>    Indeks    </a:t>
            </a:r>
            <a:r>
              <a:rPr kumimoji="1" lang="en-GB" sz="3200">
                <a:latin typeface="Times New Roman" pitchFamily="18" charset="0"/>
                <a:sym typeface="Wingdings" pitchFamily="2" charset="2"/>
              </a:rPr>
              <a:t></a:t>
            </a:r>
            <a:r>
              <a:rPr kumimoji="1" lang="en-GB" sz="3200">
                <a:latin typeface="Times New Roman" pitchFamily="18" charset="0"/>
              </a:rPr>
              <a:t> 1 </a:t>
            </a:r>
            <a:r>
              <a:rPr kumimoji="1" lang="en-GB" sz="3200" u="sng">
                <a:latin typeface="Times New Roman" pitchFamily="18" charset="0"/>
                <a:sym typeface="Wingdings" pitchFamily="2" charset="2"/>
              </a:rPr>
              <a:t>to</a:t>
            </a:r>
            <a:r>
              <a:rPr kumimoji="1" lang="en-GB" sz="3200">
                <a:latin typeface="Times New Roman" pitchFamily="18" charset="0"/>
                <a:sym typeface="Wingdings" pitchFamily="2" charset="2"/>
              </a:rPr>
              <a:t> 8    </a:t>
            </a:r>
            <a:r>
              <a:rPr kumimoji="1" lang="en-GB" sz="3200" u="sng">
                <a:latin typeface="Times New Roman" pitchFamily="18" charset="0"/>
                <a:sym typeface="Wingdings" pitchFamily="2" charset="2"/>
              </a:rPr>
              <a:t>do</a:t>
            </a:r>
            <a:endParaRPr kumimoji="1" lang="en-GB" sz="2800">
              <a:sym typeface="Wingdings" pitchFamily="2" charset="2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3200">
                <a:latin typeface="Times New Roman" pitchFamily="18" charset="0"/>
                <a:sym typeface="Wingdings" pitchFamily="2" charset="2"/>
              </a:rPr>
              <a:t>             </a:t>
            </a:r>
            <a:r>
              <a:rPr kumimoji="1" lang="en-GB" sz="32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A[Indeks] = 0</a:t>
            </a:r>
            <a:endParaRPr kumimoji="1" lang="en-GB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itchFamily="2" charset="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3200">
                <a:latin typeface="Times New Roman" pitchFamily="18" charset="0"/>
                <a:sym typeface="Wingdings" pitchFamily="2" charset="2"/>
              </a:rPr>
              <a:t>   Endfor</a:t>
            </a:r>
            <a:r>
              <a:rPr kumimoji="1" lang="en-US">
                <a:latin typeface="Times New Roman" pitchFamily="18" charset="0"/>
                <a:sym typeface="Wingdings" pitchFamily="2" charset="2"/>
              </a:rPr>
              <a:t> </a:t>
            </a:r>
            <a:endParaRPr kumimoji="1" lang="en-US" sz="320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27718" name="AutoShape 6"/>
          <p:cNvSpPr>
            <a:spLocks noChangeArrowheads="1"/>
          </p:cNvSpPr>
          <p:nvPr/>
        </p:nvSpPr>
        <p:spPr bwMode="auto">
          <a:xfrm>
            <a:off x="6324600" y="2590800"/>
            <a:ext cx="2133600" cy="1981200"/>
          </a:xfrm>
          <a:prstGeom prst="curvedLeftArrow">
            <a:avLst>
              <a:gd name="adj1" fmla="val 20000"/>
              <a:gd name="adj2" fmla="val 40000"/>
              <a:gd name="adj3" fmla="val 35897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/>
          <a:lstStyle/>
          <a:p>
            <a:endParaRPr lang="en-US"/>
          </a:p>
        </p:txBody>
      </p:sp>
      <p:sp>
        <p:nvSpPr>
          <p:cNvPr id="627723" name="Text Box 11"/>
          <p:cNvSpPr txBox="1">
            <a:spLocks noChangeArrowheads="1"/>
          </p:cNvSpPr>
          <p:nvPr/>
        </p:nvSpPr>
        <p:spPr bwMode="auto">
          <a:xfrm>
            <a:off x="1066800" y="5010150"/>
            <a:ext cx="457200" cy="762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27724" name="Text Box 12"/>
          <p:cNvSpPr txBox="1">
            <a:spLocks noChangeArrowheads="1"/>
          </p:cNvSpPr>
          <p:nvPr/>
        </p:nvSpPr>
        <p:spPr bwMode="auto">
          <a:xfrm>
            <a:off x="1981200" y="5010150"/>
            <a:ext cx="457200" cy="762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27725" name="Text Box 13"/>
          <p:cNvSpPr txBox="1">
            <a:spLocks noChangeArrowheads="1"/>
          </p:cNvSpPr>
          <p:nvPr/>
        </p:nvSpPr>
        <p:spPr bwMode="auto">
          <a:xfrm>
            <a:off x="2933700" y="4991100"/>
            <a:ext cx="457200" cy="762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27726" name="Text Box 14"/>
          <p:cNvSpPr txBox="1">
            <a:spLocks noChangeArrowheads="1"/>
          </p:cNvSpPr>
          <p:nvPr/>
        </p:nvSpPr>
        <p:spPr bwMode="auto">
          <a:xfrm>
            <a:off x="3905250" y="4991100"/>
            <a:ext cx="457200" cy="762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27727" name="Text Box 15"/>
          <p:cNvSpPr txBox="1">
            <a:spLocks noChangeArrowheads="1"/>
          </p:cNvSpPr>
          <p:nvPr/>
        </p:nvSpPr>
        <p:spPr bwMode="auto">
          <a:xfrm>
            <a:off x="4876800" y="5010150"/>
            <a:ext cx="457200" cy="762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27728" name="Text Box 16"/>
          <p:cNvSpPr txBox="1">
            <a:spLocks noChangeArrowheads="1"/>
          </p:cNvSpPr>
          <p:nvPr/>
        </p:nvSpPr>
        <p:spPr bwMode="auto">
          <a:xfrm>
            <a:off x="5810250" y="5010150"/>
            <a:ext cx="457200" cy="762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27729" name="Text Box 17"/>
          <p:cNvSpPr txBox="1">
            <a:spLocks noChangeArrowheads="1"/>
          </p:cNvSpPr>
          <p:nvPr/>
        </p:nvSpPr>
        <p:spPr bwMode="auto">
          <a:xfrm>
            <a:off x="6781800" y="5010150"/>
            <a:ext cx="457200" cy="762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27730" name="Text Box 18"/>
          <p:cNvSpPr txBox="1">
            <a:spLocks noChangeArrowheads="1"/>
          </p:cNvSpPr>
          <p:nvPr/>
        </p:nvSpPr>
        <p:spPr bwMode="auto">
          <a:xfrm>
            <a:off x="7753350" y="5010150"/>
            <a:ext cx="457200" cy="762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27731" name="Rectangle 19"/>
          <p:cNvSpPr>
            <a:spLocks noChangeArrowheads="1"/>
          </p:cNvSpPr>
          <p:nvPr/>
        </p:nvSpPr>
        <p:spPr bwMode="auto">
          <a:xfrm>
            <a:off x="838200" y="4495800"/>
            <a:ext cx="75438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7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7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7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7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77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27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27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27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277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277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277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277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277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 animBg="1" autoUpdateAnimBg="0"/>
      <p:bldP spid="627715" grpId="0" animBg="1" autoUpdateAnimBg="0"/>
      <p:bldP spid="627717" grpId="0" autoUpdateAnimBg="0"/>
      <p:bldP spid="627718" grpId="0" animBg="1"/>
      <p:bldP spid="627723" grpId="0" animBg="1" autoUpdateAnimBg="0"/>
      <p:bldP spid="627724" grpId="0" animBg="1" autoUpdateAnimBg="0"/>
      <p:bldP spid="627725" grpId="0" animBg="1" autoUpdateAnimBg="0"/>
      <p:bldP spid="627726" grpId="0" animBg="1" autoUpdateAnimBg="0"/>
      <p:bldP spid="627727" grpId="0" animBg="1" autoUpdateAnimBg="0"/>
      <p:bldP spid="627728" grpId="0" animBg="1" autoUpdateAnimBg="0"/>
      <p:bldP spid="627729" grpId="0" animBg="1" autoUpdateAnimBg="0"/>
      <p:bldP spid="62773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738" name="Picture 2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</a:blip>
          <a:srcRect/>
          <a:stretch>
            <a:fillRect/>
          </a:stretch>
        </p:blipFill>
        <p:spPr bwMode="auto">
          <a:xfrm>
            <a:off x="304800" y="3657600"/>
            <a:ext cx="8839200" cy="3200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01000" cy="838200"/>
          </a:xfrm>
          <a:solidFill>
            <a:srgbClr val="009900">
              <a:alpha val="50000"/>
            </a:srgbClr>
          </a:solidFill>
        </p:spPr>
        <p:txBody>
          <a:bodyPr/>
          <a:lstStyle/>
          <a:p>
            <a:pPr algn="ctr"/>
            <a:r>
              <a:rPr lang="en-US"/>
              <a:t> INPUT ELEMEN</a:t>
            </a:r>
            <a:endParaRPr lang="en-US" sz="1800"/>
          </a:p>
        </p:txBody>
      </p:sp>
      <p:sp>
        <p:nvSpPr>
          <p:cNvPr id="628740" name="Rectangle 4"/>
          <p:cNvSpPr>
            <a:spLocks noChangeArrowheads="1"/>
          </p:cNvSpPr>
          <p:nvPr/>
        </p:nvSpPr>
        <p:spPr bwMode="auto">
          <a:xfrm>
            <a:off x="5257800" y="1066800"/>
            <a:ext cx="3581400" cy="381000"/>
          </a:xfrm>
          <a:prstGeom prst="rect">
            <a:avLst/>
          </a:prstGeom>
          <a:solidFill>
            <a:srgbClr val="0099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Array / Larik</a:t>
            </a:r>
            <a:endParaRPr kumimoji="1" lang="en-US" sz="1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628741" name="Rectangle 5"/>
          <p:cNvSpPr>
            <a:spLocks noChangeArrowheads="1"/>
          </p:cNvSpPr>
          <p:nvPr/>
        </p:nvSpPr>
        <p:spPr bwMode="auto">
          <a:xfrm>
            <a:off x="1447800" y="1524000"/>
            <a:ext cx="8001000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3200" b="1">
                <a:latin typeface="Times New Roman" pitchFamily="18" charset="0"/>
              </a:rPr>
              <a:t>ALGORITMA</a:t>
            </a:r>
            <a:endParaRPr kumimoji="1" lang="en-GB" sz="2800"/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3200">
                <a:latin typeface="Times New Roman" pitchFamily="18" charset="0"/>
              </a:rPr>
              <a:t>   </a:t>
            </a:r>
            <a:r>
              <a:rPr kumimoji="1" lang="en-GB" sz="3200" u="sng">
                <a:latin typeface="Times New Roman" pitchFamily="18" charset="0"/>
              </a:rPr>
              <a:t>For</a:t>
            </a:r>
            <a:r>
              <a:rPr kumimoji="1" lang="en-GB" sz="3200">
                <a:latin typeface="Times New Roman" pitchFamily="18" charset="0"/>
              </a:rPr>
              <a:t>    Indeks    </a:t>
            </a:r>
            <a:r>
              <a:rPr kumimoji="1" lang="en-GB" sz="3200">
                <a:latin typeface="Times New Roman" pitchFamily="18" charset="0"/>
                <a:sym typeface="Wingdings" pitchFamily="2" charset="2"/>
              </a:rPr>
              <a:t></a:t>
            </a:r>
            <a:r>
              <a:rPr kumimoji="1" lang="en-GB" sz="3200">
                <a:latin typeface="Times New Roman" pitchFamily="18" charset="0"/>
              </a:rPr>
              <a:t> 1 </a:t>
            </a:r>
            <a:r>
              <a:rPr kumimoji="1" lang="en-GB" sz="3200" u="sng">
                <a:latin typeface="Times New Roman" pitchFamily="18" charset="0"/>
                <a:sym typeface="Wingdings" pitchFamily="2" charset="2"/>
              </a:rPr>
              <a:t>to</a:t>
            </a:r>
            <a:r>
              <a:rPr kumimoji="1" lang="en-GB" sz="3200">
                <a:latin typeface="Times New Roman" pitchFamily="18" charset="0"/>
                <a:sym typeface="Wingdings" pitchFamily="2" charset="2"/>
              </a:rPr>
              <a:t> 8    </a:t>
            </a:r>
            <a:r>
              <a:rPr kumimoji="1" lang="en-GB" sz="3200" u="sng">
                <a:latin typeface="Times New Roman" pitchFamily="18" charset="0"/>
                <a:sym typeface="Wingdings" pitchFamily="2" charset="2"/>
              </a:rPr>
              <a:t>do</a:t>
            </a:r>
            <a:endParaRPr kumimoji="1" lang="en-GB" sz="2800">
              <a:sym typeface="Wingdings" pitchFamily="2" charset="2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3200">
                <a:latin typeface="Times New Roman" pitchFamily="18" charset="0"/>
                <a:sym typeface="Wingdings" pitchFamily="2" charset="2"/>
              </a:rPr>
              <a:t>             </a:t>
            </a:r>
            <a:r>
              <a:rPr kumimoji="1" lang="en-GB" sz="3200" b="1">
                <a:solidFill>
                  <a:srgbClr val="FFFF00"/>
                </a:solidFill>
                <a:latin typeface="Times New Roman" pitchFamily="18" charset="0"/>
                <a:sym typeface="Wingdings" pitchFamily="2" charset="2"/>
              </a:rPr>
              <a:t>Input</a:t>
            </a:r>
            <a:r>
              <a:rPr kumimoji="1" lang="en-GB" sz="3200">
                <a:latin typeface="Times New Roman" pitchFamily="18" charset="0"/>
                <a:sym typeface="Wingdings" pitchFamily="2" charset="2"/>
              </a:rPr>
              <a:t>  </a:t>
            </a:r>
            <a:r>
              <a:rPr kumimoji="1" lang="en-GB" sz="32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A[Indeks] </a:t>
            </a:r>
            <a:endParaRPr kumimoji="1" lang="en-GB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itchFamily="2" charset="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3200">
                <a:latin typeface="Times New Roman" pitchFamily="18" charset="0"/>
                <a:sym typeface="Wingdings" pitchFamily="2" charset="2"/>
              </a:rPr>
              <a:t>   Endfor</a:t>
            </a:r>
            <a:r>
              <a:rPr kumimoji="1" lang="en-US">
                <a:latin typeface="Times New Roman" pitchFamily="18" charset="0"/>
                <a:sym typeface="Wingdings" pitchFamily="2" charset="2"/>
              </a:rPr>
              <a:t> </a:t>
            </a:r>
            <a:endParaRPr kumimoji="1" lang="en-US" sz="320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28742" name="AutoShape 6"/>
          <p:cNvSpPr>
            <a:spLocks noChangeArrowheads="1"/>
          </p:cNvSpPr>
          <p:nvPr/>
        </p:nvSpPr>
        <p:spPr bwMode="auto">
          <a:xfrm>
            <a:off x="6324600" y="2590800"/>
            <a:ext cx="2133600" cy="1981200"/>
          </a:xfrm>
          <a:prstGeom prst="curvedLeftArrow">
            <a:avLst>
              <a:gd name="adj1" fmla="val 20000"/>
              <a:gd name="adj2" fmla="val 40000"/>
              <a:gd name="adj3" fmla="val 35897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/>
          <a:lstStyle/>
          <a:p>
            <a:endParaRPr lang="en-US"/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1066800" y="501015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628744" name="Text Box 8"/>
          <p:cNvSpPr txBox="1">
            <a:spLocks noChangeArrowheads="1"/>
          </p:cNvSpPr>
          <p:nvPr/>
        </p:nvSpPr>
        <p:spPr bwMode="auto">
          <a:xfrm>
            <a:off x="1981200" y="501015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628745" name="Text Box 9"/>
          <p:cNvSpPr txBox="1">
            <a:spLocks noChangeArrowheads="1"/>
          </p:cNvSpPr>
          <p:nvPr/>
        </p:nvSpPr>
        <p:spPr bwMode="auto">
          <a:xfrm>
            <a:off x="2933700" y="499110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628746" name="Text Box 10"/>
          <p:cNvSpPr txBox="1">
            <a:spLocks noChangeArrowheads="1"/>
          </p:cNvSpPr>
          <p:nvPr/>
        </p:nvSpPr>
        <p:spPr bwMode="auto">
          <a:xfrm>
            <a:off x="3905250" y="499110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628747" name="Text Box 11"/>
          <p:cNvSpPr txBox="1">
            <a:spLocks noChangeArrowheads="1"/>
          </p:cNvSpPr>
          <p:nvPr/>
        </p:nvSpPr>
        <p:spPr bwMode="auto">
          <a:xfrm>
            <a:off x="4876800" y="501015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628748" name="Text Box 12"/>
          <p:cNvSpPr txBox="1">
            <a:spLocks noChangeArrowheads="1"/>
          </p:cNvSpPr>
          <p:nvPr/>
        </p:nvSpPr>
        <p:spPr bwMode="auto">
          <a:xfrm>
            <a:off x="5810250" y="501015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628749" name="Text Box 13"/>
          <p:cNvSpPr txBox="1">
            <a:spLocks noChangeArrowheads="1"/>
          </p:cNvSpPr>
          <p:nvPr/>
        </p:nvSpPr>
        <p:spPr bwMode="auto">
          <a:xfrm>
            <a:off x="6781800" y="501015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628750" name="Text Box 14"/>
          <p:cNvSpPr txBox="1">
            <a:spLocks noChangeArrowheads="1"/>
          </p:cNvSpPr>
          <p:nvPr/>
        </p:nvSpPr>
        <p:spPr bwMode="auto">
          <a:xfrm>
            <a:off x="7753350" y="501015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628751" name="Rectangle 15"/>
          <p:cNvSpPr>
            <a:spLocks noChangeArrowheads="1"/>
          </p:cNvSpPr>
          <p:nvPr/>
        </p:nvSpPr>
        <p:spPr bwMode="auto">
          <a:xfrm>
            <a:off x="838200" y="4495800"/>
            <a:ext cx="75438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/>
          <a:lstStyle/>
          <a:p>
            <a:endParaRPr lang="en-US"/>
          </a:p>
        </p:txBody>
      </p:sp>
      <p:sp>
        <p:nvSpPr>
          <p:cNvPr id="628752" name="Text Box 16"/>
          <p:cNvSpPr txBox="1">
            <a:spLocks noChangeArrowheads="1"/>
          </p:cNvSpPr>
          <p:nvPr/>
        </p:nvSpPr>
        <p:spPr bwMode="auto">
          <a:xfrm>
            <a:off x="7467600" y="2133600"/>
            <a:ext cx="1295400" cy="2289175"/>
          </a:xfrm>
          <a:prstGeom prst="rect">
            <a:avLst/>
          </a:prstGeom>
          <a:solidFill>
            <a:srgbClr val="1F4081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? 1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? 3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?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8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8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8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8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8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8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87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75"/>
                                        <p:tgtEl>
                                          <p:spTgt spid="62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287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28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287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28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28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28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28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28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8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28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animBg="1" autoUpdateAnimBg="0"/>
      <p:bldP spid="628740" grpId="0" animBg="1" autoUpdateAnimBg="0"/>
      <p:bldP spid="628741" grpId="0" autoUpdateAnimBg="0"/>
      <p:bldP spid="628742" grpId="0" animBg="1"/>
      <p:bldP spid="628743" grpId="0" animBg="1" autoUpdateAnimBg="0"/>
      <p:bldP spid="628744" grpId="0" animBg="1" autoUpdateAnimBg="0"/>
      <p:bldP spid="628745" grpId="0" animBg="1" autoUpdateAnimBg="0"/>
      <p:bldP spid="628746" grpId="0" animBg="1" autoUpdateAnimBg="0"/>
      <p:bldP spid="628747" grpId="0" animBg="1" autoUpdateAnimBg="0"/>
      <p:bldP spid="628748" grpId="0" animBg="1" autoUpdateAnimBg="0"/>
      <p:bldP spid="628749" grpId="0" animBg="1" autoUpdateAnimBg="0"/>
      <p:bldP spid="628750" grpId="0" animBg="1" autoUpdateAnimBg="0"/>
      <p:bldP spid="628751" grpId="0" animBg="1"/>
      <p:bldP spid="628752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762" name="Picture 2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</a:blip>
          <a:srcRect/>
          <a:stretch>
            <a:fillRect/>
          </a:stretch>
        </p:blipFill>
        <p:spPr bwMode="auto">
          <a:xfrm>
            <a:off x="304800" y="3657600"/>
            <a:ext cx="8839200" cy="3200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sp>
        <p:nvSpPr>
          <p:cNvPr id="629763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01000" cy="838200"/>
          </a:xfrm>
          <a:solidFill>
            <a:srgbClr val="009900">
              <a:alpha val="50000"/>
            </a:srgbClr>
          </a:solidFill>
        </p:spPr>
        <p:txBody>
          <a:bodyPr/>
          <a:lstStyle/>
          <a:p>
            <a:pPr algn="ctr"/>
            <a:r>
              <a:rPr lang="en-US"/>
              <a:t>CETAK ELEMEN</a:t>
            </a:r>
            <a:endParaRPr lang="en-US" sz="1800"/>
          </a:p>
        </p:txBody>
      </p:sp>
      <p:sp>
        <p:nvSpPr>
          <p:cNvPr id="629764" name="Rectangle 4"/>
          <p:cNvSpPr>
            <a:spLocks noChangeArrowheads="1"/>
          </p:cNvSpPr>
          <p:nvPr/>
        </p:nvSpPr>
        <p:spPr bwMode="auto">
          <a:xfrm>
            <a:off x="5257800" y="1066800"/>
            <a:ext cx="3581400" cy="381000"/>
          </a:xfrm>
          <a:prstGeom prst="rect">
            <a:avLst/>
          </a:prstGeom>
          <a:solidFill>
            <a:srgbClr val="0099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Array / Larik</a:t>
            </a:r>
            <a:endParaRPr kumimoji="1" lang="en-US" sz="1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629765" name="Rectangle 5"/>
          <p:cNvSpPr>
            <a:spLocks noChangeArrowheads="1"/>
          </p:cNvSpPr>
          <p:nvPr/>
        </p:nvSpPr>
        <p:spPr bwMode="auto">
          <a:xfrm>
            <a:off x="3429000" y="1524000"/>
            <a:ext cx="6019800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3200" b="1">
                <a:latin typeface="Times New Roman" pitchFamily="18" charset="0"/>
              </a:rPr>
              <a:t>ALGORITMA</a:t>
            </a:r>
            <a:endParaRPr kumimoji="1" lang="en-GB" sz="2800"/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3200">
                <a:latin typeface="Times New Roman" pitchFamily="18" charset="0"/>
              </a:rPr>
              <a:t>   </a:t>
            </a:r>
            <a:r>
              <a:rPr kumimoji="1" lang="en-GB" sz="3200" u="sng">
                <a:latin typeface="Times New Roman" pitchFamily="18" charset="0"/>
              </a:rPr>
              <a:t>For</a:t>
            </a:r>
            <a:r>
              <a:rPr kumimoji="1" lang="en-GB" sz="3200">
                <a:latin typeface="Times New Roman" pitchFamily="18" charset="0"/>
              </a:rPr>
              <a:t>    Indeks    </a:t>
            </a:r>
            <a:r>
              <a:rPr kumimoji="1" lang="en-GB" sz="3200">
                <a:latin typeface="Times New Roman" pitchFamily="18" charset="0"/>
                <a:sym typeface="Wingdings" pitchFamily="2" charset="2"/>
              </a:rPr>
              <a:t></a:t>
            </a:r>
            <a:r>
              <a:rPr kumimoji="1" lang="en-GB" sz="3200">
                <a:latin typeface="Times New Roman" pitchFamily="18" charset="0"/>
              </a:rPr>
              <a:t> 1 </a:t>
            </a:r>
            <a:r>
              <a:rPr kumimoji="1" lang="en-GB" sz="3200" u="sng">
                <a:latin typeface="Times New Roman" pitchFamily="18" charset="0"/>
                <a:sym typeface="Wingdings" pitchFamily="2" charset="2"/>
              </a:rPr>
              <a:t>to</a:t>
            </a:r>
            <a:r>
              <a:rPr kumimoji="1" lang="en-GB" sz="3200">
                <a:latin typeface="Times New Roman" pitchFamily="18" charset="0"/>
                <a:sym typeface="Wingdings" pitchFamily="2" charset="2"/>
              </a:rPr>
              <a:t> 8    </a:t>
            </a:r>
            <a:r>
              <a:rPr kumimoji="1" lang="en-GB" sz="3200" u="sng">
                <a:latin typeface="Times New Roman" pitchFamily="18" charset="0"/>
                <a:sym typeface="Wingdings" pitchFamily="2" charset="2"/>
              </a:rPr>
              <a:t>do</a:t>
            </a:r>
            <a:endParaRPr kumimoji="1" lang="en-GB" sz="2800">
              <a:sym typeface="Wingdings" pitchFamily="2" charset="2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3200">
                <a:latin typeface="Times New Roman" pitchFamily="18" charset="0"/>
                <a:sym typeface="Wingdings" pitchFamily="2" charset="2"/>
              </a:rPr>
              <a:t>             </a:t>
            </a:r>
            <a:r>
              <a:rPr kumimoji="1" lang="en-GB" sz="3200" b="1">
                <a:solidFill>
                  <a:srgbClr val="FFFF00"/>
                </a:solidFill>
                <a:latin typeface="Times New Roman" pitchFamily="18" charset="0"/>
                <a:sym typeface="Wingdings" pitchFamily="2" charset="2"/>
              </a:rPr>
              <a:t>Print</a:t>
            </a:r>
            <a:r>
              <a:rPr kumimoji="1" lang="en-GB" sz="3200">
                <a:latin typeface="Times New Roman" pitchFamily="18" charset="0"/>
                <a:sym typeface="Wingdings" pitchFamily="2" charset="2"/>
              </a:rPr>
              <a:t>  </a:t>
            </a:r>
            <a:r>
              <a:rPr kumimoji="1" lang="en-GB" sz="32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A[Indeks] </a:t>
            </a:r>
            <a:endParaRPr kumimoji="1" lang="en-GB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itchFamily="2" charset="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3200">
                <a:latin typeface="Times New Roman" pitchFamily="18" charset="0"/>
                <a:sym typeface="Wingdings" pitchFamily="2" charset="2"/>
              </a:rPr>
              <a:t>   Endfor</a:t>
            </a:r>
            <a:r>
              <a:rPr kumimoji="1" lang="en-US">
                <a:latin typeface="Times New Roman" pitchFamily="18" charset="0"/>
                <a:sym typeface="Wingdings" pitchFamily="2" charset="2"/>
              </a:rPr>
              <a:t> </a:t>
            </a:r>
            <a:endParaRPr kumimoji="1" lang="en-US" sz="320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29767" name="Text Box 7"/>
          <p:cNvSpPr txBox="1">
            <a:spLocks noChangeArrowheads="1"/>
          </p:cNvSpPr>
          <p:nvPr/>
        </p:nvSpPr>
        <p:spPr bwMode="auto">
          <a:xfrm>
            <a:off x="1066800" y="501015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629768" name="Text Box 8"/>
          <p:cNvSpPr txBox="1">
            <a:spLocks noChangeArrowheads="1"/>
          </p:cNvSpPr>
          <p:nvPr/>
        </p:nvSpPr>
        <p:spPr bwMode="auto">
          <a:xfrm>
            <a:off x="1981200" y="501015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629769" name="Text Box 9"/>
          <p:cNvSpPr txBox="1">
            <a:spLocks noChangeArrowheads="1"/>
          </p:cNvSpPr>
          <p:nvPr/>
        </p:nvSpPr>
        <p:spPr bwMode="auto">
          <a:xfrm>
            <a:off x="2933700" y="499110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629770" name="Text Box 10"/>
          <p:cNvSpPr txBox="1">
            <a:spLocks noChangeArrowheads="1"/>
          </p:cNvSpPr>
          <p:nvPr/>
        </p:nvSpPr>
        <p:spPr bwMode="auto">
          <a:xfrm>
            <a:off x="3905250" y="499110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629771" name="Text Box 11"/>
          <p:cNvSpPr txBox="1">
            <a:spLocks noChangeArrowheads="1"/>
          </p:cNvSpPr>
          <p:nvPr/>
        </p:nvSpPr>
        <p:spPr bwMode="auto">
          <a:xfrm>
            <a:off x="4876800" y="501015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629772" name="Text Box 12"/>
          <p:cNvSpPr txBox="1">
            <a:spLocks noChangeArrowheads="1"/>
          </p:cNvSpPr>
          <p:nvPr/>
        </p:nvSpPr>
        <p:spPr bwMode="auto">
          <a:xfrm>
            <a:off x="5810250" y="501015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629773" name="Text Box 13"/>
          <p:cNvSpPr txBox="1">
            <a:spLocks noChangeArrowheads="1"/>
          </p:cNvSpPr>
          <p:nvPr/>
        </p:nvSpPr>
        <p:spPr bwMode="auto">
          <a:xfrm>
            <a:off x="6781800" y="501015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629774" name="Text Box 14"/>
          <p:cNvSpPr txBox="1">
            <a:spLocks noChangeArrowheads="1"/>
          </p:cNvSpPr>
          <p:nvPr/>
        </p:nvSpPr>
        <p:spPr bwMode="auto">
          <a:xfrm>
            <a:off x="7753350" y="501015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629775" name="Rectangle 15"/>
          <p:cNvSpPr>
            <a:spLocks noChangeArrowheads="1"/>
          </p:cNvSpPr>
          <p:nvPr/>
        </p:nvSpPr>
        <p:spPr bwMode="auto">
          <a:xfrm>
            <a:off x="838200" y="4495800"/>
            <a:ext cx="75438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/>
          <a:lstStyle/>
          <a:p>
            <a:endParaRPr lang="en-US"/>
          </a:p>
        </p:txBody>
      </p:sp>
      <p:pic>
        <p:nvPicPr>
          <p:cNvPr id="629777" name="Picture 17" descr="C:\Program Files\Common Files\Microsoft Shared\Clipart\cagcat50\bd06790_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381000" y="1371600"/>
            <a:ext cx="2895600" cy="2393950"/>
          </a:xfrm>
          <a:prstGeom prst="rect">
            <a:avLst/>
          </a:prstGeom>
          <a:noFill/>
        </p:spPr>
      </p:pic>
      <p:sp>
        <p:nvSpPr>
          <p:cNvPr id="629780" name="Text Box 20"/>
          <p:cNvSpPr txBox="1">
            <a:spLocks noChangeArrowheads="1"/>
          </p:cNvSpPr>
          <p:nvPr/>
        </p:nvSpPr>
        <p:spPr bwMode="auto">
          <a:xfrm>
            <a:off x="1905000" y="243840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629781" name="Text Box 21"/>
          <p:cNvSpPr txBox="1">
            <a:spLocks noChangeArrowheads="1"/>
          </p:cNvSpPr>
          <p:nvPr/>
        </p:nvSpPr>
        <p:spPr bwMode="auto">
          <a:xfrm>
            <a:off x="1905000" y="243840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629782" name="Text Box 22"/>
          <p:cNvSpPr txBox="1">
            <a:spLocks noChangeArrowheads="1"/>
          </p:cNvSpPr>
          <p:nvPr/>
        </p:nvSpPr>
        <p:spPr bwMode="auto">
          <a:xfrm>
            <a:off x="1905000" y="243840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629783" name="Text Box 23"/>
          <p:cNvSpPr txBox="1">
            <a:spLocks noChangeArrowheads="1"/>
          </p:cNvSpPr>
          <p:nvPr/>
        </p:nvSpPr>
        <p:spPr bwMode="auto">
          <a:xfrm>
            <a:off x="1905000" y="243840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629784" name="Text Box 24"/>
          <p:cNvSpPr txBox="1">
            <a:spLocks noChangeArrowheads="1"/>
          </p:cNvSpPr>
          <p:nvPr/>
        </p:nvSpPr>
        <p:spPr bwMode="auto">
          <a:xfrm>
            <a:off x="1905000" y="236220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629785" name="Text Box 25"/>
          <p:cNvSpPr txBox="1">
            <a:spLocks noChangeArrowheads="1"/>
          </p:cNvSpPr>
          <p:nvPr/>
        </p:nvSpPr>
        <p:spPr bwMode="auto">
          <a:xfrm>
            <a:off x="1905000" y="236220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629786" name="Text Box 26"/>
          <p:cNvSpPr txBox="1">
            <a:spLocks noChangeArrowheads="1"/>
          </p:cNvSpPr>
          <p:nvPr/>
        </p:nvSpPr>
        <p:spPr bwMode="auto">
          <a:xfrm>
            <a:off x="1905000" y="236220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629787" name="Text Box 27"/>
          <p:cNvSpPr txBox="1">
            <a:spLocks noChangeArrowheads="1"/>
          </p:cNvSpPr>
          <p:nvPr/>
        </p:nvSpPr>
        <p:spPr bwMode="auto">
          <a:xfrm>
            <a:off x="1905000" y="236220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629788" name="AutoShape 28"/>
          <p:cNvSpPr>
            <a:spLocks noChangeArrowheads="1"/>
          </p:cNvSpPr>
          <p:nvPr/>
        </p:nvSpPr>
        <p:spPr bwMode="auto">
          <a:xfrm rot="10800000" flipV="1">
            <a:off x="2743200" y="2133600"/>
            <a:ext cx="1219200" cy="27432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27432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9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9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297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29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29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29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29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29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29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297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3" grpId="0" animBg="1" autoUpdateAnimBg="0"/>
      <p:bldP spid="629764" grpId="0" animBg="1" autoUpdateAnimBg="0"/>
      <p:bldP spid="629765" grpId="0" autoUpdateAnimBg="0"/>
      <p:bldP spid="629780" grpId="0" animBg="1" autoUpdateAnimBg="0"/>
      <p:bldP spid="629781" grpId="0" animBg="1" autoUpdateAnimBg="0"/>
      <p:bldP spid="629782" grpId="0" animBg="1" autoUpdateAnimBg="0"/>
      <p:bldP spid="629783" grpId="0" animBg="1" autoUpdateAnimBg="0"/>
      <p:bldP spid="629784" grpId="0" animBg="1" autoUpdateAnimBg="0"/>
      <p:bldP spid="629785" grpId="0" animBg="1" autoUpdateAnimBg="0"/>
      <p:bldP spid="629786" grpId="0" animBg="1" autoUpdateAnimBg="0"/>
      <p:bldP spid="629787" grpId="0" animBg="1" autoUpdateAnimBg="0"/>
      <p:bldP spid="62978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810" name="Picture 2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</a:blip>
          <a:srcRect/>
          <a:stretch>
            <a:fillRect/>
          </a:stretch>
        </p:blipFill>
        <p:spPr bwMode="auto">
          <a:xfrm>
            <a:off x="304800" y="3657600"/>
            <a:ext cx="8839200" cy="3200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sp>
        <p:nvSpPr>
          <p:cNvPr id="63181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01000" cy="838200"/>
          </a:xfrm>
          <a:solidFill>
            <a:srgbClr val="009900">
              <a:alpha val="50000"/>
            </a:srgbClr>
          </a:solidFill>
        </p:spPr>
        <p:txBody>
          <a:bodyPr/>
          <a:lstStyle/>
          <a:p>
            <a:pPr algn="ctr"/>
            <a:r>
              <a:rPr lang="en-US"/>
              <a:t>PROSES BENTUK LAIN</a:t>
            </a:r>
            <a:endParaRPr lang="en-US" sz="1800"/>
          </a:p>
        </p:txBody>
      </p:sp>
      <p:sp>
        <p:nvSpPr>
          <p:cNvPr id="631812" name="Rectangle 4"/>
          <p:cNvSpPr>
            <a:spLocks noChangeArrowheads="1"/>
          </p:cNvSpPr>
          <p:nvPr/>
        </p:nvSpPr>
        <p:spPr bwMode="auto">
          <a:xfrm>
            <a:off x="5257800" y="1066800"/>
            <a:ext cx="3581400" cy="381000"/>
          </a:xfrm>
          <a:prstGeom prst="rect">
            <a:avLst/>
          </a:prstGeom>
          <a:solidFill>
            <a:srgbClr val="0099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Array / Larik</a:t>
            </a:r>
            <a:endParaRPr kumimoji="1" lang="en-US" sz="1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631813" name="Rectangle 5"/>
          <p:cNvSpPr>
            <a:spLocks noChangeArrowheads="1"/>
          </p:cNvSpPr>
          <p:nvPr/>
        </p:nvSpPr>
        <p:spPr bwMode="auto">
          <a:xfrm>
            <a:off x="3429000" y="1524000"/>
            <a:ext cx="6019800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3200" b="1">
                <a:latin typeface="Times New Roman" pitchFamily="18" charset="0"/>
              </a:rPr>
              <a:t>ALGORITMA</a:t>
            </a:r>
            <a:endParaRPr kumimoji="1" lang="en-GB" sz="2800"/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3200">
                <a:latin typeface="Times New Roman" pitchFamily="18" charset="0"/>
              </a:rPr>
              <a:t>   </a:t>
            </a:r>
            <a:r>
              <a:rPr kumimoji="1" lang="en-GB" sz="3200" u="sng">
                <a:latin typeface="Times New Roman" pitchFamily="18" charset="0"/>
              </a:rPr>
              <a:t>For</a:t>
            </a:r>
            <a:r>
              <a:rPr kumimoji="1" lang="en-GB" sz="3200">
                <a:latin typeface="Times New Roman" pitchFamily="18" charset="0"/>
              </a:rPr>
              <a:t>    Indeks    </a:t>
            </a:r>
            <a:r>
              <a:rPr kumimoji="1" lang="en-GB" sz="3200">
                <a:latin typeface="Times New Roman" pitchFamily="18" charset="0"/>
                <a:sym typeface="Wingdings" pitchFamily="2" charset="2"/>
              </a:rPr>
              <a:t></a:t>
            </a:r>
            <a:r>
              <a:rPr kumimoji="1" lang="en-GB" sz="3200">
                <a:latin typeface="Times New Roman" pitchFamily="18" charset="0"/>
              </a:rPr>
              <a:t> 1 </a:t>
            </a:r>
            <a:r>
              <a:rPr kumimoji="1" lang="en-GB" sz="3200" u="sng">
                <a:latin typeface="Times New Roman" pitchFamily="18" charset="0"/>
                <a:sym typeface="Wingdings" pitchFamily="2" charset="2"/>
              </a:rPr>
              <a:t>to</a:t>
            </a:r>
            <a:r>
              <a:rPr kumimoji="1" lang="en-GB" sz="3200">
                <a:latin typeface="Times New Roman" pitchFamily="18" charset="0"/>
                <a:sym typeface="Wingdings" pitchFamily="2" charset="2"/>
              </a:rPr>
              <a:t> 8    </a:t>
            </a:r>
            <a:r>
              <a:rPr kumimoji="1" lang="en-GB" sz="3200" u="sng">
                <a:latin typeface="Times New Roman" pitchFamily="18" charset="0"/>
                <a:sym typeface="Wingdings" pitchFamily="2" charset="2"/>
              </a:rPr>
              <a:t>do</a:t>
            </a:r>
            <a:endParaRPr kumimoji="1" lang="en-GB" sz="2800">
              <a:sym typeface="Wingdings" pitchFamily="2" charset="2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3200">
                <a:latin typeface="Times New Roman" pitchFamily="18" charset="0"/>
                <a:sym typeface="Wingdings" pitchFamily="2" charset="2"/>
              </a:rPr>
              <a:t>             </a:t>
            </a:r>
            <a:r>
              <a:rPr kumimoji="1" lang="en-GB" sz="3200" b="1">
                <a:solidFill>
                  <a:srgbClr val="FFFF00"/>
                </a:solidFill>
                <a:latin typeface="Times New Roman" pitchFamily="18" charset="0"/>
                <a:sym typeface="Wingdings" pitchFamily="2" charset="2"/>
              </a:rPr>
              <a:t>Proses Larik</a:t>
            </a:r>
            <a:r>
              <a:rPr kumimoji="1" lang="en-GB" sz="32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 </a:t>
            </a:r>
            <a:endParaRPr kumimoji="1" lang="en-GB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itchFamily="2" charset="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3200">
                <a:latin typeface="Times New Roman" pitchFamily="18" charset="0"/>
                <a:sym typeface="Wingdings" pitchFamily="2" charset="2"/>
              </a:rPr>
              <a:t>   Endfor</a:t>
            </a:r>
            <a:r>
              <a:rPr kumimoji="1" lang="en-US">
                <a:latin typeface="Times New Roman" pitchFamily="18" charset="0"/>
                <a:sym typeface="Wingdings" pitchFamily="2" charset="2"/>
              </a:rPr>
              <a:t> </a:t>
            </a:r>
            <a:endParaRPr kumimoji="1" lang="en-US" sz="320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31814" name="Text Box 6"/>
          <p:cNvSpPr txBox="1">
            <a:spLocks noChangeArrowheads="1"/>
          </p:cNvSpPr>
          <p:nvPr/>
        </p:nvSpPr>
        <p:spPr bwMode="auto">
          <a:xfrm>
            <a:off x="1066800" y="501015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631815" name="Text Box 7"/>
          <p:cNvSpPr txBox="1">
            <a:spLocks noChangeArrowheads="1"/>
          </p:cNvSpPr>
          <p:nvPr/>
        </p:nvSpPr>
        <p:spPr bwMode="auto">
          <a:xfrm>
            <a:off x="1981200" y="501015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631816" name="Text Box 8"/>
          <p:cNvSpPr txBox="1">
            <a:spLocks noChangeArrowheads="1"/>
          </p:cNvSpPr>
          <p:nvPr/>
        </p:nvSpPr>
        <p:spPr bwMode="auto">
          <a:xfrm>
            <a:off x="2933700" y="499110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631817" name="Text Box 9"/>
          <p:cNvSpPr txBox="1">
            <a:spLocks noChangeArrowheads="1"/>
          </p:cNvSpPr>
          <p:nvPr/>
        </p:nvSpPr>
        <p:spPr bwMode="auto">
          <a:xfrm>
            <a:off x="3905250" y="499110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631818" name="Text Box 10"/>
          <p:cNvSpPr txBox="1">
            <a:spLocks noChangeArrowheads="1"/>
          </p:cNvSpPr>
          <p:nvPr/>
        </p:nvSpPr>
        <p:spPr bwMode="auto">
          <a:xfrm>
            <a:off x="4876800" y="501015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631819" name="Text Box 11"/>
          <p:cNvSpPr txBox="1">
            <a:spLocks noChangeArrowheads="1"/>
          </p:cNvSpPr>
          <p:nvPr/>
        </p:nvSpPr>
        <p:spPr bwMode="auto">
          <a:xfrm>
            <a:off x="5810250" y="501015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631820" name="Text Box 12"/>
          <p:cNvSpPr txBox="1">
            <a:spLocks noChangeArrowheads="1"/>
          </p:cNvSpPr>
          <p:nvPr/>
        </p:nvSpPr>
        <p:spPr bwMode="auto">
          <a:xfrm>
            <a:off x="6781800" y="501015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631821" name="Text Box 13"/>
          <p:cNvSpPr txBox="1">
            <a:spLocks noChangeArrowheads="1"/>
          </p:cNvSpPr>
          <p:nvPr/>
        </p:nvSpPr>
        <p:spPr bwMode="auto">
          <a:xfrm>
            <a:off x="7753350" y="5010150"/>
            <a:ext cx="457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631822" name="Rectangle 14"/>
          <p:cNvSpPr>
            <a:spLocks noChangeArrowheads="1"/>
          </p:cNvSpPr>
          <p:nvPr/>
        </p:nvSpPr>
        <p:spPr bwMode="auto">
          <a:xfrm>
            <a:off x="838200" y="4495800"/>
            <a:ext cx="75438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/>
          <a:lstStyle/>
          <a:p>
            <a:endParaRPr lang="en-US"/>
          </a:p>
        </p:txBody>
      </p:sp>
      <p:sp>
        <p:nvSpPr>
          <p:cNvPr id="631823" name="Rectangle 15"/>
          <p:cNvSpPr>
            <a:spLocks noChangeArrowheads="1"/>
          </p:cNvSpPr>
          <p:nvPr/>
        </p:nvSpPr>
        <p:spPr bwMode="auto">
          <a:xfrm>
            <a:off x="0" y="4191000"/>
            <a:ext cx="9144000" cy="2616101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 indent="-228600" algn="just">
              <a:spcBef>
                <a:spcPct val="0"/>
              </a:spcBef>
              <a:buClrTx/>
              <a:buSzTx/>
              <a:buFontTx/>
              <a:buNone/>
              <a:tabLst>
                <a:tab pos="228600" algn="l"/>
              </a:tabLst>
            </a:pPr>
            <a:r>
              <a:rPr kumimoji="1" lang="en-GB" sz="2000" dirty="0">
                <a:solidFill>
                  <a:schemeClr val="bg2"/>
                </a:solidFill>
                <a:latin typeface="Wingdings" pitchFamily="2" charset="2"/>
              </a:rPr>
              <a:t>q</a:t>
            </a:r>
            <a:r>
              <a:rPr kumimoji="1" lang="en-GB" sz="1800" dirty="0">
                <a:solidFill>
                  <a:schemeClr val="bg2"/>
                </a:solidFill>
                <a:latin typeface="Times New Roman" pitchFamily="18" charset="0"/>
              </a:rPr>
              <a:t>       </a:t>
            </a:r>
            <a:r>
              <a:rPr kumimoji="1" lang="en-GB" sz="32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Mencari</a:t>
            </a:r>
            <a:r>
              <a:rPr kumimoji="1" lang="en-GB" sz="3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GB" sz="32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bilangan</a:t>
            </a:r>
            <a:r>
              <a:rPr kumimoji="1" lang="en-GB" sz="3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GB" sz="3200" b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maksimun</a:t>
            </a:r>
            <a:r>
              <a:rPr kumimoji="1" lang="en-GB" sz="32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/minimum</a:t>
            </a:r>
            <a:r>
              <a:rPr kumimoji="1" lang="en-GB" sz="3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GB" sz="32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pada</a:t>
            </a:r>
            <a:r>
              <a:rPr kumimoji="1" lang="en-GB" sz="3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GB" sz="32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larik</a:t>
            </a:r>
            <a:endParaRPr kumimoji="1" lang="en-GB" sz="2800" dirty="0">
              <a:solidFill>
                <a:schemeClr val="accent6">
                  <a:lumMod val="75000"/>
                </a:schemeClr>
              </a:solidFill>
            </a:endParaRPr>
          </a:p>
          <a:p>
            <a:pPr indent="-228600" algn="just" eaLnBrk="0" hangingPunct="0">
              <a:spcBef>
                <a:spcPct val="0"/>
              </a:spcBef>
              <a:buClrTx/>
              <a:buSzTx/>
              <a:buFontTx/>
              <a:buNone/>
              <a:tabLst>
                <a:tab pos="228600" algn="l"/>
              </a:tabLst>
            </a:pPr>
            <a:r>
              <a:rPr kumimoji="1" lang="en-GB" sz="2000" dirty="0">
                <a:solidFill>
                  <a:schemeClr val="accent6">
                    <a:lumMod val="75000"/>
                  </a:schemeClr>
                </a:solidFill>
                <a:latin typeface="Wingdings" pitchFamily="2" charset="2"/>
              </a:rPr>
              <a:t>q</a:t>
            </a:r>
            <a:r>
              <a:rPr kumimoji="1" lang="en-GB" sz="1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       </a:t>
            </a:r>
            <a:r>
              <a:rPr kumimoji="1" lang="en-GB" sz="3200" b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Menjumlahkan</a:t>
            </a:r>
            <a:r>
              <a:rPr kumimoji="1" lang="en-GB" sz="32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GB" sz="3200" b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nilai</a:t>
            </a:r>
            <a:r>
              <a:rPr kumimoji="1" lang="en-GB" sz="3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GB" sz="32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seluruh</a:t>
            </a:r>
            <a:r>
              <a:rPr kumimoji="1" lang="en-GB" sz="3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GB" sz="32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elemen</a:t>
            </a:r>
            <a:r>
              <a:rPr kumimoji="1" lang="en-GB" sz="3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GB" sz="32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larik</a:t>
            </a:r>
            <a:r>
              <a:rPr kumimoji="1" lang="en-GB" sz="3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</a:t>
            </a:r>
            <a:endParaRPr kumimoji="1" lang="en-GB" sz="2800" dirty="0">
              <a:solidFill>
                <a:schemeClr val="accent6">
                  <a:lumMod val="75000"/>
                </a:schemeClr>
              </a:solidFill>
            </a:endParaRPr>
          </a:p>
          <a:p>
            <a:pPr indent="-228600" algn="just" eaLnBrk="0" hangingPunct="0">
              <a:spcBef>
                <a:spcPct val="0"/>
              </a:spcBef>
              <a:buClrTx/>
              <a:buSzTx/>
              <a:buFontTx/>
              <a:buNone/>
              <a:tabLst>
                <a:tab pos="228600" algn="l"/>
              </a:tabLst>
            </a:pPr>
            <a:r>
              <a:rPr kumimoji="1" lang="en-GB" sz="2000" dirty="0">
                <a:solidFill>
                  <a:schemeClr val="accent6">
                    <a:lumMod val="75000"/>
                  </a:schemeClr>
                </a:solidFill>
                <a:latin typeface="Wingdings" pitchFamily="2" charset="2"/>
              </a:rPr>
              <a:t>q</a:t>
            </a:r>
            <a:r>
              <a:rPr kumimoji="1" lang="en-GB" sz="1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       </a:t>
            </a:r>
            <a:r>
              <a:rPr kumimoji="1" lang="en-GB" sz="3200" b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Membuat</a:t>
            </a:r>
            <a:r>
              <a:rPr kumimoji="1" lang="en-GB" sz="32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rata-rata</a:t>
            </a:r>
            <a:r>
              <a:rPr kumimoji="1" lang="en-GB" sz="3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GB" sz="32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nilai</a:t>
            </a:r>
            <a:r>
              <a:rPr kumimoji="1" lang="en-GB" sz="3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GB" sz="32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seluruh</a:t>
            </a:r>
            <a:r>
              <a:rPr kumimoji="1" lang="en-GB" sz="3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GB" sz="32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elemen</a:t>
            </a:r>
            <a:r>
              <a:rPr kumimoji="1" lang="en-GB" sz="3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GB" sz="32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larik</a:t>
            </a:r>
            <a:endParaRPr kumimoji="1" lang="en-GB" sz="32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</a:endParaRPr>
          </a:p>
          <a:p>
            <a:pPr indent="-228600" algn="just" eaLnBrk="0" hangingPunct="0">
              <a:spcBef>
                <a:spcPct val="0"/>
              </a:spcBef>
              <a:buClrTx/>
              <a:buSzTx/>
              <a:buFontTx/>
              <a:buNone/>
              <a:tabLst>
                <a:tab pos="228600" algn="l"/>
              </a:tabLst>
            </a:pPr>
            <a:r>
              <a:rPr kumimoji="1" lang="en-GB" sz="2000" dirty="0">
                <a:solidFill>
                  <a:schemeClr val="bg2"/>
                </a:solidFill>
                <a:latin typeface="Wingdings" pitchFamily="2" charset="2"/>
              </a:rPr>
              <a:t>q</a:t>
            </a:r>
            <a:r>
              <a:rPr kumimoji="1" lang="en-US" sz="3200" dirty="0">
                <a:solidFill>
                  <a:schemeClr val="bg2"/>
                </a:solidFill>
                <a:latin typeface="Times New Roman" pitchFamily="18" charset="0"/>
              </a:rPr>
              <a:t>    </a:t>
            </a:r>
            <a:r>
              <a:rPr kumimoji="1" lang="en-US" sz="3200" dirty="0" err="1">
                <a:solidFill>
                  <a:schemeClr val="bg2"/>
                </a:solidFill>
                <a:latin typeface="Times New Roman" pitchFamily="18" charset="0"/>
              </a:rPr>
              <a:t>Mencari</a:t>
            </a:r>
            <a:r>
              <a:rPr kumimoji="1" lang="en-US" sz="32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1" lang="en-US" sz="3200" dirty="0" err="1">
                <a:solidFill>
                  <a:schemeClr val="bg2"/>
                </a:solidFill>
                <a:latin typeface="Times New Roman" pitchFamily="18" charset="0"/>
              </a:rPr>
              <a:t>nilai</a:t>
            </a:r>
            <a:r>
              <a:rPr kumimoji="1" lang="en-US" sz="32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1" lang="en-US" sz="3200" dirty="0" err="1">
                <a:solidFill>
                  <a:schemeClr val="bg2"/>
                </a:solidFill>
                <a:latin typeface="Times New Roman" pitchFamily="18" charset="0"/>
              </a:rPr>
              <a:t>tertentu</a:t>
            </a:r>
            <a:r>
              <a:rPr kumimoji="1" lang="en-US" sz="32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1" lang="en-US" sz="3200" dirty="0" err="1">
                <a:solidFill>
                  <a:schemeClr val="bg2"/>
                </a:solidFill>
                <a:latin typeface="Times New Roman" pitchFamily="18" charset="0"/>
              </a:rPr>
              <a:t>pada</a:t>
            </a:r>
            <a:r>
              <a:rPr kumimoji="1" lang="en-US" sz="32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1" lang="en-US" sz="3200" dirty="0" err="1">
                <a:solidFill>
                  <a:schemeClr val="bg2"/>
                </a:solidFill>
                <a:latin typeface="Times New Roman" pitchFamily="18" charset="0"/>
              </a:rPr>
              <a:t>larik</a:t>
            </a:r>
            <a:r>
              <a:rPr kumimoji="1" lang="en-US" dirty="0">
                <a:solidFill>
                  <a:schemeClr val="bg2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631824" name="Picture 16" descr="D:\Struktur Data with Delphi\Presentasi\Ke-1\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524000"/>
            <a:ext cx="2376488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1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1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18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18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1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1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1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1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1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1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1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1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23" grpId="0" build="p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5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01000" cy="838200"/>
          </a:xfrm>
          <a:solidFill>
            <a:srgbClr val="009900">
              <a:alpha val="50000"/>
            </a:srgbClr>
          </a:solidFill>
        </p:spPr>
        <p:txBody>
          <a:bodyPr/>
          <a:lstStyle/>
          <a:p>
            <a:pPr algn="ctr"/>
            <a:r>
              <a:rPr lang="en-US"/>
              <a:t>Cari Bilangan Maksimum</a:t>
            </a:r>
            <a:endParaRPr lang="en-US" sz="1800"/>
          </a:p>
        </p:txBody>
      </p:sp>
      <p:sp>
        <p:nvSpPr>
          <p:cNvPr id="632836" name="Rectangle 4"/>
          <p:cNvSpPr>
            <a:spLocks noChangeArrowheads="1"/>
          </p:cNvSpPr>
          <p:nvPr/>
        </p:nvSpPr>
        <p:spPr bwMode="auto">
          <a:xfrm>
            <a:off x="5257800" y="1066800"/>
            <a:ext cx="3581400" cy="381000"/>
          </a:xfrm>
          <a:prstGeom prst="rect">
            <a:avLst/>
          </a:prstGeom>
          <a:solidFill>
            <a:srgbClr val="0099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Array / Larik</a:t>
            </a:r>
            <a:endParaRPr kumimoji="1" lang="en-US" sz="1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632837" name="Rectangle 5"/>
          <p:cNvSpPr>
            <a:spLocks noChangeArrowheads="1"/>
          </p:cNvSpPr>
          <p:nvPr/>
        </p:nvSpPr>
        <p:spPr bwMode="auto">
          <a:xfrm>
            <a:off x="609600" y="1524000"/>
            <a:ext cx="8839200" cy="362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3200" b="1" dirty="0">
                <a:solidFill>
                  <a:srgbClr val="FFCCFF"/>
                </a:solidFill>
                <a:latin typeface="Times New Roman" pitchFamily="18" charset="0"/>
              </a:rPr>
              <a:t>ALGORITMA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3200" b="1" dirty="0">
                <a:latin typeface="Times New Roman" pitchFamily="18" charset="0"/>
              </a:rPr>
              <a:t>   </a:t>
            </a:r>
            <a:r>
              <a:rPr kumimoji="1" lang="en-GB" sz="3200" b="1" dirty="0" err="1">
                <a:solidFill>
                  <a:srgbClr val="FF0000"/>
                </a:solidFill>
                <a:latin typeface="Times New Roman" pitchFamily="18" charset="0"/>
              </a:rPr>
              <a:t>Maks</a:t>
            </a:r>
            <a:r>
              <a:rPr kumimoji="1" lang="en-GB" sz="3200" b="1" dirty="0">
                <a:solidFill>
                  <a:srgbClr val="FF0000"/>
                </a:solidFill>
                <a:latin typeface="Times New Roman" pitchFamily="18" charset="0"/>
              </a:rPr>
              <a:t> = A[1]</a:t>
            </a:r>
            <a:endParaRPr kumimoji="1" lang="en-GB" sz="2800" dirty="0">
              <a:solidFill>
                <a:srgbClr val="FF0000"/>
              </a:solidFill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3200" dirty="0">
                <a:latin typeface="Times New Roman" pitchFamily="18" charset="0"/>
              </a:rPr>
              <a:t>   </a:t>
            </a:r>
            <a:r>
              <a:rPr kumimoji="1" lang="en-GB" sz="3200" u="sng" dirty="0">
                <a:latin typeface="Times New Roman" pitchFamily="18" charset="0"/>
              </a:rPr>
              <a:t>For</a:t>
            </a:r>
            <a:r>
              <a:rPr kumimoji="1" lang="en-GB" sz="3200" dirty="0">
                <a:latin typeface="Times New Roman" pitchFamily="18" charset="0"/>
              </a:rPr>
              <a:t>    </a:t>
            </a:r>
            <a:r>
              <a:rPr kumimoji="1" lang="en-GB" sz="3200" dirty="0" err="1">
                <a:latin typeface="Times New Roman" pitchFamily="18" charset="0"/>
              </a:rPr>
              <a:t>Indeks</a:t>
            </a:r>
            <a:r>
              <a:rPr kumimoji="1" lang="en-GB" sz="3200" dirty="0">
                <a:latin typeface="Times New Roman" pitchFamily="18" charset="0"/>
              </a:rPr>
              <a:t>    </a:t>
            </a:r>
            <a:r>
              <a:rPr kumimoji="1" lang="en-GB" sz="3200" dirty="0">
                <a:latin typeface="Times New Roman" pitchFamily="18" charset="0"/>
                <a:sym typeface="Wingdings" pitchFamily="2" charset="2"/>
              </a:rPr>
              <a:t></a:t>
            </a:r>
            <a:r>
              <a:rPr kumimoji="1" lang="en-GB" sz="3200" dirty="0">
                <a:latin typeface="Times New Roman" pitchFamily="18" charset="0"/>
              </a:rPr>
              <a:t> 2 </a:t>
            </a:r>
            <a:r>
              <a:rPr kumimoji="1" lang="en-GB" sz="3200" u="sng" dirty="0">
                <a:latin typeface="Times New Roman" pitchFamily="18" charset="0"/>
                <a:sym typeface="Wingdings" pitchFamily="2" charset="2"/>
              </a:rPr>
              <a:t>to</a:t>
            </a:r>
            <a:r>
              <a:rPr kumimoji="1" lang="en-GB" sz="3200" dirty="0">
                <a:latin typeface="Times New Roman" pitchFamily="18" charset="0"/>
                <a:sym typeface="Wingdings" pitchFamily="2" charset="2"/>
              </a:rPr>
              <a:t> 8    </a:t>
            </a:r>
            <a:r>
              <a:rPr kumimoji="1" lang="en-GB" sz="3200" u="sng" dirty="0">
                <a:latin typeface="Times New Roman" pitchFamily="18" charset="0"/>
                <a:sym typeface="Wingdings" pitchFamily="2" charset="2"/>
              </a:rPr>
              <a:t>do</a:t>
            </a:r>
            <a:endParaRPr kumimoji="1" lang="en-GB" sz="2800" dirty="0">
              <a:sym typeface="Wingdings" pitchFamily="2" charset="2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3200" dirty="0">
                <a:latin typeface="Times New Roman" pitchFamily="18" charset="0"/>
                <a:sym typeface="Wingdings" pitchFamily="2" charset="2"/>
              </a:rPr>
              <a:t>             </a:t>
            </a:r>
            <a:r>
              <a:rPr kumimoji="1" lang="en-GB" sz="3200" b="1" dirty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If A[</a:t>
            </a:r>
            <a:r>
              <a:rPr kumimoji="1" lang="en-GB" sz="3200" b="1" dirty="0" err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Indeks</a:t>
            </a:r>
            <a:r>
              <a:rPr kumimoji="1" lang="en-GB" sz="3200" b="1" dirty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] &gt; </a:t>
            </a:r>
            <a:r>
              <a:rPr kumimoji="1" lang="en-GB" sz="3200" b="1" dirty="0" err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Maks</a:t>
            </a:r>
            <a:r>
              <a:rPr kumimoji="1" lang="en-GB" sz="3200" b="1" dirty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 then</a:t>
            </a:r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3200" b="1" dirty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		</a:t>
            </a:r>
            <a:r>
              <a:rPr kumimoji="1" lang="en-GB" sz="3200" b="1" dirty="0" err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Maks</a:t>
            </a:r>
            <a:r>
              <a:rPr kumimoji="1" lang="en-GB" sz="3200" b="1" dirty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 = A[</a:t>
            </a:r>
            <a:r>
              <a:rPr kumimoji="1" lang="en-GB" sz="3200" b="1" dirty="0" err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Indeks</a:t>
            </a:r>
            <a:r>
              <a:rPr kumimoji="1" lang="en-GB" sz="3200" b="1" dirty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]</a:t>
            </a:r>
            <a:endParaRPr kumimoji="1" lang="en-GB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itchFamily="2" charset="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3200" dirty="0">
                <a:latin typeface="Times New Roman" pitchFamily="18" charset="0"/>
                <a:sym typeface="Wingdings" pitchFamily="2" charset="2"/>
              </a:rPr>
              <a:t>   </a:t>
            </a:r>
            <a:r>
              <a:rPr kumimoji="1" lang="en-US" sz="3200" dirty="0" err="1">
                <a:latin typeface="Times New Roman" pitchFamily="18" charset="0"/>
                <a:sym typeface="Wingdings" pitchFamily="2" charset="2"/>
              </a:rPr>
              <a:t>Endfor</a:t>
            </a:r>
            <a:r>
              <a:rPr kumimoji="1" lang="en-US" dirty="0"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dirty="0">
                <a:latin typeface="Times New Roman" pitchFamily="18" charset="0"/>
                <a:sym typeface="Wingdings" pitchFamily="2" charset="2"/>
              </a:rPr>
              <a:t>   </a:t>
            </a:r>
            <a:r>
              <a:rPr kumimoji="1" lang="en-US" dirty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Print </a:t>
            </a:r>
            <a:r>
              <a:rPr kumimoji="1" lang="en-US" dirty="0" err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Maks</a:t>
            </a:r>
            <a:endParaRPr kumimoji="1" lang="en-US" sz="3200" dirty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632851" name="Group 19"/>
          <p:cNvGrpSpPr>
            <a:grpSpLocks/>
          </p:cNvGrpSpPr>
          <p:nvPr/>
        </p:nvGrpSpPr>
        <p:grpSpPr bwMode="auto">
          <a:xfrm>
            <a:off x="1524000" y="5257800"/>
            <a:ext cx="7315200" cy="1600200"/>
            <a:chOff x="192" y="2304"/>
            <a:chExt cx="5568" cy="2016"/>
          </a:xfrm>
        </p:grpSpPr>
        <p:pic>
          <p:nvPicPr>
            <p:cNvPr id="632850" name="Picture 18"/>
            <p:cNvPicPr>
              <a:picLocks noChangeAspect="1" noChangeArrowheads="1"/>
            </p:cNvPicPr>
            <p:nvPr/>
          </p:nvPicPr>
          <p:blipFill>
            <a:blip r:embed="rId3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192" y="2304"/>
              <a:ext cx="5568" cy="201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632838" name="Text Box 6"/>
            <p:cNvSpPr txBox="1">
              <a:spLocks noChangeArrowheads="1"/>
            </p:cNvSpPr>
            <p:nvPr/>
          </p:nvSpPr>
          <p:spPr bwMode="auto">
            <a:xfrm>
              <a:off x="672" y="3156"/>
              <a:ext cx="289" cy="80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27432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632839" name="Text Box 7"/>
            <p:cNvSpPr txBox="1">
              <a:spLocks noChangeArrowheads="1"/>
            </p:cNvSpPr>
            <p:nvPr/>
          </p:nvSpPr>
          <p:spPr bwMode="auto">
            <a:xfrm>
              <a:off x="1248" y="3156"/>
              <a:ext cx="288" cy="80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27432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632840" name="Text Box 8"/>
            <p:cNvSpPr txBox="1">
              <a:spLocks noChangeArrowheads="1"/>
            </p:cNvSpPr>
            <p:nvPr/>
          </p:nvSpPr>
          <p:spPr bwMode="auto">
            <a:xfrm>
              <a:off x="1847" y="3144"/>
              <a:ext cx="289" cy="80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27432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FF00"/>
                  </a:solidFill>
                </a:rPr>
                <a:t>5</a:t>
              </a:r>
            </a:p>
          </p:txBody>
        </p:sp>
        <p:sp>
          <p:nvSpPr>
            <p:cNvPr id="632841" name="Text Box 9"/>
            <p:cNvSpPr txBox="1">
              <a:spLocks noChangeArrowheads="1"/>
            </p:cNvSpPr>
            <p:nvPr/>
          </p:nvSpPr>
          <p:spPr bwMode="auto">
            <a:xfrm>
              <a:off x="2460" y="3144"/>
              <a:ext cx="288" cy="80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27432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FF00"/>
                  </a:solidFill>
                </a:rPr>
                <a:t>7</a:t>
              </a:r>
            </a:p>
          </p:txBody>
        </p:sp>
        <p:sp>
          <p:nvSpPr>
            <p:cNvPr id="632842" name="Text Box 10"/>
            <p:cNvSpPr txBox="1">
              <a:spLocks noChangeArrowheads="1"/>
            </p:cNvSpPr>
            <p:nvPr/>
          </p:nvSpPr>
          <p:spPr bwMode="auto">
            <a:xfrm>
              <a:off x="3071" y="3156"/>
              <a:ext cx="289" cy="80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27432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632843" name="Text Box 11"/>
            <p:cNvSpPr txBox="1">
              <a:spLocks noChangeArrowheads="1"/>
            </p:cNvSpPr>
            <p:nvPr/>
          </p:nvSpPr>
          <p:spPr bwMode="auto">
            <a:xfrm>
              <a:off x="3660" y="3156"/>
              <a:ext cx="288" cy="80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27432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FF00"/>
                  </a:solidFill>
                </a:rPr>
                <a:t>9</a:t>
              </a:r>
            </a:p>
          </p:txBody>
        </p:sp>
        <p:sp>
          <p:nvSpPr>
            <p:cNvPr id="632844" name="Text Box 12"/>
            <p:cNvSpPr txBox="1">
              <a:spLocks noChangeArrowheads="1"/>
            </p:cNvSpPr>
            <p:nvPr/>
          </p:nvSpPr>
          <p:spPr bwMode="auto">
            <a:xfrm>
              <a:off x="4273" y="3156"/>
              <a:ext cx="287" cy="80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27432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632845" name="Text Box 13"/>
            <p:cNvSpPr txBox="1">
              <a:spLocks noChangeArrowheads="1"/>
            </p:cNvSpPr>
            <p:nvPr/>
          </p:nvSpPr>
          <p:spPr bwMode="auto">
            <a:xfrm>
              <a:off x="4884" y="3156"/>
              <a:ext cx="288" cy="80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27432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FF00"/>
                  </a:solidFill>
                </a:rPr>
                <a:t>7</a:t>
              </a:r>
            </a:p>
          </p:txBody>
        </p:sp>
        <p:sp>
          <p:nvSpPr>
            <p:cNvPr id="632846" name="Rectangle 14"/>
            <p:cNvSpPr>
              <a:spLocks noChangeArrowheads="1"/>
            </p:cNvSpPr>
            <p:nvPr/>
          </p:nvSpPr>
          <p:spPr bwMode="auto">
            <a:xfrm>
              <a:off x="528" y="2832"/>
              <a:ext cx="4752" cy="19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274320" anchor="ctr"/>
            <a:lstStyle/>
            <a:p>
              <a:endParaRPr lang="en-US"/>
            </a:p>
          </p:txBody>
        </p:sp>
      </p:grpSp>
      <p:pic>
        <p:nvPicPr>
          <p:cNvPr id="632848" name="Picture 16" descr="D:\Struktur Data with Delphi\Presentasi\Ke-1\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04800"/>
            <a:ext cx="768350" cy="838200"/>
          </a:xfrm>
          <a:prstGeom prst="rect">
            <a:avLst/>
          </a:prstGeom>
          <a:noFill/>
        </p:spPr>
      </p:pic>
      <p:sp>
        <p:nvSpPr>
          <p:cNvPr id="632849" name="Oval 17"/>
          <p:cNvSpPr>
            <a:spLocks noChangeArrowheads="1"/>
          </p:cNvSpPr>
          <p:nvPr/>
        </p:nvSpPr>
        <p:spPr bwMode="auto">
          <a:xfrm>
            <a:off x="5638800" y="4724400"/>
            <a:ext cx="762000" cy="1295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274320" anchor="ctr"/>
          <a:lstStyle/>
          <a:p>
            <a:pPr algn="ctr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2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2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01000" cy="838200"/>
          </a:xfrm>
          <a:solidFill>
            <a:srgbClr val="009900">
              <a:alpha val="50000"/>
            </a:srgbClr>
          </a:solidFill>
        </p:spPr>
        <p:txBody>
          <a:bodyPr/>
          <a:lstStyle/>
          <a:p>
            <a:pPr algn="ctr"/>
            <a:r>
              <a:rPr lang="en-US"/>
              <a:t>HITUNG PANJANG</a:t>
            </a:r>
            <a:endParaRPr lang="en-US" sz="1800"/>
          </a:p>
        </p:txBody>
      </p:sp>
      <p:sp>
        <p:nvSpPr>
          <p:cNvPr id="633859" name="Rectangle 3"/>
          <p:cNvSpPr>
            <a:spLocks noChangeArrowheads="1"/>
          </p:cNvSpPr>
          <p:nvPr/>
        </p:nvSpPr>
        <p:spPr bwMode="auto">
          <a:xfrm>
            <a:off x="5257800" y="1066800"/>
            <a:ext cx="3581400" cy="381000"/>
          </a:xfrm>
          <a:prstGeom prst="rect">
            <a:avLst/>
          </a:prstGeom>
          <a:solidFill>
            <a:srgbClr val="0099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Array / Larik</a:t>
            </a:r>
            <a:endParaRPr kumimoji="1" lang="en-US" sz="1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633860" name="Rectangle 4"/>
          <p:cNvSpPr>
            <a:spLocks noChangeArrowheads="1"/>
          </p:cNvSpPr>
          <p:nvPr/>
        </p:nvSpPr>
        <p:spPr bwMode="auto">
          <a:xfrm>
            <a:off x="609600" y="1524000"/>
            <a:ext cx="88392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800" dirty="0" err="1">
                <a:solidFill>
                  <a:srgbClr val="FF0000"/>
                </a:solidFill>
              </a:rPr>
              <a:t>Panjang</a:t>
            </a:r>
            <a:r>
              <a:rPr kumimoji="1" lang="en-US" sz="2800" dirty="0">
                <a:solidFill>
                  <a:srgbClr val="FF0000"/>
                </a:solidFill>
              </a:rPr>
              <a:t> = UB - LB + 1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800" dirty="0">
                <a:solidFill>
                  <a:srgbClr val="FF0000"/>
                </a:solidFill>
              </a:rPr>
              <a:t/>
            </a:r>
            <a:br>
              <a:rPr kumimoji="1" lang="en-US" sz="2800" dirty="0">
                <a:solidFill>
                  <a:srgbClr val="FF0000"/>
                </a:solidFill>
              </a:rPr>
            </a:br>
            <a:r>
              <a:rPr kumimoji="1" lang="en-US" sz="2800" dirty="0" err="1">
                <a:solidFill>
                  <a:srgbClr val="FF0000"/>
                </a:solidFill>
              </a:rPr>
              <a:t>dimana</a:t>
            </a:r>
            <a:r>
              <a:rPr kumimoji="1" lang="en-US" sz="2800" dirty="0">
                <a:solidFill>
                  <a:srgbClr val="FF0000"/>
                </a:solidFill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800" dirty="0">
                <a:solidFill>
                  <a:srgbClr val="FF0000"/>
                </a:solidFill>
              </a:rPr>
              <a:t>UB - upper bound ( </a:t>
            </a:r>
            <a:r>
              <a:rPr kumimoji="1" lang="en-US" sz="2800" dirty="0" err="1">
                <a:solidFill>
                  <a:srgbClr val="FF0000"/>
                </a:solidFill>
              </a:rPr>
              <a:t>indeks</a:t>
            </a:r>
            <a:r>
              <a:rPr kumimoji="1" lang="en-US" sz="2800" dirty="0">
                <a:solidFill>
                  <a:srgbClr val="FF0000"/>
                </a:solidFill>
              </a:rPr>
              <a:t> </a:t>
            </a:r>
            <a:r>
              <a:rPr kumimoji="1" lang="en-US" sz="2800" dirty="0" err="1">
                <a:solidFill>
                  <a:srgbClr val="FF0000"/>
                </a:solidFill>
              </a:rPr>
              <a:t>terbesar</a:t>
            </a:r>
            <a:r>
              <a:rPr kumimoji="1" lang="en-US" sz="2800" dirty="0">
                <a:solidFill>
                  <a:srgbClr val="FF0000"/>
                </a:solidFill>
              </a:rPr>
              <a:t>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800" dirty="0">
                <a:solidFill>
                  <a:srgbClr val="FF0000"/>
                </a:solidFill>
              </a:rPr>
              <a:t>LB - lower bound (</a:t>
            </a:r>
            <a:r>
              <a:rPr kumimoji="1" lang="en-US" sz="2800" dirty="0" err="1">
                <a:solidFill>
                  <a:srgbClr val="FF0000"/>
                </a:solidFill>
              </a:rPr>
              <a:t>indeks</a:t>
            </a:r>
            <a:r>
              <a:rPr kumimoji="1" lang="en-US" sz="2800" dirty="0">
                <a:solidFill>
                  <a:srgbClr val="FF0000"/>
                </a:solidFill>
              </a:rPr>
              <a:t> </a:t>
            </a:r>
            <a:r>
              <a:rPr kumimoji="1" lang="en-US" sz="2800" dirty="0" err="1">
                <a:solidFill>
                  <a:srgbClr val="FF0000"/>
                </a:solidFill>
              </a:rPr>
              <a:t>terkecil</a:t>
            </a:r>
            <a:r>
              <a:rPr kumimoji="1" lang="en-US" sz="2800" dirty="0">
                <a:solidFill>
                  <a:srgbClr val="FF0000"/>
                </a:solidFill>
              </a:rPr>
              <a:t>) </a:t>
            </a:r>
          </a:p>
        </p:txBody>
      </p:sp>
      <p:pic>
        <p:nvPicPr>
          <p:cNvPr id="633872" name="Picture 16" descr="D:\Struktur Data with Delphi\Presentasi\Ke-1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04800"/>
            <a:ext cx="768350" cy="838200"/>
          </a:xfrm>
          <a:prstGeom prst="rect">
            <a:avLst/>
          </a:prstGeom>
          <a:noFill/>
        </p:spPr>
      </p:pic>
      <p:sp>
        <p:nvSpPr>
          <p:cNvPr id="633873" name="Oval 17"/>
          <p:cNvSpPr>
            <a:spLocks noChangeArrowheads="1"/>
          </p:cNvSpPr>
          <p:nvPr/>
        </p:nvSpPr>
        <p:spPr bwMode="auto">
          <a:xfrm>
            <a:off x="5638800" y="4724400"/>
            <a:ext cx="762000" cy="1295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274320" anchor="ctr"/>
          <a:lstStyle/>
          <a:p>
            <a:pPr algn="ctr"/>
            <a:endParaRPr lang="en-US" sz="2400"/>
          </a:p>
        </p:txBody>
      </p:sp>
      <p:sp>
        <p:nvSpPr>
          <p:cNvPr id="633874" name="Rectangle 18"/>
          <p:cNvSpPr>
            <a:spLocks noChangeArrowheads="1"/>
          </p:cNvSpPr>
          <p:nvPr/>
        </p:nvSpPr>
        <p:spPr bwMode="auto">
          <a:xfrm>
            <a:off x="228600" y="3890963"/>
            <a:ext cx="8686800" cy="2967037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400">
                <a:latin typeface="Times New Roman" pitchFamily="18" charset="0"/>
              </a:rPr>
              <a:t>Contoh :   </a:t>
            </a:r>
            <a:r>
              <a:rPr kumimoji="1" lang="en-US" sz="2800">
                <a:latin typeface="Times New Roman" pitchFamily="18" charset="0"/>
              </a:rPr>
              <a:t>Seorang pedang mobil menggunakan larik untuk menyimpan data penjualan dari tahun 1990 sampai dengan tahun 2001.  Berapa panjang (jumlah elemen) larik yang harus disediakan?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400" i="1">
                <a:solidFill>
                  <a:srgbClr val="CC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LB = 1990</a:t>
            </a:r>
            <a:endParaRPr kumimoji="1" lang="en-US" sz="2400">
              <a:solidFill>
                <a:srgbClr val="CC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400" i="1">
                <a:solidFill>
                  <a:srgbClr val="CC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UB = 2001</a:t>
            </a:r>
            <a:endParaRPr kumimoji="1" lang="en-US" sz="2400">
              <a:solidFill>
                <a:srgbClr val="CC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400" i="1">
                <a:solidFill>
                  <a:srgbClr val="CC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Jadi panjang = UB – LB + 1 = 2001 – 1990 + 1    =  12</a:t>
            </a:r>
            <a:r>
              <a:rPr kumimoji="1" lang="en-US" sz="2800">
                <a:solidFill>
                  <a:srgbClr val="CCFF66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3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3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01000" cy="838200"/>
          </a:xfrm>
          <a:solidFill>
            <a:srgbClr val="009900">
              <a:alpha val="50000"/>
            </a:srgbClr>
          </a:solidFill>
        </p:spPr>
        <p:txBody>
          <a:bodyPr/>
          <a:lstStyle/>
          <a:p>
            <a:pPr algn="ctr"/>
            <a:r>
              <a:rPr lang="en-US"/>
              <a:t>PENGALAMATAN</a:t>
            </a:r>
            <a:endParaRPr lang="en-US" sz="1800"/>
          </a:p>
        </p:txBody>
      </p:sp>
      <p:sp>
        <p:nvSpPr>
          <p:cNvPr id="634883" name="Rectangle 3"/>
          <p:cNvSpPr>
            <a:spLocks noChangeArrowheads="1"/>
          </p:cNvSpPr>
          <p:nvPr/>
        </p:nvSpPr>
        <p:spPr bwMode="auto">
          <a:xfrm>
            <a:off x="5257800" y="1066800"/>
            <a:ext cx="3581400" cy="381000"/>
          </a:xfrm>
          <a:prstGeom prst="rect">
            <a:avLst/>
          </a:prstGeom>
          <a:solidFill>
            <a:srgbClr val="0099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Array / Larik</a:t>
            </a:r>
            <a:endParaRPr kumimoji="1" lang="en-US" sz="1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b="1" dirty="0">
                <a:solidFill>
                  <a:srgbClr val="FF0000"/>
                </a:solidFill>
              </a:rPr>
              <a:t>LOK(LA[K]) = </a:t>
            </a:r>
            <a:r>
              <a:rPr kumimoji="1" lang="en-US" b="1" dirty="0" err="1">
                <a:solidFill>
                  <a:srgbClr val="FF0000"/>
                </a:solidFill>
              </a:rPr>
              <a:t>Awal</a:t>
            </a:r>
            <a:r>
              <a:rPr kumimoji="1" lang="en-US" b="1" dirty="0">
                <a:solidFill>
                  <a:srgbClr val="FF0000"/>
                </a:solidFill>
              </a:rPr>
              <a:t>(LA) + W(K - LB)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400" b="1" dirty="0">
                <a:solidFill>
                  <a:srgbClr val="FF0000"/>
                </a:solidFill>
              </a:rPr>
              <a:t> 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400" dirty="0" err="1">
                <a:solidFill>
                  <a:srgbClr val="FF0000"/>
                </a:solidFill>
              </a:rPr>
              <a:t>di</a:t>
            </a: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 err="1">
                <a:solidFill>
                  <a:srgbClr val="FF0000"/>
                </a:solidFill>
              </a:rPr>
              <a:t>mana</a:t>
            </a:r>
            <a:r>
              <a:rPr kumimoji="1" lang="en-US" sz="2400" dirty="0">
                <a:solidFill>
                  <a:srgbClr val="FF0000"/>
                </a:solidFill>
              </a:rPr>
              <a:t>: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400" dirty="0">
                <a:solidFill>
                  <a:srgbClr val="FF0000"/>
                </a:solidFill>
              </a:rPr>
              <a:t>LOK(LA[K]) 	– </a:t>
            </a:r>
            <a:r>
              <a:rPr kumimoji="1" lang="en-US" sz="2400" dirty="0" err="1">
                <a:solidFill>
                  <a:srgbClr val="FF0000"/>
                </a:solidFill>
              </a:rPr>
              <a:t>lokasi</a:t>
            </a: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 err="1">
                <a:solidFill>
                  <a:srgbClr val="FF0000"/>
                </a:solidFill>
              </a:rPr>
              <a:t>elemen</a:t>
            </a: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 err="1">
                <a:solidFill>
                  <a:srgbClr val="FF0000"/>
                </a:solidFill>
              </a:rPr>
              <a:t>dengan</a:t>
            </a: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 err="1">
                <a:solidFill>
                  <a:srgbClr val="FF0000"/>
                </a:solidFill>
              </a:rPr>
              <a:t>indeks</a:t>
            </a:r>
            <a:r>
              <a:rPr kumimoji="1" lang="en-US" sz="2400" dirty="0">
                <a:solidFill>
                  <a:srgbClr val="FF0000"/>
                </a:solidFill>
              </a:rPr>
              <a:t> K, yang </a:t>
            </a:r>
            <a:r>
              <a:rPr kumimoji="1" lang="en-US" sz="2400" dirty="0" err="1">
                <a:solidFill>
                  <a:srgbClr val="FF0000"/>
                </a:solidFill>
              </a:rPr>
              <a:t>dicari</a:t>
            </a:r>
            <a:endParaRPr kumimoji="1" lang="en-US" sz="2400" dirty="0">
              <a:solidFill>
                <a:srgbClr val="FF0000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400" dirty="0">
                <a:solidFill>
                  <a:srgbClr val="FF0000"/>
                </a:solidFill>
              </a:rPr>
              <a:t>K                	-- </a:t>
            </a:r>
            <a:r>
              <a:rPr kumimoji="1" lang="en-US" sz="2400" dirty="0" err="1">
                <a:solidFill>
                  <a:srgbClr val="FF0000"/>
                </a:solidFill>
              </a:rPr>
              <a:t>Indeks</a:t>
            </a:r>
            <a:r>
              <a:rPr kumimoji="1" lang="en-US" sz="2400" dirty="0">
                <a:solidFill>
                  <a:srgbClr val="FF0000"/>
                </a:solidFill>
              </a:rPr>
              <a:t> yang </a:t>
            </a:r>
            <a:r>
              <a:rPr kumimoji="1" lang="en-US" sz="2400" dirty="0" err="1">
                <a:solidFill>
                  <a:srgbClr val="FF0000"/>
                </a:solidFill>
              </a:rPr>
              <a:t>dicari</a:t>
            </a:r>
            <a:endParaRPr kumimoji="1" lang="en-US" sz="2400" dirty="0">
              <a:solidFill>
                <a:srgbClr val="FF0000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400" dirty="0" err="1">
                <a:solidFill>
                  <a:srgbClr val="FF0000"/>
                </a:solidFill>
              </a:rPr>
              <a:t>Awal</a:t>
            </a:r>
            <a:r>
              <a:rPr kumimoji="1" lang="en-US" sz="2400" dirty="0">
                <a:solidFill>
                  <a:srgbClr val="FF0000"/>
                </a:solidFill>
              </a:rPr>
              <a:t> (LA)    	-- </a:t>
            </a:r>
            <a:r>
              <a:rPr kumimoji="1" lang="en-US" sz="2400" dirty="0" err="1">
                <a:solidFill>
                  <a:srgbClr val="FF0000"/>
                </a:solidFill>
              </a:rPr>
              <a:t>Lokasi</a:t>
            </a: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 err="1">
                <a:solidFill>
                  <a:srgbClr val="FF0000"/>
                </a:solidFill>
              </a:rPr>
              <a:t>awal</a:t>
            </a: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 err="1">
                <a:solidFill>
                  <a:srgbClr val="FF0000"/>
                </a:solidFill>
              </a:rPr>
              <a:t>dari</a:t>
            </a: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 err="1">
                <a:solidFill>
                  <a:srgbClr val="FF0000"/>
                </a:solidFill>
              </a:rPr>
              <a:t>larik</a:t>
            </a:r>
            <a:endParaRPr kumimoji="1" lang="en-US" sz="2400" dirty="0">
              <a:solidFill>
                <a:srgbClr val="FF0000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400" dirty="0">
                <a:solidFill>
                  <a:srgbClr val="FF0000"/>
                </a:solidFill>
              </a:rPr>
              <a:t>W 		– </a:t>
            </a:r>
            <a:r>
              <a:rPr kumimoji="1" lang="en-US" sz="2400" dirty="0" err="1">
                <a:solidFill>
                  <a:srgbClr val="FF0000"/>
                </a:solidFill>
              </a:rPr>
              <a:t>jumlah</a:t>
            </a:r>
            <a:r>
              <a:rPr kumimoji="1" lang="en-US" sz="2400" dirty="0">
                <a:solidFill>
                  <a:srgbClr val="FF0000"/>
                </a:solidFill>
              </a:rPr>
              <a:t> byte </a:t>
            </a:r>
            <a:r>
              <a:rPr kumimoji="1" lang="en-US" sz="2400" dirty="0" err="1">
                <a:solidFill>
                  <a:srgbClr val="FF0000"/>
                </a:solidFill>
              </a:rPr>
              <a:t>untuk</a:t>
            </a: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 err="1">
                <a:solidFill>
                  <a:srgbClr val="FF0000"/>
                </a:solidFill>
              </a:rPr>
              <a:t>menyimpan</a:t>
            </a:r>
            <a:r>
              <a:rPr kumimoji="1" lang="en-US" sz="2400" dirty="0">
                <a:solidFill>
                  <a:srgbClr val="FF0000"/>
                </a:solidFill>
              </a:rPr>
              <a:t> 1 </a:t>
            </a:r>
            <a:r>
              <a:rPr kumimoji="1" lang="en-US" sz="2400" dirty="0" err="1">
                <a:solidFill>
                  <a:srgbClr val="FF0000"/>
                </a:solidFill>
              </a:rPr>
              <a:t>elemen</a:t>
            </a: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 err="1">
                <a:solidFill>
                  <a:srgbClr val="FF0000"/>
                </a:solidFill>
              </a:rPr>
              <a:t>larik</a:t>
            </a:r>
            <a:endParaRPr kumimoji="1" lang="en-US" sz="2400" dirty="0">
              <a:solidFill>
                <a:srgbClr val="FF0000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400" dirty="0">
                <a:solidFill>
                  <a:srgbClr val="FF0000"/>
                </a:solidFill>
              </a:rPr>
              <a:t>LB		-- lower bound / </a:t>
            </a:r>
            <a:r>
              <a:rPr kumimoji="1" lang="en-US" sz="2400" dirty="0" err="1">
                <a:solidFill>
                  <a:srgbClr val="FF0000"/>
                </a:solidFill>
              </a:rPr>
              <a:t>batas</a:t>
            </a: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 err="1">
                <a:solidFill>
                  <a:srgbClr val="FF0000"/>
                </a:solidFill>
              </a:rPr>
              <a:t>bawah</a:t>
            </a:r>
            <a:r>
              <a:rPr kumimoji="1" lang="en-US" sz="2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34885" name="Picture 5" descr="D:\Struktur Data with Delphi\Presentasi\Ke-1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04800"/>
            <a:ext cx="768350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01000" cy="838200"/>
          </a:xfrm>
          <a:solidFill>
            <a:srgbClr val="009900">
              <a:alpha val="50000"/>
            </a:srgbClr>
          </a:solidFill>
        </p:spPr>
        <p:txBody>
          <a:bodyPr/>
          <a:lstStyle/>
          <a:p>
            <a:pPr algn="ctr"/>
            <a:r>
              <a:rPr lang="en-US"/>
              <a:t>PENGALAMATAN</a:t>
            </a:r>
            <a:endParaRPr lang="en-US" sz="1800"/>
          </a:p>
        </p:txBody>
      </p:sp>
      <p:sp>
        <p:nvSpPr>
          <p:cNvPr id="635907" name="Rectangle 3"/>
          <p:cNvSpPr>
            <a:spLocks noChangeArrowheads="1"/>
          </p:cNvSpPr>
          <p:nvPr/>
        </p:nvSpPr>
        <p:spPr bwMode="auto">
          <a:xfrm>
            <a:off x="5257800" y="1066800"/>
            <a:ext cx="3581400" cy="381000"/>
          </a:xfrm>
          <a:prstGeom prst="rect">
            <a:avLst/>
          </a:prstGeom>
          <a:solidFill>
            <a:srgbClr val="0099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Array / Larik</a:t>
            </a:r>
            <a:endParaRPr kumimoji="1" lang="en-US" sz="1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635908" name="Rectangle 4"/>
          <p:cNvSpPr>
            <a:spLocks noChangeArrowheads="1"/>
          </p:cNvSpPr>
          <p:nvPr/>
        </p:nvSpPr>
        <p:spPr bwMode="auto">
          <a:xfrm>
            <a:off x="304800" y="1835150"/>
            <a:ext cx="86106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b="1" dirty="0">
                <a:solidFill>
                  <a:srgbClr val="FF0000"/>
                </a:solidFill>
              </a:rPr>
              <a:t>LOK(LA[K]) = </a:t>
            </a:r>
            <a:r>
              <a:rPr kumimoji="1" lang="en-US" b="1" dirty="0" err="1">
                <a:solidFill>
                  <a:srgbClr val="FF0000"/>
                </a:solidFill>
              </a:rPr>
              <a:t>Awal</a:t>
            </a:r>
            <a:r>
              <a:rPr kumimoji="1" lang="en-US" b="1" dirty="0">
                <a:solidFill>
                  <a:srgbClr val="FF0000"/>
                </a:solidFill>
              </a:rPr>
              <a:t>(LA) + W(K - LB)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400" b="1" dirty="0">
                <a:solidFill>
                  <a:srgbClr val="FF0000"/>
                </a:solidFill>
              </a:rPr>
              <a:t> 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400" dirty="0" err="1">
                <a:solidFill>
                  <a:srgbClr val="FF0000"/>
                </a:solidFill>
              </a:rPr>
              <a:t>Contoh</a:t>
            </a:r>
            <a:r>
              <a:rPr kumimoji="1" lang="en-US" sz="2400" dirty="0">
                <a:solidFill>
                  <a:srgbClr val="FF0000"/>
                </a:solidFill>
              </a:rPr>
              <a:t>:</a:t>
            </a:r>
            <a:br>
              <a:rPr kumimoji="1" lang="en-US" sz="2400" dirty="0">
                <a:solidFill>
                  <a:srgbClr val="FF0000"/>
                </a:solidFill>
              </a:rPr>
            </a:br>
            <a:r>
              <a:rPr kumimoji="1" lang="en-US" sz="2400" dirty="0" err="1">
                <a:solidFill>
                  <a:srgbClr val="FF0000"/>
                </a:solidFill>
              </a:rPr>
              <a:t>Misalkan</a:t>
            </a: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 err="1">
                <a:solidFill>
                  <a:srgbClr val="FF0000"/>
                </a:solidFill>
              </a:rPr>
              <a:t>Awal</a:t>
            </a:r>
            <a:r>
              <a:rPr kumimoji="1" lang="en-US" sz="2400" dirty="0">
                <a:solidFill>
                  <a:srgbClr val="FF0000"/>
                </a:solidFill>
              </a:rPr>
              <a:t> (</a:t>
            </a:r>
            <a:r>
              <a:rPr kumimoji="1" lang="en-US" sz="2400" dirty="0" err="1">
                <a:solidFill>
                  <a:srgbClr val="FF0000"/>
                </a:solidFill>
              </a:rPr>
              <a:t>Jual</a:t>
            </a:r>
            <a:r>
              <a:rPr kumimoji="1" lang="en-US" sz="2400" dirty="0">
                <a:solidFill>
                  <a:srgbClr val="FF0000"/>
                </a:solidFill>
              </a:rPr>
              <a:t>) = 100 </a:t>
            </a:r>
            <a:r>
              <a:rPr kumimoji="1" lang="en-US" sz="2400" dirty="0" err="1">
                <a:solidFill>
                  <a:srgbClr val="FF0000"/>
                </a:solidFill>
              </a:rPr>
              <a:t>dan</a:t>
            </a:r>
            <a:r>
              <a:rPr kumimoji="1" lang="en-US" sz="2400" dirty="0">
                <a:solidFill>
                  <a:srgbClr val="FF0000"/>
                </a:solidFill>
              </a:rPr>
              <a:t> W= 4, </a:t>
            </a:r>
            <a:r>
              <a:rPr kumimoji="1" lang="en-US" sz="2400" dirty="0" err="1">
                <a:solidFill>
                  <a:srgbClr val="FF0000"/>
                </a:solidFill>
              </a:rPr>
              <a:t>maka</a:t>
            </a:r>
            <a:r>
              <a:rPr kumimoji="1" lang="en-US" sz="2400" dirty="0">
                <a:solidFill>
                  <a:srgbClr val="FF0000"/>
                </a:solidFill>
              </a:rPr>
              <a:t>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400" dirty="0">
                <a:solidFill>
                  <a:srgbClr val="FF0000"/>
                </a:solidFill>
              </a:rPr>
              <a:t>LOK (JUAL[1990]) = 100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400" dirty="0">
                <a:solidFill>
                  <a:srgbClr val="FF0000"/>
                </a:solidFill>
              </a:rPr>
              <a:t>LOK (JUAL[1991]) = 104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400" dirty="0">
                <a:solidFill>
                  <a:srgbClr val="FF0000"/>
                </a:solidFill>
              </a:rPr>
              <a:t>LOK (JUAL[1992]) = 108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400" dirty="0">
                <a:solidFill>
                  <a:srgbClr val="FF0000"/>
                </a:solidFill>
              </a:rPr>
              <a:t> 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400" dirty="0" err="1">
                <a:solidFill>
                  <a:srgbClr val="FF0000"/>
                </a:solidFill>
              </a:rPr>
              <a:t>Berapa</a:t>
            </a: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 err="1">
                <a:solidFill>
                  <a:srgbClr val="FF0000"/>
                </a:solidFill>
              </a:rPr>
              <a:t>lokasi</a:t>
            </a:r>
            <a:r>
              <a:rPr kumimoji="1" lang="en-US" sz="2400" dirty="0">
                <a:solidFill>
                  <a:srgbClr val="FF0000"/>
                </a:solidFill>
              </a:rPr>
              <a:t> JUAL[2000] ?  </a:t>
            </a:r>
            <a:r>
              <a:rPr kumimoji="1" lang="en-US" sz="2400" dirty="0" err="1">
                <a:solidFill>
                  <a:srgbClr val="FF0000"/>
                </a:solidFill>
              </a:rPr>
              <a:t>untuk</a:t>
            </a: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 err="1">
                <a:solidFill>
                  <a:srgbClr val="FF0000"/>
                </a:solidFill>
              </a:rPr>
              <a:t>mendapat</a:t>
            </a: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 err="1">
                <a:solidFill>
                  <a:srgbClr val="FF0000"/>
                </a:solidFill>
              </a:rPr>
              <a:t>lokasi</a:t>
            </a: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 err="1">
                <a:solidFill>
                  <a:srgbClr val="FF0000"/>
                </a:solidFill>
              </a:rPr>
              <a:t>tersebut</a:t>
            </a:r>
            <a:r>
              <a:rPr kumimoji="1" lang="en-US" sz="2400" dirty="0">
                <a:solidFill>
                  <a:srgbClr val="FF0000"/>
                </a:solidFill>
              </a:rPr>
              <a:t> 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400" dirty="0">
                <a:solidFill>
                  <a:srgbClr val="FF0000"/>
                </a:solidFill>
              </a:rPr>
              <a:t> 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400" dirty="0">
                <a:solidFill>
                  <a:srgbClr val="FF0000"/>
                </a:solidFill>
              </a:rPr>
              <a:t>LOK(LA[K]) 	= </a:t>
            </a:r>
            <a:r>
              <a:rPr kumimoji="1" lang="en-US" sz="2400" dirty="0" err="1">
                <a:solidFill>
                  <a:srgbClr val="FF0000"/>
                </a:solidFill>
              </a:rPr>
              <a:t>Awal</a:t>
            </a:r>
            <a:r>
              <a:rPr kumimoji="1" lang="en-US" sz="2400" dirty="0">
                <a:solidFill>
                  <a:srgbClr val="FF0000"/>
                </a:solidFill>
              </a:rPr>
              <a:t>(LA) + W(K - LB)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400" dirty="0">
                <a:solidFill>
                  <a:srgbClr val="FF0000"/>
                </a:solidFill>
              </a:rPr>
              <a:t>		= 100 + 4 * (2000 – 1990)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400" dirty="0">
                <a:solidFill>
                  <a:srgbClr val="FF0000"/>
                </a:solidFill>
              </a:rPr>
              <a:t>		= 140 </a:t>
            </a:r>
          </a:p>
        </p:txBody>
      </p:sp>
      <p:pic>
        <p:nvPicPr>
          <p:cNvPr id="635909" name="Picture 5" descr="D:\Struktur Data with Delphi\Presentasi\Ke-1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04800"/>
            <a:ext cx="768350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62000" y="1694688"/>
            <a:ext cx="8229600" cy="39441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Next week </a:t>
            </a:r>
            <a:b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</a:b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MATRIK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lgerian" pitchFamily="82" charset="0"/>
              </a:rPr>
              <a:t>Hubungan</a:t>
            </a:r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 P, PL </a:t>
            </a:r>
            <a:r>
              <a:rPr lang="en-US" dirty="0" err="1" smtClean="0">
                <a:solidFill>
                  <a:schemeClr val="tx1"/>
                </a:solidFill>
                <a:latin typeface="Algerian" pitchFamily="82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 PK</a:t>
            </a:r>
            <a:endParaRPr lang="en-US" dirty="0">
              <a:solidFill>
                <a:schemeClr val="tx1"/>
              </a:solidFill>
              <a:latin typeface="Algerian" pitchFamily="82" charset="0"/>
            </a:endParaRPr>
          </a:p>
        </p:txBody>
      </p:sp>
      <p:grpSp>
        <p:nvGrpSpPr>
          <p:cNvPr id="3" name="Group 51"/>
          <p:cNvGrpSpPr>
            <a:grpSpLocks noGrp="1"/>
          </p:cNvGrpSpPr>
          <p:nvPr>
            <p:ph idx="1"/>
          </p:nvPr>
        </p:nvGrpSpPr>
        <p:grpSpPr bwMode="auto">
          <a:xfrm>
            <a:off x="1066800" y="1981200"/>
            <a:ext cx="7848600" cy="4724400"/>
            <a:chOff x="-33" y="-3"/>
            <a:chExt cx="3412" cy="2852"/>
          </a:xfrm>
        </p:grpSpPr>
        <p:grpSp>
          <p:nvGrpSpPr>
            <p:cNvPr id="4" name="Group 49"/>
            <p:cNvGrpSpPr>
              <a:grpSpLocks/>
            </p:cNvGrpSpPr>
            <p:nvPr/>
          </p:nvGrpSpPr>
          <p:grpSpPr bwMode="auto">
            <a:xfrm>
              <a:off x="-33" y="0"/>
              <a:ext cx="3409" cy="2849"/>
              <a:chOff x="-33" y="0"/>
              <a:chExt cx="3409" cy="2849"/>
            </a:xfrm>
          </p:grpSpPr>
          <p:grpSp>
            <p:nvGrpSpPr>
              <p:cNvPr id="5" name="Group 22"/>
              <p:cNvGrpSpPr>
                <a:grpSpLocks/>
              </p:cNvGrpSpPr>
              <p:nvPr/>
            </p:nvGrpSpPr>
            <p:grpSpPr bwMode="auto">
              <a:xfrm>
                <a:off x="-33" y="0"/>
                <a:ext cx="1065" cy="462"/>
                <a:chOff x="-33" y="0"/>
                <a:chExt cx="1065" cy="462"/>
              </a:xfrm>
            </p:grpSpPr>
            <p:sp>
              <p:nvSpPr>
                <p:cNvPr id="47" name="Rectangle 7"/>
                <p:cNvSpPr>
                  <a:spLocks noChangeArrowheads="1"/>
                </p:cNvSpPr>
                <p:nvPr/>
              </p:nvSpPr>
              <p:spPr bwMode="auto">
                <a:xfrm>
                  <a:off x="-33" y="78"/>
                  <a:ext cx="106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ctr"/>
                  <a:r>
                    <a:rPr kumimoji="1" lang="en-US" sz="2000" b="1" dirty="0" err="1" smtClean="0">
                      <a:latin typeface="Times New Roman" pitchFamily="18" charset="0"/>
                      <a:cs typeface="Times New Roman" pitchFamily="18" charset="0"/>
                    </a:rPr>
                    <a:t>Pengguna</a:t>
                  </a:r>
                  <a:r>
                    <a:rPr kumimoji="1" lang="en-US" sz="2000" b="1" dirty="0" smtClean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kumimoji="1" lang="en-US" sz="2000" b="1" dirty="0" err="1" smtClean="0">
                      <a:latin typeface="Times New Roman" pitchFamily="18" charset="0"/>
                      <a:cs typeface="Times New Roman" pitchFamily="18" charset="0"/>
                    </a:rPr>
                    <a:t>Komputer</a:t>
                  </a:r>
                  <a:endParaRPr kumimoji="1"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just" eaLnBrk="0" hangingPunct="0"/>
                  <a:endParaRPr kumimoji="1" lang="en-US" sz="44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48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986" y="0"/>
                <a:ext cx="2390" cy="433"/>
                <a:chOff x="986" y="0"/>
                <a:chExt cx="2390" cy="433"/>
              </a:xfrm>
            </p:grpSpPr>
            <p:sp>
              <p:nvSpPr>
                <p:cNvPr id="45" name="Rectangle 8"/>
                <p:cNvSpPr>
                  <a:spLocks noChangeArrowheads="1"/>
                </p:cNvSpPr>
                <p:nvPr/>
              </p:nvSpPr>
              <p:spPr bwMode="auto">
                <a:xfrm>
                  <a:off x="1029" y="49"/>
                  <a:ext cx="171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kumimoji="1" lang="en-US" sz="2000" dirty="0" smtClean="0">
                      <a:latin typeface="Times New Roman" pitchFamily="18" charset="0"/>
                      <a:cs typeface="Times New Roman" pitchFamily="18" charset="0"/>
                    </a:rPr>
                    <a:t>O, P, S.A, A</a:t>
                  </a:r>
                  <a:endParaRPr kumimoji="1" lang="en-US" sz="4400" dirty="0">
                    <a:latin typeface="Times New Roman" pitchFamily="18" charset="0"/>
                  </a:endParaRPr>
                </a:p>
              </p:txBody>
            </p:sp>
            <p:sp>
              <p:nvSpPr>
                <p:cNvPr id="46" name="Rectangle 23"/>
                <p:cNvSpPr>
                  <a:spLocks noChangeArrowheads="1"/>
                </p:cNvSpPr>
                <p:nvPr/>
              </p:nvSpPr>
              <p:spPr bwMode="auto">
                <a:xfrm>
                  <a:off x="986" y="0"/>
                  <a:ext cx="23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0" y="384"/>
                <a:ext cx="986" cy="384"/>
                <a:chOff x="0" y="384"/>
                <a:chExt cx="986" cy="384"/>
              </a:xfrm>
            </p:grpSpPr>
            <p:sp>
              <p:nvSpPr>
                <p:cNvPr id="43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9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kumimoji="1" lang="en-US" sz="2000" b="1">
                      <a:latin typeface="Times New Roman" pitchFamily="18" charset="0"/>
                      <a:cs typeface="Times New Roman" pitchFamily="18" charset="0"/>
                    </a:rPr>
                    <a:t> </a:t>
                  </a:r>
                </a:p>
                <a:p>
                  <a:pPr algn="just" eaLnBrk="0" hangingPunct="0"/>
                  <a:endParaRPr kumimoji="1" lang="en-US" sz="4400" b="1">
                    <a:latin typeface="Times New Roman" pitchFamily="18" charset="0"/>
                  </a:endParaRPr>
                </a:p>
              </p:txBody>
            </p:sp>
            <p:sp>
              <p:nvSpPr>
                <p:cNvPr id="44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9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8"/>
              <p:cNvGrpSpPr>
                <a:grpSpLocks/>
              </p:cNvGrpSpPr>
              <p:nvPr/>
            </p:nvGrpSpPr>
            <p:grpSpPr bwMode="auto">
              <a:xfrm>
                <a:off x="986" y="384"/>
                <a:ext cx="2390" cy="384"/>
                <a:chOff x="986" y="384"/>
                <a:chExt cx="2390" cy="384"/>
              </a:xfrm>
            </p:grpSpPr>
            <p:sp>
              <p:nvSpPr>
                <p:cNvPr id="41" name="Rectangle 10"/>
                <p:cNvSpPr>
                  <a:spLocks noChangeArrowheads="1"/>
                </p:cNvSpPr>
                <p:nvPr/>
              </p:nvSpPr>
              <p:spPr bwMode="auto">
                <a:xfrm>
                  <a:off x="1029" y="384"/>
                  <a:ext cx="23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kumimoji="1" lang="en-US" sz="2000" b="1">
                      <a:latin typeface="Times New Roman" pitchFamily="18" charset="0"/>
                      <a:cs typeface="Times New Roman" pitchFamily="18" charset="0"/>
                    </a:rPr>
                    <a:t> </a:t>
                  </a:r>
                </a:p>
                <a:p>
                  <a:pPr algn="just" eaLnBrk="0" hangingPunct="0"/>
                  <a:endParaRPr kumimoji="1" lang="en-US" sz="4400" b="1">
                    <a:latin typeface="Times New Roman" pitchFamily="18" charset="0"/>
                  </a:endParaRPr>
                </a:p>
              </p:txBody>
            </p:sp>
            <p:sp>
              <p:nvSpPr>
                <p:cNvPr id="42" name="Rectangle 27"/>
                <p:cNvSpPr>
                  <a:spLocks noChangeArrowheads="1"/>
                </p:cNvSpPr>
                <p:nvPr/>
              </p:nvSpPr>
              <p:spPr bwMode="auto">
                <a:xfrm>
                  <a:off x="986" y="384"/>
                  <a:ext cx="23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0" y="768"/>
                <a:ext cx="986" cy="480"/>
                <a:chOff x="0" y="768"/>
                <a:chExt cx="986" cy="480"/>
              </a:xfrm>
            </p:grpSpPr>
            <p:sp>
              <p:nvSpPr>
                <p:cNvPr id="39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869"/>
                  <a:ext cx="900" cy="2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ctr"/>
                  <a:r>
                    <a:rPr kumimoji="1" lang="en-US" sz="2000" b="1" dirty="0" err="1" smtClean="0">
                      <a:latin typeface="Times New Roman" pitchFamily="18" charset="0"/>
                      <a:cs typeface="Times New Roman" pitchFamily="18" charset="0"/>
                    </a:rPr>
                    <a:t>Aplikasi</a:t>
                  </a:r>
                  <a:endParaRPr kumimoji="1"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just" eaLnBrk="0" hangingPunct="0"/>
                  <a:endParaRPr kumimoji="1" lang="en-US" sz="44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40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98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986" y="768"/>
                <a:ext cx="2390" cy="614"/>
                <a:chOff x="986" y="768"/>
                <a:chExt cx="2390" cy="614"/>
              </a:xfrm>
            </p:grpSpPr>
            <p:sp>
              <p:nvSpPr>
                <p:cNvPr id="37" name="Rectangle 12"/>
                <p:cNvSpPr>
                  <a:spLocks noChangeArrowheads="1"/>
                </p:cNvSpPr>
                <p:nvPr/>
              </p:nvSpPr>
              <p:spPr bwMode="auto">
                <a:xfrm>
                  <a:off x="1029" y="902"/>
                  <a:ext cx="230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kumimoji="1" lang="en-US" sz="2000" dirty="0" smtClean="0">
                      <a:latin typeface="Times New Roman" pitchFamily="18" charset="0"/>
                      <a:cs typeface="Times New Roman" pitchFamily="18" charset="0"/>
                    </a:rPr>
                    <a:t>MO, CD, IE</a:t>
                  </a:r>
                  <a:endParaRPr kumimoji="1" lang="en-US" sz="4400" dirty="0">
                    <a:latin typeface="Times New Roman" pitchFamily="18" charset="0"/>
                  </a:endParaRPr>
                </a:p>
              </p:txBody>
            </p:sp>
            <p:sp>
              <p:nvSpPr>
                <p:cNvPr id="38" name="Rectangle 31"/>
                <p:cNvSpPr>
                  <a:spLocks noChangeArrowheads="1"/>
                </p:cNvSpPr>
                <p:nvPr/>
              </p:nvSpPr>
              <p:spPr bwMode="auto">
                <a:xfrm>
                  <a:off x="986" y="768"/>
                  <a:ext cx="239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4"/>
              <p:cNvGrpSpPr>
                <a:grpSpLocks/>
              </p:cNvGrpSpPr>
              <p:nvPr/>
            </p:nvGrpSpPr>
            <p:grpSpPr bwMode="auto">
              <a:xfrm>
                <a:off x="0" y="1248"/>
                <a:ext cx="986" cy="444"/>
                <a:chOff x="0" y="1248"/>
                <a:chExt cx="986" cy="444"/>
              </a:xfrm>
            </p:grpSpPr>
            <p:sp>
              <p:nvSpPr>
                <p:cNvPr id="35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1308"/>
                  <a:ext cx="9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ctr"/>
                  <a:r>
                    <a:rPr kumimoji="1" lang="en-US" sz="2000" b="1" dirty="0" err="1" smtClean="0">
                      <a:latin typeface="Times New Roman" pitchFamily="18" charset="0"/>
                      <a:cs typeface="Times New Roman" pitchFamily="18" charset="0"/>
                    </a:rPr>
                    <a:t>Bahasa</a:t>
                  </a:r>
                  <a:endParaRPr kumimoji="1"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just" eaLnBrk="0" hangingPunct="0"/>
                  <a:endParaRPr kumimoji="1" lang="en-US" sz="44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36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9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6"/>
              <p:cNvGrpSpPr>
                <a:grpSpLocks/>
              </p:cNvGrpSpPr>
              <p:nvPr/>
            </p:nvGrpSpPr>
            <p:grpSpPr bwMode="auto">
              <a:xfrm>
                <a:off x="986" y="1248"/>
                <a:ext cx="2390" cy="473"/>
                <a:chOff x="986" y="1248"/>
                <a:chExt cx="2390" cy="473"/>
              </a:xfrm>
            </p:grpSpPr>
            <p:sp>
              <p:nvSpPr>
                <p:cNvPr id="33" name="Rectangle 14"/>
                <p:cNvSpPr>
                  <a:spLocks noChangeArrowheads="1"/>
                </p:cNvSpPr>
                <p:nvPr/>
              </p:nvSpPr>
              <p:spPr bwMode="auto">
                <a:xfrm>
                  <a:off x="1029" y="1337"/>
                  <a:ext cx="23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kumimoji="1" lang="en-US" sz="2000" dirty="0" smtClean="0">
                      <a:latin typeface="Times New Roman" pitchFamily="18" charset="0"/>
                      <a:cs typeface="Times New Roman" pitchFamily="18" charset="0"/>
                    </a:rPr>
                    <a:t>VB, FP, D, C++</a:t>
                  </a:r>
                  <a:endParaRPr kumimoji="1" lang="en-US" sz="4400" dirty="0">
                    <a:latin typeface="Times New Roman" pitchFamily="18" charset="0"/>
                  </a:endParaRPr>
                </a:p>
              </p:txBody>
            </p:sp>
            <p:sp>
              <p:nvSpPr>
                <p:cNvPr id="34" name="Rectangle 35"/>
                <p:cNvSpPr>
                  <a:spLocks noChangeArrowheads="1"/>
                </p:cNvSpPr>
                <p:nvPr/>
              </p:nvSpPr>
              <p:spPr bwMode="auto">
                <a:xfrm>
                  <a:off x="986" y="1248"/>
                  <a:ext cx="23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8"/>
              <p:cNvGrpSpPr>
                <a:grpSpLocks/>
              </p:cNvGrpSpPr>
              <p:nvPr/>
            </p:nvGrpSpPr>
            <p:grpSpPr bwMode="auto">
              <a:xfrm>
                <a:off x="0" y="1632"/>
                <a:ext cx="986" cy="448"/>
                <a:chOff x="0" y="1632"/>
                <a:chExt cx="986" cy="448"/>
              </a:xfrm>
            </p:grpSpPr>
            <p:sp>
              <p:nvSpPr>
                <p:cNvPr id="31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1696"/>
                  <a:ext cx="9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ctr"/>
                  <a:r>
                    <a:rPr kumimoji="1" lang="en-US" sz="2000" b="1" dirty="0" err="1" smtClean="0">
                      <a:latin typeface="Times New Roman" pitchFamily="18" charset="0"/>
                      <a:cs typeface="Times New Roman" pitchFamily="18" charset="0"/>
                    </a:rPr>
                    <a:t>SistemOperasi</a:t>
                  </a:r>
                  <a:endParaRPr kumimoji="1"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just" eaLnBrk="0" hangingPunct="0"/>
                  <a:endParaRPr kumimoji="1" lang="en-US" sz="44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32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9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986" y="1632"/>
                <a:ext cx="2390" cy="477"/>
                <a:chOff x="986" y="1632"/>
                <a:chExt cx="2390" cy="477"/>
              </a:xfrm>
            </p:grpSpPr>
            <p:sp>
              <p:nvSpPr>
                <p:cNvPr id="29" name="Rectangle 16"/>
                <p:cNvSpPr>
                  <a:spLocks noChangeArrowheads="1"/>
                </p:cNvSpPr>
                <p:nvPr/>
              </p:nvSpPr>
              <p:spPr bwMode="auto">
                <a:xfrm>
                  <a:off x="1029" y="1725"/>
                  <a:ext cx="23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kumimoji="1" lang="en-US" sz="2000" dirty="0">
                      <a:latin typeface="Times New Roman" pitchFamily="18" charset="0"/>
                      <a:cs typeface="Times New Roman" pitchFamily="18" charset="0"/>
                    </a:rPr>
                    <a:t>DOS, </a:t>
                  </a:r>
                  <a:r>
                    <a:rPr kumimoji="1" lang="en-US" sz="2000" dirty="0" smtClean="0">
                      <a:latin typeface="Times New Roman" pitchFamily="18" charset="0"/>
                      <a:cs typeface="Times New Roman" pitchFamily="18" charset="0"/>
                    </a:rPr>
                    <a:t>Windows </a:t>
                  </a:r>
                  <a:r>
                    <a:rPr kumimoji="1" lang="en-US" sz="2000" dirty="0" err="1">
                      <a:latin typeface="Times New Roman" pitchFamily="18" charset="0"/>
                      <a:cs typeface="Times New Roman" pitchFamily="18" charset="0"/>
                    </a:rPr>
                    <a:t>dsb</a:t>
                  </a:r>
                  <a:endParaRPr kumimoji="1" lang="en-US" sz="4400" dirty="0">
                    <a:latin typeface="Times New Roman" pitchFamily="18" charset="0"/>
                  </a:endParaRPr>
                </a:p>
              </p:txBody>
            </p:sp>
            <p:sp>
              <p:nvSpPr>
                <p:cNvPr id="30" name="Rectangle 39"/>
                <p:cNvSpPr>
                  <a:spLocks noChangeArrowheads="1"/>
                </p:cNvSpPr>
                <p:nvPr/>
              </p:nvSpPr>
              <p:spPr bwMode="auto">
                <a:xfrm>
                  <a:off x="986" y="1632"/>
                  <a:ext cx="23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7" name="Rectangle 17"/>
              <p:cNvSpPr>
                <a:spLocks noChangeArrowheads="1"/>
              </p:cNvSpPr>
              <p:nvPr/>
            </p:nvSpPr>
            <p:spPr bwMode="auto">
              <a:xfrm>
                <a:off x="43" y="2016"/>
                <a:ext cx="900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 algn="just"/>
                <a:r>
                  <a:rPr kumimoji="1" lang="en-US" sz="2000" b="1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pPr algn="just" eaLnBrk="0" hangingPunct="0"/>
                <a:endParaRPr kumimoji="1" lang="en-US" sz="4400" b="1">
                  <a:latin typeface="Times New Roman" pitchFamily="18" charset="0"/>
                </a:endParaRPr>
              </a:p>
            </p:txBody>
          </p:sp>
          <p:grpSp>
            <p:nvGrpSpPr>
              <p:cNvPr id="17" name="Group 44"/>
              <p:cNvGrpSpPr>
                <a:grpSpLocks/>
              </p:cNvGrpSpPr>
              <p:nvPr/>
            </p:nvGrpSpPr>
            <p:grpSpPr bwMode="auto">
              <a:xfrm>
                <a:off x="986" y="2016"/>
                <a:ext cx="2390" cy="384"/>
                <a:chOff x="986" y="2016"/>
                <a:chExt cx="2390" cy="384"/>
              </a:xfrm>
            </p:grpSpPr>
            <p:sp>
              <p:nvSpPr>
                <p:cNvPr id="25" name="Rectangle 18"/>
                <p:cNvSpPr>
                  <a:spLocks noChangeArrowheads="1"/>
                </p:cNvSpPr>
                <p:nvPr/>
              </p:nvSpPr>
              <p:spPr bwMode="auto">
                <a:xfrm>
                  <a:off x="1029" y="2016"/>
                  <a:ext cx="23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kumimoji="1" lang="en-US" sz="2000" b="1">
                      <a:latin typeface="Times New Roman" pitchFamily="18" charset="0"/>
                      <a:cs typeface="Times New Roman" pitchFamily="18" charset="0"/>
                    </a:rPr>
                    <a:t> </a:t>
                  </a:r>
                </a:p>
                <a:p>
                  <a:pPr algn="just" eaLnBrk="0" hangingPunct="0"/>
                  <a:endParaRPr kumimoji="1" lang="en-US" sz="4400" b="1">
                    <a:latin typeface="Times New Roman" pitchFamily="18" charset="0"/>
                  </a:endParaRPr>
                </a:p>
              </p:txBody>
            </p:sp>
            <p:sp>
              <p:nvSpPr>
                <p:cNvPr id="26" name="Rectangle 43"/>
                <p:cNvSpPr>
                  <a:spLocks noChangeArrowheads="1"/>
                </p:cNvSpPr>
                <p:nvPr/>
              </p:nvSpPr>
              <p:spPr bwMode="auto">
                <a:xfrm>
                  <a:off x="986" y="2016"/>
                  <a:ext cx="23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46"/>
              <p:cNvGrpSpPr>
                <a:grpSpLocks/>
              </p:cNvGrpSpPr>
              <p:nvPr/>
            </p:nvGrpSpPr>
            <p:grpSpPr bwMode="auto">
              <a:xfrm>
                <a:off x="0" y="2400"/>
                <a:ext cx="986" cy="449"/>
                <a:chOff x="0" y="2400"/>
                <a:chExt cx="986" cy="449"/>
              </a:xfrm>
            </p:grpSpPr>
            <p:sp>
              <p:nvSpPr>
                <p:cNvPr id="23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2465"/>
                  <a:ext cx="9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ctr"/>
                  <a:r>
                    <a:rPr kumimoji="1" lang="en-US" sz="2000" b="1" dirty="0" err="1" smtClean="0">
                      <a:latin typeface="Times New Roman" pitchFamily="18" charset="0"/>
                      <a:cs typeface="Times New Roman" pitchFamily="18" charset="0"/>
                    </a:rPr>
                    <a:t>Perangkat</a:t>
                  </a:r>
                  <a:r>
                    <a:rPr kumimoji="1" lang="en-US" sz="2000" b="1" dirty="0" smtClean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kumimoji="1" lang="en-US" sz="2000" b="1" dirty="0" err="1">
                      <a:latin typeface="Times New Roman" pitchFamily="18" charset="0"/>
                      <a:cs typeface="Times New Roman" pitchFamily="18" charset="0"/>
                    </a:rPr>
                    <a:t>Keras</a:t>
                  </a:r>
                  <a:endParaRPr kumimoji="1"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just" eaLnBrk="0" hangingPunct="0"/>
                  <a:endParaRPr kumimoji="1" lang="en-US" sz="44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24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9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48"/>
              <p:cNvGrpSpPr>
                <a:grpSpLocks/>
              </p:cNvGrpSpPr>
              <p:nvPr/>
            </p:nvGrpSpPr>
            <p:grpSpPr bwMode="auto">
              <a:xfrm>
                <a:off x="986" y="2400"/>
                <a:ext cx="2390" cy="403"/>
                <a:chOff x="986" y="2400"/>
                <a:chExt cx="2390" cy="403"/>
              </a:xfrm>
            </p:grpSpPr>
            <p:sp>
              <p:nvSpPr>
                <p:cNvPr id="21" name="Rectangle 20"/>
                <p:cNvSpPr>
                  <a:spLocks noChangeArrowheads="1"/>
                </p:cNvSpPr>
                <p:nvPr/>
              </p:nvSpPr>
              <p:spPr bwMode="auto">
                <a:xfrm>
                  <a:off x="1029" y="2419"/>
                  <a:ext cx="23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kumimoji="1" lang="en-US" sz="2000" dirty="0" err="1" smtClean="0">
                      <a:latin typeface="Times New Roman" pitchFamily="18" charset="0"/>
                      <a:cs typeface="Times New Roman" pitchFamily="18" charset="0"/>
                    </a:rPr>
                    <a:t>Masukan</a:t>
                  </a:r>
                  <a:r>
                    <a:rPr kumimoji="1" lang="en-US" sz="2000" dirty="0">
                      <a:latin typeface="Times New Roman" pitchFamily="18" charset="0"/>
                      <a:cs typeface="Times New Roman" pitchFamily="18" charset="0"/>
                    </a:rPr>
                    <a:t>, </a:t>
                  </a:r>
                  <a:r>
                    <a:rPr kumimoji="1" lang="en-US" sz="2000" dirty="0" err="1">
                      <a:latin typeface="Times New Roman" pitchFamily="18" charset="0"/>
                      <a:cs typeface="Times New Roman" pitchFamily="18" charset="0"/>
                    </a:rPr>
                    <a:t>Pemroses</a:t>
                  </a:r>
                  <a:r>
                    <a:rPr kumimoji="1" lang="en-US" sz="2000" dirty="0">
                      <a:latin typeface="Times New Roman" pitchFamily="18" charset="0"/>
                      <a:cs typeface="Times New Roman" pitchFamily="18" charset="0"/>
                    </a:rPr>
                    <a:t>, </a:t>
                  </a:r>
                  <a:r>
                    <a:rPr kumimoji="1" lang="en-US" sz="2000" dirty="0" err="1">
                      <a:latin typeface="Times New Roman" pitchFamily="18" charset="0"/>
                      <a:cs typeface="Times New Roman" pitchFamily="18" charset="0"/>
                    </a:rPr>
                    <a:t>Penyimpan</a:t>
                  </a:r>
                  <a:r>
                    <a:rPr kumimoji="1" lang="en-US" sz="2000" dirty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kumimoji="1" lang="en-US" sz="2000" dirty="0" err="1">
                      <a:latin typeface="Times New Roman" pitchFamily="18" charset="0"/>
                      <a:cs typeface="Times New Roman" pitchFamily="18" charset="0"/>
                    </a:rPr>
                    <a:t>dan</a:t>
                  </a:r>
                  <a:r>
                    <a:rPr kumimoji="1" lang="en-US" sz="2000" dirty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kumimoji="1" lang="en-US" sz="2000" dirty="0" err="1" smtClean="0">
                      <a:latin typeface="Times New Roman" pitchFamily="18" charset="0"/>
                      <a:cs typeface="Times New Roman" pitchFamily="18" charset="0"/>
                    </a:rPr>
                    <a:t>Keluaran</a:t>
                  </a:r>
                  <a:endParaRPr kumimoji="1" lang="en-US" sz="4400" dirty="0">
                    <a:latin typeface="Times New Roman" pitchFamily="18" charset="0"/>
                  </a:endParaRPr>
                </a:p>
              </p:txBody>
            </p:sp>
            <p:sp>
              <p:nvSpPr>
                <p:cNvPr id="22" name="Rectangle 47"/>
                <p:cNvSpPr>
                  <a:spLocks noChangeArrowheads="1"/>
                </p:cNvSpPr>
                <p:nvPr/>
              </p:nvSpPr>
              <p:spPr bwMode="auto">
                <a:xfrm>
                  <a:off x="986" y="2400"/>
                  <a:ext cx="23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>
                  <a:prstShdw prst="shdw18" dist="17961" dir="13500000">
                    <a:srgbClr val="A0A0A0">
                      <a:gamma/>
                      <a:shade val="60000"/>
                      <a:invGamma/>
                    </a:srgbClr>
                  </a:prstShdw>
                </a:effec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" name="Rectangle 50"/>
            <p:cNvSpPr>
              <a:spLocks noChangeArrowheads="1"/>
            </p:cNvSpPr>
            <p:nvPr/>
          </p:nvSpPr>
          <p:spPr bwMode="auto">
            <a:xfrm>
              <a:off x="-3" y="-3"/>
              <a:ext cx="3382" cy="279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>
              <a:prstShdw prst="shdw18" dist="17961" dir="13500000">
                <a:srgbClr val="A0A0A0">
                  <a:gamma/>
                  <a:shade val="60000"/>
                  <a:invGamma/>
                </a:srgbClr>
              </a:prstShdw>
            </a:effec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9" name="AutoShape 52"/>
          <p:cNvSpPr>
            <a:spLocks noChangeArrowheads="1"/>
          </p:cNvSpPr>
          <p:nvPr/>
        </p:nvSpPr>
        <p:spPr bwMode="auto">
          <a:xfrm>
            <a:off x="1828800" y="2590800"/>
            <a:ext cx="762000" cy="6858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AutoShape 53"/>
          <p:cNvSpPr>
            <a:spLocks noChangeArrowheads="1"/>
          </p:cNvSpPr>
          <p:nvPr/>
        </p:nvSpPr>
        <p:spPr bwMode="auto">
          <a:xfrm>
            <a:off x="1828800" y="5334000"/>
            <a:ext cx="762000" cy="6858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2"/>
              </a:gs>
              <a:gs pos="100000">
                <a:srgbClr val="0099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WordArt 1081"/>
          <p:cNvSpPr>
            <a:spLocks noChangeArrowheads="1" noChangeShapeType="1" noTextEdit="1"/>
          </p:cNvSpPr>
          <p:nvPr/>
        </p:nvSpPr>
        <p:spPr bwMode="auto">
          <a:xfrm rot="16200000">
            <a:off x="-1600199" y="3581400"/>
            <a:ext cx="41148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18"/>
              </a:avLst>
            </a:prstTxWarp>
          </a:bodyPr>
          <a:lstStyle/>
          <a:p>
            <a:pPr algn="ctr"/>
            <a:r>
              <a:rPr lang="en-US" kern="10" spc="720" dirty="0">
                <a:ln w="9525">
                  <a:noFill/>
                  <a:miter lim="800000"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108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Review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3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066800" y="838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PARADIGMA RPL</a:t>
            </a:r>
            <a:endParaRPr lang="en-US" dirty="0"/>
          </a:p>
        </p:txBody>
      </p:sp>
      <p:sp>
        <p:nvSpPr>
          <p:cNvPr id="599044" name="Rectangle 1028"/>
          <p:cNvSpPr>
            <a:spLocks noChangeArrowheads="1"/>
          </p:cNvSpPr>
          <p:nvPr/>
        </p:nvSpPr>
        <p:spPr bwMode="auto">
          <a:xfrm>
            <a:off x="1295400" y="2330450"/>
            <a:ext cx="7467600" cy="9461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800" dirty="0">
                <a:latin typeface="Times New Roman" pitchFamily="18" charset="0"/>
              </a:rPr>
              <a:t>METODA </a:t>
            </a:r>
            <a:r>
              <a:rPr kumimoji="1" lang="en-US" sz="2800" dirty="0" err="1">
                <a:latin typeface="Times New Roman" pitchFamily="18" charset="0"/>
              </a:rPr>
              <a:t>dalam</a:t>
            </a:r>
            <a:r>
              <a:rPr kumimoji="1" lang="en-US" sz="2800" dirty="0">
                <a:latin typeface="Times New Roman" pitchFamily="18" charset="0"/>
              </a:rPr>
              <a:t> </a:t>
            </a:r>
            <a:r>
              <a:rPr kumimoji="1" lang="en-US" sz="2800" dirty="0" err="1">
                <a:latin typeface="Times New Roman" pitchFamily="18" charset="0"/>
              </a:rPr>
              <a:t>menghasilkan</a:t>
            </a:r>
            <a:r>
              <a:rPr kumimoji="1" lang="en-US" sz="2800" dirty="0">
                <a:latin typeface="Times New Roman" pitchFamily="18" charset="0"/>
              </a:rPr>
              <a:t> </a:t>
            </a:r>
            <a:r>
              <a:rPr kumimoji="1" lang="en-US" sz="2800" dirty="0" err="1">
                <a:latin typeface="Times New Roman" pitchFamily="18" charset="0"/>
              </a:rPr>
              <a:t>suatu</a:t>
            </a:r>
            <a:r>
              <a:rPr kumimoji="1" lang="en-US" sz="2800" dirty="0">
                <a:latin typeface="Times New Roman" pitchFamily="18" charset="0"/>
              </a:rPr>
              <a:t> </a:t>
            </a:r>
            <a:r>
              <a:rPr kumimoji="1" lang="en-US" sz="2800" dirty="0" err="1">
                <a:latin typeface="Times New Roman" pitchFamily="18" charset="0"/>
              </a:rPr>
              <a:t>perangkat</a:t>
            </a:r>
            <a:r>
              <a:rPr kumimoji="1" lang="en-US" sz="2800" dirty="0">
                <a:latin typeface="Times New Roman" pitchFamily="18" charset="0"/>
              </a:rPr>
              <a:t> </a:t>
            </a:r>
            <a:r>
              <a:rPr kumimoji="1" lang="en-US" sz="2800" dirty="0" err="1">
                <a:latin typeface="Times New Roman" pitchFamily="18" charset="0"/>
              </a:rPr>
              <a:t>lunak</a:t>
            </a:r>
            <a:r>
              <a:rPr kumimoji="1" lang="en-US" sz="2800" dirty="0">
                <a:latin typeface="Times New Roman" pitchFamily="18" charset="0"/>
              </a:rPr>
              <a:t> </a:t>
            </a:r>
            <a:r>
              <a:rPr kumimoji="1" lang="en-US" sz="2800" dirty="0" err="1">
                <a:latin typeface="Times New Roman" pitchFamily="18" charset="0"/>
              </a:rPr>
              <a:t>atau</a:t>
            </a:r>
            <a:r>
              <a:rPr kumimoji="1" lang="en-US" sz="2800" dirty="0">
                <a:latin typeface="Times New Roman" pitchFamily="18" charset="0"/>
              </a:rPr>
              <a:t> </a:t>
            </a:r>
            <a:r>
              <a:rPr kumimoji="1" lang="en-US" sz="2800" dirty="0" err="1">
                <a:latin typeface="Times New Roman" pitchFamily="18" charset="0"/>
              </a:rPr>
              <a:t>dikenal</a:t>
            </a:r>
            <a:r>
              <a:rPr kumimoji="1" lang="en-US" sz="2800" dirty="0">
                <a:latin typeface="Times New Roman" pitchFamily="18" charset="0"/>
              </a:rPr>
              <a:t> </a:t>
            </a:r>
            <a:r>
              <a:rPr kumimoji="1" lang="en-US" sz="2800" dirty="0" err="1">
                <a:latin typeface="Times New Roman" pitchFamily="18" charset="0"/>
              </a:rPr>
              <a:t>dengan</a:t>
            </a:r>
            <a:r>
              <a:rPr kumimoji="1" lang="en-US" sz="2800" dirty="0">
                <a:latin typeface="Times New Roman" pitchFamily="18" charset="0"/>
              </a:rPr>
              <a:t> </a:t>
            </a:r>
            <a:r>
              <a:rPr kumimoji="1" lang="en-US" sz="2800" dirty="0" err="1">
                <a:latin typeface="Times New Roman" pitchFamily="18" charset="0"/>
              </a:rPr>
              <a:t>nama</a:t>
            </a:r>
            <a:r>
              <a:rPr kumimoji="1" lang="en-US" sz="2800" dirty="0">
                <a:latin typeface="Times New Roman" pitchFamily="18" charset="0"/>
              </a:rPr>
              <a:t> </a:t>
            </a:r>
            <a:r>
              <a:rPr kumimoji="1" lang="en-US" sz="2800" dirty="0" err="1">
                <a:latin typeface="Times New Roman" pitchFamily="18" charset="0"/>
              </a:rPr>
              <a:t>rekayasa</a:t>
            </a:r>
            <a:r>
              <a:rPr kumimoji="1" lang="en-US" sz="2800" dirty="0">
                <a:latin typeface="Times New Roman" pitchFamily="18" charset="0"/>
              </a:rPr>
              <a:t> PL </a:t>
            </a:r>
          </a:p>
        </p:txBody>
      </p:sp>
      <p:sp>
        <p:nvSpPr>
          <p:cNvPr id="599045" name="Rectangle 1029"/>
          <p:cNvSpPr>
            <a:spLocks noChangeArrowheads="1"/>
          </p:cNvSpPr>
          <p:nvPr/>
        </p:nvSpPr>
        <p:spPr bwMode="auto">
          <a:xfrm>
            <a:off x="1447800" y="3770055"/>
            <a:ext cx="6477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en-US" sz="3200" b="1" dirty="0">
                <a:latin typeface="Times New Roman" pitchFamily="18" charset="0"/>
              </a:rPr>
              <a:t> </a:t>
            </a:r>
            <a:r>
              <a:rPr kumimoji="1" lang="en-US" sz="3200" b="1" dirty="0" err="1">
                <a:latin typeface="Times New Roman" pitchFamily="18" charset="0"/>
              </a:rPr>
              <a:t>Daur</a:t>
            </a:r>
            <a:r>
              <a:rPr kumimoji="1" lang="en-US" sz="3200" b="1" dirty="0">
                <a:latin typeface="Times New Roman" pitchFamily="18" charset="0"/>
              </a:rPr>
              <a:t> </a:t>
            </a:r>
            <a:r>
              <a:rPr kumimoji="1" lang="en-US" sz="3200" b="1" dirty="0" err="1">
                <a:latin typeface="Times New Roman" pitchFamily="18" charset="0"/>
              </a:rPr>
              <a:t>Hidup</a:t>
            </a:r>
            <a:r>
              <a:rPr kumimoji="1" lang="en-US" sz="3200" b="1" dirty="0">
                <a:latin typeface="Times New Roman" pitchFamily="18" charset="0"/>
              </a:rPr>
              <a:t> </a:t>
            </a:r>
            <a:r>
              <a:rPr kumimoji="1" lang="en-US" sz="3200" b="1" dirty="0" err="1">
                <a:latin typeface="Times New Roman" pitchFamily="18" charset="0"/>
              </a:rPr>
              <a:t>Klasik</a:t>
            </a:r>
            <a:r>
              <a:rPr kumimoji="1" lang="en-US" sz="3200" dirty="0">
                <a:latin typeface="Times New Roman" pitchFamily="18" charset="0"/>
              </a:rPr>
              <a:t> (The Classic   Life Cycle / Waterfall)</a:t>
            </a:r>
          </a:p>
          <a:p>
            <a:pPr marL="457200" indent="-457200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en-US" sz="3200" dirty="0">
                <a:latin typeface="Times New Roman" pitchFamily="18" charset="0"/>
              </a:rPr>
              <a:t> </a:t>
            </a:r>
            <a:r>
              <a:rPr kumimoji="1" lang="en-US" sz="3200" b="1" dirty="0" err="1">
                <a:latin typeface="Times New Roman" pitchFamily="18" charset="0"/>
              </a:rPr>
              <a:t>Prototipe</a:t>
            </a:r>
            <a:r>
              <a:rPr kumimoji="1" lang="en-US" sz="3200" dirty="0">
                <a:latin typeface="Times New Roman" pitchFamily="18" charset="0"/>
              </a:rPr>
              <a:t> (Prototyping)</a:t>
            </a:r>
          </a:p>
          <a:p>
            <a:pPr marL="457200" indent="-457200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en-US" sz="3200" dirty="0">
                <a:latin typeface="Times New Roman" pitchFamily="18" charset="0"/>
              </a:rPr>
              <a:t> </a:t>
            </a:r>
            <a:r>
              <a:rPr kumimoji="1" lang="en-US" sz="3200" b="1" dirty="0">
                <a:latin typeface="Times New Roman" pitchFamily="18" charset="0"/>
              </a:rPr>
              <a:t>Model Spiral</a:t>
            </a:r>
            <a:r>
              <a:rPr kumimoji="1" lang="en-US" sz="3200" dirty="0">
                <a:latin typeface="Times New Roman" pitchFamily="18" charset="0"/>
              </a:rPr>
              <a:t> (The </a:t>
            </a:r>
            <a:r>
              <a:rPr kumimoji="1" lang="en-US" sz="3200" dirty="0" err="1">
                <a:latin typeface="Times New Roman" pitchFamily="18" charset="0"/>
              </a:rPr>
              <a:t>Spriral</a:t>
            </a:r>
            <a:r>
              <a:rPr kumimoji="1" lang="en-US" sz="3200" dirty="0">
                <a:latin typeface="Times New Roman" pitchFamily="18" charset="0"/>
              </a:rPr>
              <a:t> Model</a:t>
            </a:r>
            <a:r>
              <a:rPr kumimoji="1" lang="en-US" sz="3200" dirty="0" smtClean="0">
                <a:latin typeface="Times New Roman" pitchFamily="18" charset="0"/>
              </a:rPr>
              <a:t>)</a:t>
            </a:r>
            <a:endParaRPr kumimoji="1" lang="en-US" sz="3200" dirty="0">
              <a:latin typeface="Times New Roman" pitchFamily="18" charset="0"/>
            </a:endParaRPr>
          </a:p>
          <a:p>
            <a:pPr marL="457200" indent="-457200">
              <a:spcBef>
                <a:spcPct val="0"/>
              </a:spcBef>
              <a:buClrTx/>
              <a:buSzTx/>
              <a:buFontTx/>
              <a:buChar char="•"/>
            </a:pPr>
            <a:endParaRPr kumimoji="1" lang="en-US" sz="3200" dirty="0">
              <a:latin typeface="Times New Roman" pitchFamily="18" charset="0"/>
            </a:endParaRPr>
          </a:p>
        </p:txBody>
      </p:sp>
      <p:sp>
        <p:nvSpPr>
          <p:cNvPr id="599048" name="WordArt 1032"/>
          <p:cNvSpPr>
            <a:spLocks noChangeArrowheads="1" noChangeShapeType="1" noTextEdit="1"/>
          </p:cNvSpPr>
          <p:nvPr/>
        </p:nvSpPr>
        <p:spPr bwMode="auto">
          <a:xfrm rot="16200000">
            <a:off x="-1676400" y="2743200"/>
            <a:ext cx="41148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18"/>
              </a:avLst>
            </a:prstTxWarp>
          </a:bodyPr>
          <a:lstStyle/>
          <a:p>
            <a:pPr algn="ctr"/>
            <a:r>
              <a:rPr lang="en-US" kern="10" spc="720">
                <a:ln w="9525">
                  <a:noFill/>
                  <a:miter lim="800000"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108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Review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396" name="Picture 4" descr="C:\Program Files\Microsoft Office\Clipart\Popular\whatnow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752600"/>
            <a:ext cx="4518025" cy="5105400"/>
          </a:xfrm>
          <a:prstGeom prst="rect">
            <a:avLst/>
          </a:prstGeom>
          <a:noFill/>
        </p:spPr>
      </p:pic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48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Apa itu Struktur Data ?</a:t>
            </a:r>
          </a:p>
        </p:txBody>
      </p:sp>
      <p:sp>
        <p:nvSpPr>
          <p:cNvPr id="571397" name="Rectangle 5"/>
          <p:cNvSpPr>
            <a:spLocks noChangeArrowheads="1"/>
          </p:cNvSpPr>
          <p:nvPr/>
        </p:nvSpPr>
        <p:spPr bwMode="auto">
          <a:xfrm>
            <a:off x="2362200" y="1371600"/>
            <a:ext cx="3810000" cy="914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5400" b="1">
                <a:solidFill>
                  <a:schemeClr val="folHlink"/>
                </a:solidFill>
                <a:latin typeface="Times New Roman" pitchFamily="18" charset="0"/>
              </a:rPr>
              <a:t>PROGRAM</a:t>
            </a:r>
            <a:endParaRPr kumimoji="1" lang="en-US" sz="96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71398" name="Rectangle 6"/>
          <p:cNvSpPr>
            <a:spLocks noChangeArrowheads="1"/>
          </p:cNvSpPr>
          <p:nvPr/>
        </p:nvSpPr>
        <p:spPr bwMode="auto">
          <a:xfrm>
            <a:off x="304800" y="3733800"/>
            <a:ext cx="2286000" cy="15557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4800" b="1">
                <a:latin typeface="Times New Roman" pitchFamily="18" charset="0"/>
              </a:rPr>
              <a:t>ALGO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4800" b="1">
                <a:latin typeface="Times New Roman" pitchFamily="18" charset="0"/>
              </a:rPr>
              <a:t>RITMA</a:t>
            </a:r>
            <a:endParaRPr kumimoji="1" lang="en-US" sz="8800">
              <a:latin typeface="Times New Roman" pitchFamily="18" charset="0"/>
            </a:endParaRPr>
          </a:p>
        </p:txBody>
      </p:sp>
      <p:sp>
        <p:nvSpPr>
          <p:cNvPr id="571399" name="Rectangle 7"/>
          <p:cNvSpPr>
            <a:spLocks noChangeArrowheads="1"/>
          </p:cNvSpPr>
          <p:nvPr/>
        </p:nvSpPr>
        <p:spPr bwMode="auto">
          <a:xfrm>
            <a:off x="5410200" y="3810000"/>
            <a:ext cx="3352800" cy="15843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4400" b="1">
                <a:latin typeface="Times New Roman" pitchFamily="18" charset="0"/>
              </a:rPr>
              <a:t>STRUKTUR DATA</a:t>
            </a:r>
            <a:r>
              <a:rPr kumimoji="1" lang="en-US" sz="5400">
                <a:latin typeface="Times New Roman" pitchFamily="18" charset="0"/>
              </a:rPr>
              <a:t> </a:t>
            </a:r>
            <a:endParaRPr kumimoji="1" lang="en-US" sz="8000">
              <a:latin typeface="Times New Roman" pitchFamily="18" charset="0"/>
            </a:endParaRPr>
          </a:p>
        </p:txBody>
      </p:sp>
      <p:sp>
        <p:nvSpPr>
          <p:cNvPr id="571400" name="WordArt 8"/>
          <p:cNvSpPr>
            <a:spLocks noChangeArrowheads="1" noChangeShapeType="1" noTextEdit="1"/>
          </p:cNvSpPr>
          <p:nvPr/>
        </p:nvSpPr>
        <p:spPr bwMode="auto">
          <a:xfrm rot="16200000">
            <a:off x="-1676400" y="2743200"/>
            <a:ext cx="41148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18"/>
              </a:avLst>
            </a:prstTxWarp>
          </a:bodyPr>
          <a:lstStyle/>
          <a:p>
            <a:pPr algn="ctr"/>
            <a:r>
              <a:rPr lang="en-US" kern="10" spc="720">
                <a:ln w="9525">
                  <a:noFill/>
                  <a:miter lim="800000"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108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Review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en-US"/>
              <a:t>Algoritma …..</a:t>
            </a:r>
          </a:p>
        </p:txBody>
      </p:sp>
      <p:sp>
        <p:nvSpPr>
          <p:cNvPr id="605192" name="Rectangle 8"/>
          <p:cNvSpPr>
            <a:spLocks noChangeArrowheads="1"/>
          </p:cNvSpPr>
          <p:nvPr/>
        </p:nvSpPr>
        <p:spPr bwMode="auto">
          <a:xfrm>
            <a:off x="838200" y="1295400"/>
            <a:ext cx="71628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4800" b="1">
                <a:latin typeface="Times New Roman" pitchFamily="18" charset="0"/>
              </a:rPr>
              <a:t>deskripsi langkah-langkah penyelesaian masalah yang tersusun secara logis </a:t>
            </a:r>
          </a:p>
        </p:txBody>
      </p:sp>
      <p:sp>
        <p:nvSpPr>
          <p:cNvPr id="605193" name="Rectangle 9"/>
          <p:cNvSpPr>
            <a:spLocks noChangeArrowheads="1"/>
          </p:cNvSpPr>
          <p:nvPr/>
        </p:nvSpPr>
        <p:spPr bwMode="auto">
          <a:xfrm>
            <a:off x="1219200" y="3886200"/>
            <a:ext cx="7315200" cy="21637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457200" algn="just">
              <a:spcBef>
                <a:spcPct val="0"/>
              </a:spcBef>
              <a:buClrTx/>
              <a:buSzTx/>
              <a:buFontTx/>
              <a:buAutoNum type="arabicPeriod"/>
              <a:tabLst>
                <a:tab pos="457200" algn="l"/>
              </a:tabLst>
            </a:pPr>
            <a:r>
              <a:rPr kumimoji="1" lang="en-US" sz="3200">
                <a:solidFill>
                  <a:schemeClr val="bg2"/>
                </a:solidFill>
              </a:rPr>
              <a:t>ditulis dengan notasi khusus</a:t>
            </a:r>
          </a:p>
          <a:p>
            <a:pPr marL="228600" indent="-457200" algn="just" eaLnBrk="0" hangingPunct="0">
              <a:spcBef>
                <a:spcPct val="0"/>
              </a:spcBef>
              <a:buClrTx/>
              <a:buSzTx/>
              <a:buFontTx/>
              <a:buAutoNum type="arabicPeriod"/>
              <a:tabLst>
                <a:tab pos="457200" algn="l"/>
              </a:tabLst>
            </a:pPr>
            <a:r>
              <a:rPr kumimoji="1" lang="en-US" sz="3200">
                <a:solidFill>
                  <a:schemeClr val="bg2"/>
                </a:solidFill>
              </a:rPr>
              <a:t>notasi mudah dimengerti</a:t>
            </a:r>
          </a:p>
          <a:p>
            <a:pPr marL="228600" indent="-457200" algn="just" eaLnBrk="0" hangingPunct="0">
              <a:spcBef>
                <a:spcPct val="0"/>
              </a:spcBef>
              <a:buClrTx/>
              <a:buSzTx/>
              <a:buFontTx/>
              <a:buAutoNum type="arabicPeriod"/>
              <a:tabLst>
                <a:tab pos="457200" algn="l"/>
              </a:tabLst>
            </a:pPr>
            <a:r>
              <a:rPr kumimoji="1" lang="en-US" sz="3200">
                <a:solidFill>
                  <a:schemeClr val="bg2"/>
                </a:solidFill>
              </a:rPr>
              <a:t>notasi dapat diterjemahkan menjadi sintaks suatu bahasa pemrograman</a:t>
            </a:r>
            <a:r>
              <a:rPr kumimoji="1" lang="en-US" sz="4000">
                <a:solidFill>
                  <a:schemeClr val="bg2"/>
                </a:solidFill>
              </a:rPr>
              <a:t> </a:t>
            </a:r>
            <a:endParaRPr kumimoji="1" lang="en-US" sz="6000">
              <a:solidFill>
                <a:schemeClr val="bg2"/>
              </a:solidFill>
            </a:endParaRPr>
          </a:p>
        </p:txBody>
      </p:sp>
      <p:sp>
        <p:nvSpPr>
          <p:cNvPr id="605194" name="WordArt 10"/>
          <p:cNvSpPr>
            <a:spLocks noChangeArrowheads="1" noChangeShapeType="1" noTextEdit="1"/>
          </p:cNvSpPr>
          <p:nvPr/>
        </p:nvSpPr>
        <p:spPr bwMode="auto">
          <a:xfrm rot="16200000">
            <a:off x="-1676400" y="2743200"/>
            <a:ext cx="41148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18"/>
              </a:avLst>
            </a:prstTxWarp>
          </a:bodyPr>
          <a:lstStyle/>
          <a:p>
            <a:pPr algn="ctr"/>
            <a:r>
              <a:rPr lang="en-US" kern="10" spc="720">
                <a:ln w="9525">
                  <a:noFill/>
                  <a:miter lim="800000"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108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Review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en-US"/>
              <a:t>Struktur Data …..</a:t>
            </a:r>
          </a:p>
        </p:txBody>
      </p:sp>
      <p:sp>
        <p:nvSpPr>
          <p:cNvPr id="607235" name="Rectangle 3"/>
          <p:cNvSpPr>
            <a:spLocks noChangeArrowheads="1"/>
          </p:cNvSpPr>
          <p:nvPr/>
        </p:nvSpPr>
        <p:spPr bwMode="auto">
          <a:xfrm>
            <a:off x="838200" y="1295400"/>
            <a:ext cx="71628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4800" b="1">
                <a:latin typeface="Times New Roman" pitchFamily="18" charset="0"/>
              </a:rPr>
              <a:t>model logika/matematik yang secara khusus mengorganisasi data </a:t>
            </a:r>
          </a:p>
        </p:txBody>
      </p:sp>
      <p:sp>
        <p:nvSpPr>
          <p:cNvPr id="607237" name="WordArt 5"/>
          <p:cNvSpPr>
            <a:spLocks noChangeArrowheads="1" noChangeShapeType="1" noTextEdit="1"/>
          </p:cNvSpPr>
          <p:nvPr/>
        </p:nvSpPr>
        <p:spPr bwMode="auto">
          <a:xfrm rot="16200000">
            <a:off x="-1676400" y="2743200"/>
            <a:ext cx="41148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18"/>
              </a:avLst>
            </a:prstTxWarp>
          </a:bodyPr>
          <a:lstStyle/>
          <a:p>
            <a:pPr algn="ctr"/>
            <a:r>
              <a:rPr lang="en-US" kern="10" spc="720">
                <a:ln w="9525">
                  <a:noFill/>
                  <a:miter lim="800000"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108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Review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en-US"/>
              <a:t>Contoh Struktur Data …..</a:t>
            </a:r>
          </a:p>
        </p:txBody>
      </p:sp>
      <p:pic>
        <p:nvPicPr>
          <p:cNvPr id="6092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8229600" cy="605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9286" name="WordArt 6"/>
          <p:cNvSpPr>
            <a:spLocks noChangeArrowheads="1" noChangeShapeType="1" noTextEdit="1"/>
          </p:cNvSpPr>
          <p:nvPr/>
        </p:nvSpPr>
        <p:spPr bwMode="auto">
          <a:xfrm rot="16200000">
            <a:off x="-1676400" y="2743200"/>
            <a:ext cx="41148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18"/>
              </a:avLst>
            </a:prstTxWarp>
          </a:bodyPr>
          <a:lstStyle/>
          <a:p>
            <a:pPr algn="ctr"/>
            <a:r>
              <a:rPr lang="en-US" kern="10" spc="720">
                <a:ln w="9525">
                  <a:noFill/>
                  <a:miter lim="800000"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108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Review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en-US"/>
              <a:t>Contoh Struktur Data …..</a:t>
            </a:r>
          </a:p>
        </p:txBody>
      </p:sp>
      <p:pic>
        <p:nvPicPr>
          <p:cNvPr id="6103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8305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0310" name="WordArt 6"/>
          <p:cNvSpPr>
            <a:spLocks noChangeArrowheads="1" noChangeShapeType="1" noTextEdit="1"/>
          </p:cNvSpPr>
          <p:nvPr/>
        </p:nvSpPr>
        <p:spPr bwMode="auto">
          <a:xfrm rot="16200000">
            <a:off x="-1676400" y="2743200"/>
            <a:ext cx="41148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18"/>
              </a:avLst>
            </a:prstTxWarp>
          </a:bodyPr>
          <a:lstStyle/>
          <a:p>
            <a:pPr algn="ctr"/>
            <a:r>
              <a:rPr lang="en-US" kern="10" spc="720">
                <a:ln w="9525">
                  <a:noFill/>
                  <a:miter lim="800000"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108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Review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507</TotalTime>
  <Words>605</Words>
  <Application>Microsoft PowerPoint</Application>
  <PresentationFormat>On-screen Show (4:3)</PresentationFormat>
  <Paragraphs>239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Pertemuan - 2</vt:lpstr>
      <vt:lpstr>Pengenalan Komputer</vt:lpstr>
      <vt:lpstr>Hubungan P, PL dan PK</vt:lpstr>
      <vt:lpstr>PARADIGMA RPL</vt:lpstr>
      <vt:lpstr>Apa itu Struktur Data ?</vt:lpstr>
      <vt:lpstr>Algoritma …..</vt:lpstr>
      <vt:lpstr>Struktur Data …..</vt:lpstr>
      <vt:lpstr>Contoh Struktur Data …..</vt:lpstr>
      <vt:lpstr>Contoh Struktur Data …..</vt:lpstr>
      <vt:lpstr>Contoh Struktur Data …..</vt:lpstr>
      <vt:lpstr>Contoh Struktur Data …..</vt:lpstr>
      <vt:lpstr>Contoh Struktur Data …..</vt:lpstr>
      <vt:lpstr>Contoh Struktur Data …..</vt:lpstr>
      <vt:lpstr>Kita lanjutkan  untuk yang satu ini …..</vt:lpstr>
      <vt:lpstr>Struktur Data : Array / Larik</vt:lpstr>
      <vt:lpstr>KELEBIHAN &amp; KEKURANGAN</vt:lpstr>
      <vt:lpstr>KAMUS DATA</vt:lpstr>
      <vt:lpstr>PROSES LARIK</vt:lpstr>
      <vt:lpstr> CONTOH PROSES </vt:lpstr>
      <vt:lpstr> INISIALISASI</vt:lpstr>
      <vt:lpstr> INPUT ELEMEN</vt:lpstr>
      <vt:lpstr>CETAK ELEMEN</vt:lpstr>
      <vt:lpstr>PROSES BENTUK LAIN</vt:lpstr>
      <vt:lpstr>Cari Bilangan Maksimum</vt:lpstr>
      <vt:lpstr>HITUNG PANJANG</vt:lpstr>
      <vt:lpstr>PENGALAMATAN</vt:lpstr>
      <vt:lpstr>PENGALAMATAN</vt:lpstr>
      <vt:lpstr>Slide 28</vt:lpstr>
    </vt:vector>
  </TitlesOfParts>
  <Company>S1-IT Universitas Kristen Maranatha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Data</dc:title>
  <dc:subject>Array &amp; Matriks</dc:subject>
  <dc:creator>Teddy Marcus Zakaria, MT.</dc:creator>
  <cp:lastModifiedBy>TYA</cp:lastModifiedBy>
  <cp:revision>98</cp:revision>
  <cp:lastPrinted>1601-01-01T00:00:00Z</cp:lastPrinted>
  <dcterms:created xsi:type="dcterms:W3CDTF">2004-08-18T01:36:14Z</dcterms:created>
  <dcterms:modified xsi:type="dcterms:W3CDTF">2021-07-26T01:05:57Z</dcterms:modified>
</cp:coreProperties>
</file>