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12"/>
  </p:notesMasterIdLst>
  <p:sldIdLst>
    <p:sldId id="256" r:id="rId2"/>
    <p:sldId id="395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3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lr>
        <a:srgbClr val="CC0000"/>
      </a:buClr>
      <a:buSzPct val="70000"/>
      <a:buFont typeface="Wingdings" pitchFamily="2" charset="2"/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50000"/>
      </a:spcBef>
      <a:spcAft>
        <a:spcPct val="0"/>
      </a:spcAft>
      <a:buClr>
        <a:srgbClr val="CC0000"/>
      </a:buClr>
      <a:buSzPct val="70000"/>
      <a:buFont typeface="Wingdings" pitchFamily="2" charset="2"/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50000"/>
      </a:spcBef>
      <a:spcAft>
        <a:spcPct val="0"/>
      </a:spcAft>
      <a:buClr>
        <a:srgbClr val="CC0000"/>
      </a:buClr>
      <a:buSzPct val="70000"/>
      <a:buFont typeface="Wingdings" pitchFamily="2" charset="2"/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50000"/>
      </a:spcBef>
      <a:spcAft>
        <a:spcPct val="0"/>
      </a:spcAft>
      <a:buClr>
        <a:srgbClr val="CC0000"/>
      </a:buClr>
      <a:buSzPct val="70000"/>
      <a:buFont typeface="Wingdings" pitchFamily="2" charset="2"/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50000"/>
      </a:spcBef>
      <a:spcAft>
        <a:spcPct val="0"/>
      </a:spcAft>
      <a:buClr>
        <a:srgbClr val="CC0000"/>
      </a:buClr>
      <a:buSzPct val="70000"/>
      <a:buFont typeface="Wingdings" pitchFamily="2" charset="2"/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rgbClr val="FFFF00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DD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CCFF66"/>
    <a:srgbClr val="FFCCFF"/>
    <a:srgbClr val="009900"/>
    <a:srgbClr val="CC0000"/>
    <a:srgbClr val="FFFF00"/>
    <a:srgbClr val="F0EFE0"/>
    <a:srgbClr val="304E8A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6" autoAdjust="0"/>
    <p:restoredTop sz="94561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notesViewPr>
    <p:cSldViewPr>
      <p:cViewPr>
        <p:scale>
          <a:sx n="300" d="100"/>
          <a:sy n="300" d="100"/>
        </p:scale>
        <p:origin x="702" y="1075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925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9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8DF0EA2-5E75-41EF-AAD1-4E48444FE0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C5C3B97-D5FD-485E-A79D-E59A8D0FFC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5DFB1-DC11-43C7-A13C-75520ACD1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9ACAD6-769D-45DB-A469-2A1ED752F1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066800" y="16764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6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AAD1CF9-05F4-49DF-9CDA-99B738A4CF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502AD1-A350-4839-83FA-F45109EAF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D4C7E8-5426-4237-92D3-A2D8873FD8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C8888B1-74C9-45B4-8C15-2D51899C81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52525B1-DB7D-487F-9983-FFEDCF66E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8B612-D7C0-441A-9EDF-86375FFFC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1BBB0-762E-4FD6-960A-C140225FA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568F195-7ECA-44A1-AF49-37BDFF4C51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CA3FAA3-A290-43E0-914E-B760A81488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E18E230-4D8F-4A12-931F-FBED4C7BB4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e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jpeg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Struktur</a:t>
            </a:r>
            <a:r>
              <a:rPr lang="en-US" dirty="0" smtClean="0">
                <a:solidFill>
                  <a:srgbClr val="FFFF00"/>
                </a:solidFill>
              </a:rPr>
              <a:t> Data </a:t>
            </a:r>
            <a:r>
              <a:rPr lang="en-US" dirty="0" err="1" smtClean="0">
                <a:solidFill>
                  <a:srgbClr val="FFFF00"/>
                </a:solidFill>
              </a:rPr>
              <a:t>Pohon</a:t>
            </a:r>
            <a:r>
              <a:rPr lang="en-US" dirty="0" smtClean="0">
                <a:solidFill>
                  <a:srgbClr val="FFFF00"/>
                </a:solidFill>
              </a:rPr>
              <a:t>/Tree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114800"/>
            <a:ext cx="7543800" cy="1752600"/>
          </a:xfrm>
        </p:spPr>
        <p:txBody>
          <a:bodyPr/>
          <a:lstStyle/>
          <a:p>
            <a:r>
              <a:rPr lang="en-US" dirty="0" err="1" smtClean="0"/>
              <a:t>Muthia</a:t>
            </a:r>
            <a:r>
              <a:rPr lang="en-US" dirty="0" smtClean="0"/>
              <a:t> </a:t>
            </a:r>
            <a:r>
              <a:rPr lang="en-US" dirty="0" err="1" smtClean="0"/>
              <a:t>Farida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3" name="Rectangle 3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LATIHAN NOTASI POHON</a:t>
            </a:r>
          </a:p>
        </p:txBody>
      </p:sp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685800" y="1752600"/>
            <a:ext cx="8153400" cy="822325"/>
          </a:xfrm>
          <a:prstGeom prst="rect">
            <a:avLst/>
          </a:prstGeom>
          <a:solidFill>
            <a:srgbClr val="304E8A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sz="2400"/>
              <a:t>Buat dalam diagram venn, notasi kurung dan notasi tingkat</a:t>
            </a:r>
          </a:p>
        </p:txBody>
      </p:sp>
      <p:sp>
        <p:nvSpPr>
          <p:cNvPr id="783366" name="Rectangle 6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83368" name="Rectangle 8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3369" name="Rectangle 9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83370" name="Oval 10"/>
          <p:cNvSpPr>
            <a:spLocks noChangeArrowheads="1"/>
          </p:cNvSpPr>
          <p:nvPr/>
        </p:nvSpPr>
        <p:spPr bwMode="auto">
          <a:xfrm>
            <a:off x="4321175" y="2744788"/>
            <a:ext cx="654050" cy="6080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783372" name="Oval 12"/>
          <p:cNvSpPr>
            <a:spLocks noChangeArrowheads="1"/>
          </p:cNvSpPr>
          <p:nvPr/>
        </p:nvSpPr>
        <p:spPr bwMode="auto">
          <a:xfrm>
            <a:off x="2590800" y="3429000"/>
            <a:ext cx="6540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Y</a:t>
            </a:r>
          </a:p>
        </p:txBody>
      </p:sp>
      <p:sp>
        <p:nvSpPr>
          <p:cNvPr id="783373" name="Oval 13"/>
          <p:cNvSpPr>
            <a:spLocks noChangeArrowheads="1"/>
          </p:cNvSpPr>
          <p:nvPr/>
        </p:nvSpPr>
        <p:spPr bwMode="auto">
          <a:xfrm>
            <a:off x="4256088" y="3505200"/>
            <a:ext cx="6794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783374" name="Oval 14"/>
          <p:cNvSpPr>
            <a:spLocks noChangeArrowheads="1"/>
          </p:cNvSpPr>
          <p:nvPr/>
        </p:nvSpPr>
        <p:spPr bwMode="auto">
          <a:xfrm>
            <a:off x="6019800" y="3505200"/>
            <a:ext cx="6540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783375" name="Oval 15"/>
          <p:cNvSpPr>
            <a:spLocks noChangeArrowheads="1"/>
          </p:cNvSpPr>
          <p:nvPr/>
        </p:nvSpPr>
        <p:spPr bwMode="auto">
          <a:xfrm>
            <a:off x="1730375" y="4191000"/>
            <a:ext cx="701675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Q</a:t>
            </a:r>
          </a:p>
        </p:txBody>
      </p:sp>
      <p:sp>
        <p:nvSpPr>
          <p:cNvPr id="783376" name="Oval 16"/>
          <p:cNvSpPr>
            <a:spLocks noChangeArrowheads="1"/>
          </p:cNvSpPr>
          <p:nvPr/>
        </p:nvSpPr>
        <p:spPr bwMode="auto">
          <a:xfrm>
            <a:off x="3443288" y="4267200"/>
            <a:ext cx="6286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783377" name="Oval 17"/>
          <p:cNvSpPr>
            <a:spLocks noChangeArrowheads="1"/>
          </p:cNvSpPr>
          <p:nvPr/>
        </p:nvSpPr>
        <p:spPr bwMode="auto">
          <a:xfrm>
            <a:off x="5029200" y="4267200"/>
            <a:ext cx="773113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783379" name="Oval 19"/>
          <p:cNvSpPr>
            <a:spLocks noChangeArrowheads="1"/>
          </p:cNvSpPr>
          <p:nvPr/>
        </p:nvSpPr>
        <p:spPr bwMode="auto">
          <a:xfrm>
            <a:off x="4179888" y="4267200"/>
            <a:ext cx="6794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U</a:t>
            </a:r>
          </a:p>
        </p:txBody>
      </p:sp>
      <p:sp>
        <p:nvSpPr>
          <p:cNvPr id="783380" name="Oval 20"/>
          <p:cNvSpPr>
            <a:spLocks noChangeArrowheads="1"/>
          </p:cNvSpPr>
          <p:nvPr/>
        </p:nvSpPr>
        <p:spPr bwMode="auto">
          <a:xfrm>
            <a:off x="6718300" y="4267200"/>
            <a:ext cx="6286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Z</a:t>
            </a:r>
          </a:p>
        </p:txBody>
      </p:sp>
      <p:sp>
        <p:nvSpPr>
          <p:cNvPr id="783381" name="Oval 21"/>
          <p:cNvSpPr>
            <a:spLocks noChangeArrowheads="1"/>
          </p:cNvSpPr>
          <p:nvPr/>
        </p:nvSpPr>
        <p:spPr bwMode="auto">
          <a:xfrm>
            <a:off x="1295400" y="5181600"/>
            <a:ext cx="6540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783382" name="Oval 22"/>
          <p:cNvSpPr>
            <a:spLocks noChangeArrowheads="1"/>
          </p:cNvSpPr>
          <p:nvPr/>
        </p:nvSpPr>
        <p:spPr bwMode="auto">
          <a:xfrm>
            <a:off x="2174875" y="5257800"/>
            <a:ext cx="725488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M</a:t>
            </a:r>
          </a:p>
        </p:txBody>
      </p:sp>
      <p:sp>
        <p:nvSpPr>
          <p:cNvPr id="783383" name="Oval 23"/>
          <p:cNvSpPr>
            <a:spLocks noChangeArrowheads="1"/>
          </p:cNvSpPr>
          <p:nvPr/>
        </p:nvSpPr>
        <p:spPr bwMode="auto">
          <a:xfrm>
            <a:off x="4179888" y="5257800"/>
            <a:ext cx="6794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N</a:t>
            </a:r>
          </a:p>
        </p:txBody>
      </p:sp>
      <p:cxnSp>
        <p:nvCxnSpPr>
          <p:cNvPr id="783384" name="AutoShape 24"/>
          <p:cNvCxnSpPr>
            <a:cxnSpLocks noChangeShapeType="1"/>
            <a:stCxn id="783370" idx="2"/>
            <a:endCxn id="783372" idx="7"/>
          </p:cNvCxnSpPr>
          <p:nvPr/>
        </p:nvCxnSpPr>
        <p:spPr bwMode="auto">
          <a:xfrm flipH="1">
            <a:off x="3149600" y="3049588"/>
            <a:ext cx="1171575" cy="468312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783385" name="AutoShape 25"/>
          <p:cNvCxnSpPr>
            <a:cxnSpLocks noChangeShapeType="1"/>
            <a:stCxn id="783370" idx="4"/>
            <a:endCxn id="783373" idx="0"/>
          </p:cNvCxnSpPr>
          <p:nvPr/>
        </p:nvCxnSpPr>
        <p:spPr bwMode="auto">
          <a:xfrm flipH="1">
            <a:off x="4595813" y="3352800"/>
            <a:ext cx="52387" cy="1524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783386" name="AutoShape 26"/>
          <p:cNvCxnSpPr>
            <a:cxnSpLocks noChangeShapeType="1"/>
            <a:stCxn id="783370" idx="6"/>
            <a:endCxn id="783374" idx="1"/>
          </p:cNvCxnSpPr>
          <p:nvPr/>
        </p:nvCxnSpPr>
        <p:spPr bwMode="auto">
          <a:xfrm>
            <a:off x="4975225" y="3049588"/>
            <a:ext cx="1139825" cy="544512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783387" name="AutoShape 27"/>
          <p:cNvCxnSpPr>
            <a:cxnSpLocks noChangeShapeType="1"/>
            <a:stCxn id="783372" idx="3"/>
            <a:endCxn id="783375" idx="7"/>
          </p:cNvCxnSpPr>
          <p:nvPr/>
        </p:nvCxnSpPr>
        <p:spPr bwMode="auto">
          <a:xfrm flipH="1">
            <a:off x="2328863" y="3948113"/>
            <a:ext cx="357187" cy="3317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783388" name="AutoShape 28"/>
          <p:cNvCxnSpPr>
            <a:cxnSpLocks noChangeShapeType="1"/>
            <a:stCxn id="783375" idx="3"/>
            <a:endCxn id="783381" idx="0"/>
          </p:cNvCxnSpPr>
          <p:nvPr/>
        </p:nvCxnSpPr>
        <p:spPr bwMode="auto">
          <a:xfrm flipH="1">
            <a:off x="1622425" y="4710113"/>
            <a:ext cx="211138" cy="4714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783389" name="AutoShape 29"/>
          <p:cNvCxnSpPr>
            <a:cxnSpLocks noChangeShapeType="1"/>
            <a:stCxn id="783375" idx="5"/>
            <a:endCxn id="783382" idx="0"/>
          </p:cNvCxnSpPr>
          <p:nvPr/>
        </p:nvCxnSpPr>
        <p:spPr bwMode="auto">
          <a:xfrm>
            <a:off x="2328863" y="4710113"/>
            <a:ext cx="209550" cy="5476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783390" name="AutoShape 30"/>
          <p:cNvCxnSpPr>
            <a:cxnSpLocks noChangeShapeType="1"/>
            <a:stCxn id="783373" idx="3"/>
            <a:endCxn id="783376" idx="7"/>
          </p:cNvCxnSpPr>
          <p:nvPr/>
        </p:nvCxnSpPr>
        <p:spPr bwMode="auto">
          <a:xfrm flipH="1">
            <a:off x="3979863" y="4024313"/>
            <a:ext cx="376237" cy="3317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783391" name="AutoShape 31"/>
          <p:cNvCxnSpPr>
            <a:cxnSpLocks noChangeShapeType="1"/>
            <a:stCxn id="783373" idx="4"/>
          </p:cNvCxnSpPr>
          <p:nvPr/>
        </p:nvCxnSpPr>
        <p:spPr bwMode="auto">
          <a:xfrm flipH="1">
            <a:off x="4572000" y="4113213"/>
            <a:ext cx="23813" cy="1539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783392" name="AutoShape 32"/>
          <p:cNvCxnSpPr>
            <a:cxnSpLocks noChangeShapeType="1"/>
            <a:stCxn id="783373" idx="5"/>
            <a:endCxn id="783377" idx="1"/>
          </p:cNvCxnSpPr>
          <p:nvPr/>
        </p:nvCxnSpPr>
        <p:spPr bwMode="auto">
          <a:xfrm>
            <a:off x="4835525" y="4024313"/>
            <a:ext cx="306388" cy="3317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783393" name="AutoShape 33"/>
          <p:cNvCxnSpPr>
            <a:cxnSpLocks noChangeShapeType="1"/>
            <a:stCxn id="783374" idx="5"/>
            <a:endCxn id="783380" idx="1"/>
          </p:cNvCxnSpPr>
          <p:nvPr/>
        </p:nvCxnSpPr>
        <p:spPr bwMode="auto">
          <a:xfrm>
            <a:off x="6578600" y="4024313"/>
            <a:ext cx="231775" cy="3317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783394" name="AutoShape 34"/>
          <p:cNvCxnSpPr>
            <a:cxnSpLocks noChangeShapeType="1"/>
            <a:stCxn id="783379" idx="4"/>
            <a:endCxn id="783383" idx="0"/>
          </p:cNvCxnSpPr>
          <p:nvPr/>
        </p:nvCxnSpPr>
        <p:spPr bwMode="auto">
          <a:xfrm>
            <a:off x="4519613" y="4875213"/>
            <a:ext cx="0" cy="3825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animBg="1" autoUpdateAnimBg="0"/>
      <p:bldP spid="783365" grpId="0" animBg="1"/>
      <p:bldP spid="78336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 descr="Brown marble"/>
          <p:cNvSpPr>
            <a:spLocks noGrp="1" noChangeArrowheads="1"/>
          </p:cNvSpPr>
          <p:nvPr>
            <p:ph type="title"/>
          </p:nvPr>
        </p:nvSpPr>
        <p:spPr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POHON / TREE</a:t>
            </a:r>
          </a:p>
        </p:txBody>
      </p:sp>
      <p:sp>
        <p:nvSpPr>
          <p:cNvPr id="721924" name="Rectangle 4" descr="Brown marble"/>
          <p:cNvSpPr>
            <a:spLocks noChangeArrowheads="1"/>
          </p:cNvSpPr>
          <p:nvPr/>
        </p:nvSpPr>
        <p:spPr bwMode="auto">
          <a:xfrm>
            <a:off x="5257800" y="1371600"/>
            <a:ext cx="3581400" cy="457200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</a:t>
            </a:r>
          </a:p>
        </p:txBody>
      </p:sp>
      <p:sp>
        <p:nvSpPr>
          <p:cNvPr id="721959" name="Text Box 39"/>
          <p:cNvSpPr txBox="1">
            <a:spLocks noChangeArrowheads="1"/>
          </p:cNvSpPr>
          <p:nvPr/>
        </p:nvSpPr>
        <p:spPr bwMode="auto">
          <a:xfrm>
            <a:off x="914400" y="1981200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sz="2800"/>
              <a:t>Struktur data yang terdiri dari akar (root), dan subpohon-subpohon dalam susunan berhirarki</a:t>
            </a:r>
          </a:p>
        </p:txBody>
      </p:sp>
      <p:sp>
        <p:nvSpPr>
          <p:cNvPr id="722005" name="Rectangle 85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graphicFrame>
        <p:nvGraphicFramePr>
          <p:cNvPr id="722004" name="Object 84"/>
          <p:cNvGraphicFramePr>
            <a:graphicFrameLocks noChangeAspect="1"/>
          </p:cNvGraphicFramePr>
          <p:nvPr/>
        </p:nvGraphicFramePr>
        <p:xfrm>
          <a:off x="1600200" y="2971800"/>
          <a:ext cx="7162800" cy="3489325"/>
        </p:xfrm>
        <a:graphic>
          <a:graphicData uri="http://schemas.openxmlformats.org/presentationml/2006/ole">
            <p:oleObj spid="_x0000_s722004" name="Bitmap Image" r:id="rId5" imgW="3685714" imgH="1800476" progId="Paint.Picture">
              <p:embed/>
            </p:oleObj>
          </a:graphicData>
        </a:graphic>
      </p:graphicFrame>
      <p:sp>
        <p:nvSpPr>
          <p:cNvPr id="722006" name="AutoShape 86"/>
          <p:cNvSpPr>
            <a:spLocks noChangeArrowheads="1"/>
          </p:cNvSpPr>
          <p:nvPr/>
        </p:nvSpPr>
        <p:spPr bwMode="auto">
          <a:xfrm>
            <a:off x="304800" y="3124200"/>
            <a:ext cx="2744788" cy="822325"/>
          </a:xfrm>
          <a:prstGeom prst="rightArrow">
            <a:avLst>
              <a:gd name="adj1" fmla="val 50000"/>
              <a:gd name="adj2" fmla="val 83446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ctr"/>
            <a:r>
              <a:rPr lang="en-US" sz="2400" b="1">
                <a:solidFill>
                  <a:schemeClr val="bg2"/>
                </a:solidFill>
              </a:rPr>
              <a:t>ROOT/AKAR</a:t>
            </a:r>
          </a:p>
        </p:txBody>
      </p:sp>
      <p:sp>
        <p:nvSpPr>
          <p:cNvPr id="722008" name="Oval 88"/>
          <p:cNvSpPr>
            <a:spLocks noChangeArrowheads="1"/>
          </p:cNvSpPr>
          <p:nvPr/>
        </p:nvSpPr>
        <p:spPr bwMode="auto">
          <a:xfrm>
            <a:off x="3352800" y="3048000"/>
            <a:ext cx="762000" cy="608013"/>
          </a:xfrm>
          <a:prstGeom prst="ellipse">
            <a:avLst/>
          </a:prstGeom>
          <a:gradFill rotWithShape="1">
            <a:gsLst>
              <a:gs pos="0">
                <a:srgbClr val="993300">
                  <a:alpha val="53000"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274320" anchor="ctr">
            <a:spAutoFit/>
          </a:bodyPr>
          <a:lstStyle/>
          <a:p>
            <a:pPr algn="ctr"/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722009" name="Oval 89"/>
          <p:cNvSpPr>
            <a:spLocks noChangeArrowheads="1"/>
          </p:cNvSpPr>
          <p:nvPr/>
        </p:nvSpPr>
        <p:spPr bwMode="auto">
          <a:xfrm>
            <a:off x="-304800" y="4267200"/>
            <a:ext cx="2057400" cy="1641475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</p:spPr>
        <p:txBody>
          <a:bodyPr lIns="274320" anchor="ctr">
            <a:spAutoFit/>
          </a:bodyPr>
          <a:lstStyle/>
          <a:p>
            <a:pPr algn="ctr"/>
            <a:r>
              <a:rPr lang="en-US" sz="2400" b="1">
                <a:solidFill>
                  <a:schemeClr val="bg2"/>
                </a:solidFill>
              </a:rPr>
              <a:t>Simpul / Node / Vertex</a:t>
            </a:r>
          </a:p>
        </p:txBody>
      </p:sp>
      <p:sp>
        <p:nvSpPr>
          <p:cNvPr id="722010" name="Oval 90"/>
          <p:cNvSpPr>
            <a:spLocks noChangeArrowheads="1"/>
          </p:cNvSpPr>
          <p:nvPr/>
        </p:nvSpPr>
        <p:spPr bwMode="auto">
          <a:xfrm>
            <a:off x="2438400" y="3962400"/>
            <a:ext cx="762000" cy="608013"/>
          </a:xfrm>
          <a:prstGeom prst="ellipse">
            <a:avLst/>
          </a:prstGeom>
          <a:gradFill rotWithShape="1">
            <a:gsLst>
              <a:gs pos="0">
                <a:srgbClr val="993300">
                  <a:alpha val="53000"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274320" anchor="ctr">
            <a:spAutoFit/>
          </a:bodyPr>
          <a:lstStyle/>
          <a:p>
            <a:pPr algn="ctr"/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722011" name="Oval 91"/>
          <p:cNvSpPr>
            <a:spLocks noChangeArrowheads="1"/>
          </p:cNvSpPr>
          <p:nvPr/>
        </p:nvSpPr>
        <p:spPr bwMode="auto">
          <a:xfrm>
            <a:off x="4419600" y="3962400"/>
            <a:ext cx="762000" cy="608013"/>
          </a:xfrm>
          <a:prstGeom prst="ellipse">
            <a:avLst/>
          </a:prstGeom>
          <a:gradFill rotWithShape="1">
            <a:gsLst>
              <a:gs pos="0">
                <a:srgbClr val="993300">
                  <a:alpha val="53000"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274320" anchor="ctr">
            <a:spAutoFit/>
          </a:bodyPr>
          <a:lstStyle/>
          <a:p>
            <a:pPr algn="ctr"/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722012" name="Oval 92"/>
          <p:cNvSpPr>
            <a:spLocks noChangeArrowheads="1"/>
          </p:cNvSpPr>
          <p:nvPr/>
        </p:nvSpPr>
        <p:spPr bwMode="auto">
          <a:xfrm>
            <a:off x="1600200" y="4724400"/>
            <a:ext cx="762000" cy="608013"/>
          </a:xfrm>
          <a:prstGeom prst="ellipse">
            <a:avLst/>
          </a:prstGeom>
          <a:gradFill rotWithShape="1">
            <a:gsLst>
              <a:gs pos="0">
                <a:srgbClr val="993300">
                  <a:alpha val="53000"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274320" anchor="ctr">
            <a:spAutoFit/>
          </a:bodyPr>
          <a:lstStyle/>
          <a:p>
            <a:pPr algn="ctr"/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722013" name="Oval 93"/>
          <p:cNvSpPr>
            <a:spLocks noChangeArrowheads="1"/>
          </p:cNvSpPr>
          <p:nvPr/>
        </p:nvSpPr>
        <p:spPr bwMode="auto">
          <a:xfrm>
            <a:off x="2895600" y="4724400"/>
            <a:ext cx="762000" cy="608013"/>
          </a:xfrm>
          <a:prstGeom prst="ellipse">
            <a:avLst/>
          </a:prstGeom>
          <a:gradFill rotWithShape="1">
            <a:gsLst>
              <a:gs pos="0">
                <a:srgbClr val="993300">
                  <a:alpha val="53000"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274320" anchor="ctr">
            <a:spAutoFit/>
          </a:bodyPr>
          <a:lstStyle/>
          <a:p>
            <a:pPr algn="ctr"/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722014" name="Oval 94"/>
          <p:cNvSpPr>
            <a:spLocks noChangeArrowheads="1"/>
          </p:cNvSpPr>
          <p:nvPr/>
        </p:nvSpPr>
        <p:spPr bwMode="auto">
          <a:xfrm>
            <a:off x="3733800" y="4724400"/>
            <a:ext cx="762000" cy="608013"/>
          </a:xfrm>
          <a:prstGeom prst="ellipse">
            <a:avLst/>
          </a:prstGeom>
          <a:gradFill rotWithShape="1">
            <a:gsLst>
              <a:gs pos="0">
                <a:srgbClr val="993300">
                  <a:alpha val="53000"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274320" anchor="ctr">
            <a:spAutoFit/>
          </a:bodyPr>
          <a:lstStyle/>
          <a:p>
            <a:pPr algn="ctr"/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722015" name="Oval 95"/>
          <p:cNvSpPr>
            <a:spLocks noChangeArrowheads="1"/>
          </p:cNvSpPr>
          <p:nvPr/>
        </p:nvSpPr>
        <p:spPr bwMode="auto">
          <a:xfrm>
            <a:off x="4419600" y="4724400"/>
            <a:ext cx="762000" cy="608013"/>
          </a:xfrm>
          <a:prstGeom prst="ellipse">
            <a:avLst/>
          </a:prstGeom>
          <a:gradFill rotWithShape="1">
            <a:gsLst>
              <a:gs pos="0">
                <a:srgbClr val="993300">
                  <a:alpha val="53000"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274320" anchor="ctr">
            <a:spAutoFit/>
          </a:bodyPr>
          <a:lstStyle/>
          <a:p>
            <a:pPr algn="ctr"/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722016" name="Oval 96"/>
          <p:cNvSpPr>
            <a:spLocks noChangeArrowheads="1"/>
          </p:cNvSpPr>
          <p:nvPr/>
        </p:nvSpPr>
        <p:spPr bwMode="auto">
          <a:xfrm>
            <a:off x="5181600" y="4724400"/>
            <a:ext cx="762000" cy="608013"/>
          </a:xfrm>
          <a:prstGeom prst="ellipse">
            <a:avLst/>
          </a:prstGeom>
          <a:gradFill rotWithShape="1">
            <a:gsLst>
              <a:gs pos="0">
                <a:srgbClr val="993300">
                  <a:alpha val="53000"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274320" anchor="ctr">
            <a:spAutoFit/>
          </a:bodyPr>
          <a:lstStyle/>
          <a:p>
            <a:pPr algn="ctr"/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722017" name="Oval 97"/>
          <p:cNvSpPr>
            <a:spLocks noChangeArrowheads="1"/>
          </p:cNvSpPr>
          <p:nvPr/>
        </p:nvSpPr>
        <p:spPr bwMode="auto">
          <a:xfrm>
            <a:off x="2362200" y="5486400"/>
            <a:ext cx="762000" cy="608013"/>
          </a:xfrm>
          <a:prstGeom prst="ellipse">
            <a:avLst/>
          </a:prstGeom>
          <a:gradFill rotWithShape="1">
            <a:gsLst>
              <a:gs pos="0">
                <a:srgbClr val="993300">
                  <a:alpha val="53000"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274320" anchor="ctr">
            <a:spAutoFit/>
          </a:bodyPr>
          <a:lstStyle/>
          <a:p>
            <a:pPr algn="ctr"/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722018" name="Oval 98"/>
          <p:cNvSpPr>
            <a:spLocks noChangeArrowheads="1"/>
          </p:cNvSpPr>
          <p:nvPr/>
        </p:nvSpPr>
        <p:spPr bwMode="auto">
          <a:xfrm>
            <a:off x="3276600" y="5486400"/>
            <a:ext cx="762000" cy="608013"/>
          </a:xfrm>
          <a:prstGeom prst="ellipse">
            <a:avLst/>
          </a:prstGeom>
          <a:gradFill rotWithShape="1">
            <a:gsLst>
              <a:gs pos="0">
                <a:srgbClr val="993300">
                  <a:alpha val="53000"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lIns="274320" anchor="ctr">
            <a:spAutoFit/>
          </a:bodyPr>
          <a:lstStyle/>
          <a:p>
            <a:pPr algn="ctr"/>
            <a:endParaRPr lang="en-US" sz="24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1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1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2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2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22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22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22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2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2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2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2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2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2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22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22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2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2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22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22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2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22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22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22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2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2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2" grpId="0" animBg="1" autoUpdateAnimBg="0"/>
      <p:bldP spid="721924" grpId="0" animBg="1" autoUpdateAnimBg="0"/>
      <p:bldP spid="721959" grpId="0"/>
      <p:bldP spid="722006" grpId="0" animBg="1"/>
      <p:bldP spid="722008" grpId="0" animBg="1"/>
      <p:bldP spid="722009" grpId="0" animBg="1"/>
      <p:bldP spid="722010" grpId="0" animBg="1"/>
      <p:bldP spid="722011" grpId="0" animBg="1"/>
      <p:bldP spid="722012" grpId="0" animBg="1"/>
      <p:bldP spid="722013" grpId="0" animBg="1"/>
      <p:bldP spid="722014" grpId="0" animBg="1"/>
      <p:bldP spid="722015" grpId="0" animBg="1"/>
      <p:bldP spid="722016" grpId="0" animBg="1"/>
      <p:bldP spid="722017" grpId="0" animBg="1"/>
      <p:bldP spid="7220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914400"/>
          </a:xfr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pPr algn="ctr"/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TINGKAT (LEVEL) DAN KEDALAMAN (DEPTH) POHON</a:t>
            </a:r>
          </a:p>
        </p:txBody>
      </p:sp>
      <p:sp>
        <p:nvSpPr>
          <p:cNvPr id="764932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8077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/>
              <a:t>Tingkat dimulai dari 0, 1, 2 dst</a:t>
            </a:r>
          </a:p>
          <a:p>
            <a:pPr>
              <a:buFont typeface="Wingdings" pitchFamily="2" charset="2"/>
              <a:buChar char="ü"/>
            </a:pPr>
            <a:r>
              <a:rPr lang="en-US" sz="2800"/>
              <a:t>Kedalaman dimulai dari 1, 2, 3, dst (tingkat + 1)</a:t>
            </a:r>
          </a:p>
        </p:txBody>
      </p:sp>
      <p:sp>
        <p:nvSpPr>
          <p:cNvPr id="764933" name="Rectangle 5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graphicFrame>
        <p:nvGraphicFramePr>
          <p:cNvPr id="764934" name="Object 6"/>
          <p:cNvGraphicFramePr>
            <a:graphicFrameLocks noChangeAspect="1"/>
          </p:cNvGraphicFramePr>
          <p:nvPr/>
        </p:nvGraphicFramePr>
        <p:xfrm>
          <a:off x="1600200" y="2971800"/>
          <a:ext cx="7162800" cy="3489325"/>
        </p:xfrm>
        <a:graphic>
          <a:graphicData uri="http://schemas.openxmlformats.org/presentationml/2006/ole">
            <p:oleObj spid="_x0000_s764934" name="Bitmap Image" r:id="rId5" imgW="3685714" imgH="1800476" progId="Paint.Picture">
              <p:embed/>
            </p:oleObj>
          </a:graphicData>
        </a:graphic>
      </p:graphicFrame>
      <p:sp>
        <p:nvSpPr>
          <p:cNvPr id="764947" name="Rectangle 19"/>
          <p:cNvSpPr>
            <a:spLocks noChangeArrowheads="1"/>
          </p:cNvSpPr>
          <p:nvPr/>
        </p:nvSpPr>
        <p:spPr bwMode="auto">
          <a:xfrm>
            <a:off x="6027738" y="3124200"/>
            <a:ext cx="1974850" cy="457200"/>
          </a:xfrm>
          <a:prstGeom prst="rect">
            <a:avLst/>
          </a:prstGeom>
          <a:gradFill rotWithShape="1">
            <a:gsLst>
              <a:gs pos="0">
                <a:srgbClr val="FFFF00">
                  <a:alpha val="73000"/>
                </a:srgbClr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 b="1">
                <a:solidFill>
                  <a:schemeClr val="bg2"/>
                </a:solidFill>
              </a:rPr>
              <a:t>TINGKAT 0</a:t>
            </a:r>
          </a:p>
        </p:txBody>
      </p:sp>
      <p:sp>
        <p:nvSpPr>
          <p:cNvPr id="764948" name="Rectangle 20"/>
          <p:cNvSpPr>
            <a:spLocks noChangeArrowheads="1"/>
          </p:cNvSpPr>
          <p:nvPr/>
        </p:nvSpPr>
        <p:spPr bwMode="auto">
          <a:xfrm>
            <a:off x="6034088" y="4038600"/>
            <a:ext cx="1974850" cy="457200"/>
          </a:xfrm>
          <a:prstGeom prst="rect">
            <a:avLst/>
          </a:prstGeom>
          <a:gradFill rotWithShape="1">
            <a:gsLst>
              <a:gs pos="0">
                <a:srgbClr val="FFFF00">
                  <a:alpha val="73000"/>
                </a:srgbClr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 b="1">
                <a:solidFill>
                  <a:schemeClr val="bg2"/>
                </a:solidFill>
              </a:rPr>
              <a:t>TINGKAT 1</a:t>
            </a:r>
          </a:p>
        </p:txBody>
      </p:sp>
      <p:sp>
        <p:nvSpPr>
          <p:cNvPr id="764949" name="Rectangle 21"/>
          <p:cNvSpPr>
            <a:spLocks noChangeArrowheads="1"/>
          </p:cNvSpPr>
          <p:nvPr/>
        </p:nvSpPr>
        <p:spPr bwMode="auto">
          <a:xfrm>
            <a:off x="6019800" y="4800600"/>
            <a:ext cx="1974850" cy="457200"/>
          </a:xfrm>
          <a:prstGeom prst="rect">
            <a:avLst/>
          </a:prstGeom>
          <a:gradFill rotWithShape="1">
            <a:gsLst>
              <a:gs pos="0">
                <a:srgbClr val="FFFF00">
                  <a:alpha val="73000"/>
                </a:srgbClr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 b="1">
                <a:solidFill>
                  <a:schemeClr val="bg2"/>
                </a:solidFill>
              </a:rPr>
              <a:t>TINGKAT 2</a:t>
            </a:r>
          </a:p>
        </p:txBody>
      </p:sp>
      <p:sp>
        <p:nvSpPr>
          <p:cNvPr id="764950" name="Rectangle 22"/>
          <p:cNvSpPr>
            <a:spLocks noChangeArrowheads="1"/>
          </p:cNvSpPr>
          <p:nvPr/>
        </p:nvSpPr>
        <p:spPr bwMode="auto">
          <a:xfrm>
            <a:off x="6019800" y="5562600"/>
            <a:ext cx="1974850" cy="457200"/>
          </a:xfrm>
          <a:prstGeom prst="rect">
            <a:avLst/>
          </a:prstGeom>
          <a:gradFill rotWithShape="1">
            <a:gsLst>
              <a:gs pos="0">
                <a:srgbClr val="FFFF00">
                  <a:alpha val="73000"/>
                </a:srgbClr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 b="1">
                <a:solidFill>
                  <a:schemeClr val="bg2"/>
                </a:solidFill>
              </a:rPr>
              <a:t>TINGKAT 3</a:t>
            </a:r>
          </a:p>
        </p:txBody>
      </p:sp>
      <p:sp>
        <p:nvSpPr>
          <p:cNvPr id="764951" name="AutoShape 23"/>
          <p:cNvSpPr>
            <a:spLocks noChangeArrowheads="1"/>
          </p:cNvSpPr>
          <p:nvPr/>
        </p:nvSpPr>
        <p:spPr bwMode="auto">
          <a:xfrm>
            <a:off x="8001000" y="3124200"/>
            <a:ext cx="533400" cy="3048000"/>
          </a:xfrm>
          <a:prstGeom prst="upDownArrow">
            <a:avLst>
              <a:gd name="adj1" fmla="val 15000"/>
              <a:gd name="adj2" fmla="val 144947"/>
            </a:avLst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764952" name="Rectangle 24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6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64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64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4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4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4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4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4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4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76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0" grpId="0" animBg="1" autoUpdateAnimBg="0"/>
      <p:bldP spid="764932" grpId="0" build="p"/>
      <p:bldP spid="764947" grpId="0" animBg="1"/>
      <p:bldP spid="764948" grpId="0" animBg="1"/>
      <p:bldP spid="764949" grpId="0" animBg="1"/>
      <p:bldP spid="764950" grpId="0" animBg="1"/>
      <p:bldP spid="764951" grpId="0" animBg="1"/>
      <p:bldP spid="76495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848600" cy="762000"/>
          </a:xfr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DERAJAT SIMPUL</a:t>
            </a:r>
          </a:p>
        </p:txBody>
      </p:sp>
      <p:sp>
        <p:nvSpPr>
          <p:cNvPr id="765957" name="Rectangle 5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graphicFrame>
        <p:nvGraphicFramePr>
          <p:cNvPr id="765958" name="Object 6"/>
          <p:cNvGraphicFramePr>
            <a:graphicFrameLocks noChangeAspect="1"/>
          </p:cNvGraphicFramePr>
          <p:nvPr/>
        </p:nvGraphicFramePr>
        <p:xfrm>
          <a:off x="1600200" y="2971800"/>
          <a:ext cx="7162800" cy="3489325"/>
        </p:xfrm>
        <a:graphic>
          <a:graphicData uri="http://schemas.openxmlformats.org/presentationml/2006/ole">
            <p:oleObj spid="_x0000_s765958" name="Bitmap Image" r:id="rId5" imgW="3685714" imgH="1800476" progId="Paint.Picture">
              <p:embed/>
            </p:oleObj>
          </a:graphicData>
        </a:graphic>
      </p:graphicFrame>
      <p:sp>
        <p:nvSpPr>
          <p:cNvPr id="765964" name="AutoShape 12" descr="Green marble"/>
          <p:cNvSpPr>
            <a:spLocks noChangeArrowheads="1"/>
          </p:cNvSpPr>
          <p:nvPr/>
        </p:nvSpPr>
        <p:spPr bwMode="auto">
          <a:xfrm>
            <a:off x="1600200" y="2971800"/>
            <a:ext cx="1781175" cy="822325"/>
          </a:xfrm>
          <a:prstGeom prst="rightArrow">
            <a:avLst>
              <a:gd name="adj1" fmla="val 50000"/>
              <a:gd name="adj2" fmla="val 54151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/>
              <a:t>Derajat 2</a:t>
            </a:r>
          </a:p>
        </p:txBody>
      </p:sp>
      <p:sp>
        <p:nvSpPr>
          <p:cNvPr id="765965" name="AutoShape 13" descr="Green marble"/>
          <p:cNvSpPr>
            <a:spLocks noChangeArrowheads="1"/>
          </p:cNvSpPr>
          <p:nvPr/>
        </p:nvSpPr>
        <p:spPr bwMode="auto">
          <a:xfrm>
            <a:off x="762000" y="3810000"/>
            <a:ext cx="1781175" cy="822325"/>
          </a:xfrm>
          <a:prstGeom prst="rightArrow">
            <a:avLst>
              <a:gd name="adj1" fmla="val 50000"/>
              <a:gd name="adj2" fmla="val 54151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/>
              <a:t>Derajat 2</a:t>
            </a:r>
          </a:p>
        </p:txBody>
      </p:sp>
      <p:sp>
        <p:nvSpPr>
          <p:cNvPr id="765966" name="AutoShape 14" descr="Green marble"/>
          <p:cNvSpPr>
            <a:spLocks noChangeArrowheads="1"/>
          </p:cNvSpPr>
          <p:nvPr/>
        </p:nvSpPr>
        <p:spPr bwMode="auto">
          <a:xfrm>
            <a:off x="0" y="4648200"/>
            <a:ext cx="1781175" cy="822325"/>
          </a:xfrm>
          <a:prstGeom prst="rightArrow">
            <a:avLst>
              <a:gd name="adj1" fmla="val 50000"/>
              <a:gd name="adj2" fmla="val 54151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/>
              <a:t>Derajat 0</a:t>
            </a:r>
          </a:p>
        </p:txBody>
      </p:sp>
      <p:sp>
        <p:nvSpPr>
          <p:cNvPr id="765968" name="AutoShape 16" descr="Green marble"/>
          <p:cNvSpPr>
            <a:spLocks noChangeArrowheads="1"/>
          </p:cNvSpPr>
          <p:nvPr/>
        </p:nvSpPr>
        <p:spPr bwMode="auto">
          <a:xfrm>
            <a:off x="5029200" y="3810000"/>
            <a:ext cx="2743200" cy="822325"/>
          </a:xfrm>
          <a:prstGeom prst="leftArrow">
            <a:avLst>
              <a:gd name="adj1" fmla="val 50000"/>
              <a:gd name="adj2" fmla="val 83398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ctr"/>
            <a:r>
              <a:rPr lang="en-US" sz="2400"/>
              <a:t>Derajat 3</a:t>
            </a:r>
          </a:p>
        </p:txBody>
      </p:sp>
      <p:sp>
        <p:nvSpPr>
          <p:cNvPr id="765969" name="Text Box 17"/>
          <p:cNvSpPr txBox="1">
            <a:spLocks noChangeArrowheads="1"/>
          </p:cNvSpPr>
          <p:nvPr/>
        </p:nvSpPr>
        <p:spPr bwMode="auto">
          <a:xfrm>
            <a:off x="990600" y="1752600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sz="2800"/>
              <a:t>Derajat =  jumlah anak yang dimiliki sebuah simpul</a:t>
            </a:r>
          </a:p>
        </p:txBody>
      </p:sp>
      <p:sp>
        <p:nvSpPr>
          <p:cNvPr id="765971" name="Rectangle 19" descr="Medium wood"/>
          <p:cNvSpPr>
            <a:spLocks noChangeArrowheads="1"/>
          </p:cNvSpPr>
          <p:nvPr/>
        </p:nvSpPr>
        <p:spPr bwMode="auto">
          <a:xfrm>
            <a:off x="5334000" y="1143000"/>
            <a:ext cx="3505200" cy="304800"/>
          </a:xfrm>
          <a:prstGeom prst="rect">
            <a:avLst/>
          </a:prstGeom>
          <a:blipFill dpi="0" rotWithShape="1">
            <a:blip r:embed="rId7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65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65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5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5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4" grpId="0" animBg="1" autoUpdateAnimBg="0"/>
      <p:bldP spid="765964" grpId="0" animBg="1"/>
      <p:bldP spid="765965" grpId="0" animBg="1"/>
      <p:bldP spid="765966" grpId="0" animBg="1"/>
      <p:bldP spid="765968" grpId="0" animBg="1"/>
      <p:bldP spid="765969" grpId="0"/>
      <p:bldP spid="76597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NODE INTERNAL &amp; EKSTERNAL</a:t>
            </a:r>
          </a:p>
        </p:txBody>
      </p:sp>
      <p:sp>
        <p:nvSpPr>
          <p:cNvPr id="766980" name="Rectangle 4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graphicFrame>
        <p:nvGraphicFramePr>
          <p:cNvPr id="766981" name="Object 5"/>
          <p:cNvGraphicFramePr>
            <a:graphicFrameLocks noChangeAspect="1"/>
          </p:cNvGraphicFramePr>
          <p:nvPr/>
        </p:nvGraphicFramePr>
        <p:xfrm>
          <a:off x="1600200" y="2971800"/>
          <a:ext cx="7162800" cy="3489325"/>
        </p:xfrm>
        <a:graphic>
          <a:graphicData uri="http://schemas.openxmlformats.org/presentationml/2006/ole">
            <p:oleObj spid="_x0000_s766981" name="Bitmap Image" r:id="rId5" imgW="3685714" imgH="1800476" progId="Paint.Picture">
              <p:embed/>
            </p:oleObj>
          </a:graphicData>
        </a:graphic>
      </p:graphicFrame>
      <p:sp>
        <p:nvSpPr>
          <p:cNvPr id="766982" name="AutoShape 6" descr="Green marble"/>
          <p:cNvSpPr>
            <a:spLocks noChangeArrowheads="1"/>
          </p:cNvSpPr>
          <p:nvPr/>
        </p:nvSpPr>
        <p:spPr bwMode="auto">
          <a:xfrm>
            <a:off x="1066800" y="2971800"/>
            <a:ext cx="2460625" cy="822325"/>
          </a:xfrm>
          <a:prstGeom prst="rightArrow">
            <a:avLst>
              <a:gd name="adj1" fmla="val 50000"/>
              <a:gd name="adj2" fmla="val 74807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/>
              <a:t>Node Internal</a:t>
            </a:r>
          </a:p>
        </p:txBody>
      </p:sp>
      <p:sp>
        <p:nvSpPr>
          <p:cNvPr id="766983" name="AutoShape 7" descr="Green marble"/>
          <p:cNvSpPr>
            <a:spLocks noChangeArrowheads="1"/>
          </p:cNvSpPr>
          <p:nvPr/>
        </p:nvSpPr>
        <p:spPr bwMode="auto">
          <a:xfrm>
            <a:off x="228600" y="3810000"/>
            <a:ext cx="2460625" cy="822325"/>
          </a:xfrm>
          <a:prstGeom prst="rightArrow">
            <a:avLst>
              <a:gd name="adj1" fmla="val 50000"/>
              <a:gd name="adj2" fmla="val 74807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/>
              <a:t>Node Internal</a:t>
            </a:r>
          </a:p>
        </p:txBody>
      </p:sp>
      <p:sp>
        <p:nvSpPr>
          <p:cNvPr id="766984" name="AutoShape 8" descr="Green marble"/>
          <p:cNvSpPr>
            <a:spLocks noChangeArrowheads="1"/>
          </p:cNvSpPr>
          <p:nvPr/>
        </p:nvSpPr>
        <p:spPr bwMode="auto">
          <a:xfrm>
            <a:off x="1066800" y="4648200"/>
            <a:ext cx="2751138" cy="822325"/>
          </a:xfrm>
          <a:prstGeom prst="rightArrow">
            <a:avLst>
              <a:gd name="adj1" fmla="val 50000"/>
              <a:gd name="adj2" fmla="val 83639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/>
              <a:t>Node Eksternal</a:t>
            </a:r>
          </a:p>
        </p:txBody>
      </p:sp>
      <p:sp>
        <p:nvSpPr>
          <p:cNvPr id="766986" name="Text Box 10"/>
          <p:cNvSpPr txBox="1">
            <a:spLocks noChangeArrowheads="1"/>
          </p:cNvSpPr>
          <p:nvPr/>
        </p:nvSpPr>
        <p:spPr bwMode="auto">
          <a:xfrm>
            <a:off x="685800" y="1752600"/>
            <a:ext cx="8153400" cy="1004888"/>
          </a:xfrm>
          <a:prstGeom prst="rect">
            <a:avLst/>
          </a:prstGeom>
          <a:solidFill>
            <a:srgbClr val="304E8A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sz="2400"/>
              <a:t>Node Internal = node yang memiliki anak</a:t>
            </a:r>
          </a:p>
          <a:p>
            <a:r>
              <a:rPr lang="en-US" sz="2400"/>
              <a:t>Node eksternal = node yang tidak memiliki anak (daun)</a:t>
            </a:r>
          </a:p>
        </p:txBody>
      </p:sp>
      <p:sp>
        <p:nvSpPr>
          <p:cNvPr id="766987" name="Rectangle 11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7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6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6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66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6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8" grpId="0" animBg="1" autoUpdateAnimBg="0"/>
      <p:bldP spid="766982" grpId="0" animBg="1"/>
      <p:bldP spid="766983" grpId="0" animBg="1"/>
      <p:bldP spid="766984" grpId="0" animBg="1"/>
      <p:bldP spid="766986" grpId="0" animBg="1"/>
      <p:bldP spid="76698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NOTASI POHON</a:t>
            </a:r>
          </a:p>
        </p:txBody>
      </p:sp>
      <p:sp>
        <p:nvSpPr>
          <p:cNvPr id="768003" name="Rectangle 3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graphicFrame>
        <p:nvGraphicFramePr>
          <p:cNvPr id="768004" name="Object 4"/>
          <p:cNvGraphicFramePr>
            <a:graphicFrameLocks noChangeAspect="1"/>
          </p:cNvGraphicFramePr>
          <p:nvPr/>
        </p:nvGraphicFramePr>
        <p:xfrm>
          <a:off x="1600200" y="2971800"/>
          <a:ext cx="7162800" cy="3489325"/>
        </p:xfrm>
        <a:graphic>
          <a:graphicData uri="http://schemas.openxmlformats.org/presentationml/2006/ole">
            <p:oleObj spid="_x0000_s768004" name="Bitmap Image" r:id="rId5" imgW="3685714" imgH="1800476" progId="Paint.Picture">
              <p:embed/>
            </p:oleObj>
          </a:graphicData>
        </a:graphic>
      </p:graphicFrame>
      <p:sp>
        <p:nvSpPr>
          <p:cNvPr id="768008" name="Text Box 8"/>
          <p:cNvSpPr txBox="1">
            <a:spLocks noChangeArrowheads="1"/>
          </p:cNvSpPr>
          <p:nvPr/>
        </p:nvSpPr>
        <p:spPr bwMode="auto">
          <a:xfrm>
            <a:off x="685800" y="1752600"/>
            <a:ext cx="8153400" cy="457200"/>
          </a:xfrm>
          <a:prstGeom prst="rect">
            <a:avLst/>
          </a:prstGeom>
          <a:solidFill>
            <a:srgbClr val="304E8A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sz="2400"/>
              <a:t>Cara penulisan / penggambaran suatu pohon</a:t>
            </a:r>
          </a:p>
        </p:txBody>
      </p:sp>
      <p:sp>
        <p:nvSpPr>
          <p:cNvPr id="768009" name="Rectangle 9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6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68010" name="Oval 10"/>
          <p:cNvSpPr>
            <a:spLocks noChangeArrowheads="1"/>
          </p:cNvSpPr>
          <p:nvPr/>
        </p:nvSpPr>
        <p:spPr bwMode="auto">
          <a:xfrm>
            <a:off x="838200" y="2286000"/>
            <a:ext cx="4856163" cy="868363"/>
          </a:xfrm>
          <a:prstGeom prst="ellipse">
            <a:avLst/>
          </a:prstGeom>
          <a:gradFill rotWithShape="1">
            <a:gsLst>
              <a:gs pos="0">
                <a:srgbClr val="825600"/>
              </a:gs>
              <a:gs pos="13000">
                <a:srgbClr val="FFA800">
                  <a:alpha val="92980"/>
                </a:srgbClr>
              </a:gs>
              <a:gs pos="28000">
                <a:srgbClr val="825600">
                  <a:alpha val="84880"/>
                </a:srgbClr>
              </a:gs>
              <a:gs pos="42999">
                <a:srgbClr val="FFA800">
                  <a:alpha val="76781"/>
                </a:srgbClr>
              </a:gs>
              <a:gs pos="58000">
                <a:srgbClr val="825600">
                  <a:alpha val="68680"/>
                </a:srgbClr>
              </a:gs>
              <a:gs pos="72000">
                <a:srgbClr val="FFA800">
                  <a:alpha val="61120"/>
                </a:srgbClr>
              </a:gs>
              <a:gs pos="87000">
                <a:srgbClr val="825600">
                  <a:alpha val="53021"/>
                </a:srgbClr>
              </a:gs>
              <a:gs pos="100000">
                <a:srgbClr val="FFA800">
                  <a:alpha val="46001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Diagram Pohon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68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68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68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68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68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2" grpId="0" animBg="1" autoUpdateAnimBg="0"/>
      <p:bldP spid="768008" grpId="0" animBg="1"/>
      <p:bldP spid="768009" grpId="0" animBg="1" autoUpdateAnimBg="0"/>
      <p:bldP spid="7680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9032" name="Object 8"/>
          <p:cNvGraphicFramePr>
            <a:graphicFrameLocks noChangeAspect="1"/>
          </p:cNvGraphicFramePr>
          <p:nvPr/>
        </p:nvGraphicFramePr>
        <p:xfrm>
          <a:off x="533400" y="2743200"/>
          <a:ext cx="8305800" cy="3800475"/>
        </p:xfrm>
        <a:graphic>
          <a:graphicData uri="http://schemas.openxmlformats.org/presentationml/2006/ole">
            <p:oleObj spid="_x0000_s769032" name="Bitmap Image" r:id="rId4" imgW="4734586" imgH="1819529" progId="Paint.Picture">
              <p:embed/>
            </p:oleObj>
          </a:graphicData>
        </a:graphic>
      </p:graphicFrame>
      <p:sp>
        <p:nvSpPr>
          <p:cNvPr id="769026" name="Rectangle 2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NOTASI POHON</a:t>
            </a:r>
          </a:p>
        </p:txBody>
      </p:sp>
      <p:sp>
        <p:nvSpPr>
          <p:cNvPr id="769027" name="Rectangle 3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685800" y="1752600"/>
            <a:ext cx="8153400" cy="457200"/>
          </a:xfrm>
          <a:prstGeom prst="rect">
            <a:avLst/>
          </a:prstGeom>
          <a:solidFill>
            <a:srgbClr val="304E8A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sz="2400"/>
              <a:t>Cara penulisan / penggambaran suatu pohon</a:t>
            </a:r>
          </a:p>
        </p:txBody>
      </p:sp>
      <p:sp>
        <p:nvSpPr>
          <p:cNvPr id="769030" name="Rectangle 6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6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69031" name="Oval 7"/>
          <p:cNvSpPr>
            <a:spLocks noChangeArrowheads="1"/>
          </p:cNvSpPr>
          <p:nvPr/>
        </p:nvSpPr>
        <p:spPr bwMode="auto">
          <a:xfrm>
            <a:off x="1017588" y="2286000"/>
            <a:ext cx="4497387" cy="8683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6000">
                <a:srgbClr val="1F1F1F">
                  <a:alpha val="91360"/>
                </a:srgbClr>
              </a:gs>
              <a:gs pos="17999">
                <a:srgbClr val="FFFFFF">
                  <a:alpha val="90281"/>
                </a:srgbClr>
              </a:gs>
              <a:gs pos="42000">
                <a:srgbClr val="636363">
                  <a:alpha val="77320"/>
                </a:srgbClr>
              </a:gs>
              <a:gs pos="53000">
                <a:srgbClr val="CFCFCF">
                  <a:alpha val="71380"/>
                </a:srgbClr>
              </a:gs>
              <a:gs pos="66000">
                <a:srgbClr val="CFCFCF">
                  <a:alpha val="64360"/>
                </a:srgbClr>
              </a:gs>
              <a:gs pos="75999">
                <a:srgbClr val="1F1F1F">
                  <a:alpha val="58961"/>
                </a:srgbClr>
              </a:gs>
              <a:gs pos="78999">
                <a:srgbClr val="FFFFFF">
                  <a:alpha val="57341"/>
                </a:srgbClr>
              </a:gs>
              <a:gs pos="100000">
                <a:srgbClr val="7F7F7F">
                  <a:alpha val="46001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Diagram Venn</a:t>
            </a:r>
          </a:p>
        </p:txBody>
      </p:sp>
      <p:sp>
        <p:nvSpPr>
          <p:cNvPr id="769033" name="Rectangle 9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69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6" grpId="0" animBg="1" autoUpdateAnimBg="0"/>
      <p:bldP spid="769029" grpId="0" animBg="1"/>
      <p:bldP spid="769030" grpId="0" animBg="1" autoUpdateAnimBg="0"/>
      <p:bldP spid="7690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7" name="Rectangle 9"/>
          <p:cNvSpPr>
            <a:spLocks noChangeArrowheads="1"/>
          </p:cNvSpPr>
          <p:nvPr/>
        </p:nvSpPr>
        <p:spPr bwMode="auto">
          <a:xfrm>
            <a:off x="641350" y="3200400"/>
            <a:ext cx="7967663" cy="3140075"/>
          </a:xfrm>
          <a:prstGeom prst="rect">
            <a:avLst/>
          </a:prstGeom>
          <a:solidFill>
            <a:srgbClr val="993300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4000"/>
              <a:t>(A(B(D,E(I,J)),C(F,G,H)))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4000"/>
              <a:t>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4000"/>
              <a:t>atau 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40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4000"/>
              <a:t> </a:t>
            </a:r>
            <a:r>
              <a:rPr kumimoji="1" lang="en-US" sz="4000">
                <a:solidFill>
                  <a:srgbClr val="CC0000"/>
                </a:solidFill>
              </a:rPr>
              <a:t>(</a:t>
            </a:r>
            <a:r>
              <a:rPr kumimoji="1" lang="en-US" sz="4000"/>
              <a:t>A  </a:t>
            </a:r>
            <a:r>
              <a:rPr kumimoji="1" lang="en-US" sz="4000">
                <a:solidFill>
                  <a:srgbClr val="009900"/>
                </a:solidFill>
              </a:rPr>
              <a:t>(</a:t>
            </a:r>
            <a:r>
              <a:rPr kumimoji="1" lang="en-US" sz="4000"/>
              <a:t>B</a:t>
            </a:r>
            <a:r>
              <a:rPr kumimoji="1" lang="en-US" sz="4000">
                <a:solidFill>
                  <a:srgbClr val="FFCC66"/>
                </a:solidFill>
              </a:rPr>
              <a:t>(</a:t>
            </a:r>
            <a:r>
              <a:rPr kumimoji="1" lang="en-US" sz="4000"/>
              <a:t>D</a:t>
            </a:r>
            <a:r>
              <a:rPr kumimoji="1" lang="en-US" sz="4000">
                <a:solidFill>
                  <a:srgbClr val="FFCC66"/>
                </a:solidFill>
              </a:rPr>
              <a:t>)(</a:t>
            </a:r>
            <a:r>
              <a:rPr kumimoji="1" lang="en-US" sz="4000"/>
              <a:t>E(I)(J)</a:t>
            </a:r>
            <a:r>
              <a:rPr kumimoji="1" lang="en-US" sz="4000">
                <a:solidFill>
                  <a:srgbClr val="FFCC66"/>
                </a:solidFill>
              </a:rPr>
              <a:t>)</a:t>
            </a:r>
            <a:r>
              <a:rPr kumimoji="1" lang="en-US" sz="4000">
                <a:solidFill>
                  <a:srgbClr val="009900"/>
                </a:solidFill>
              </a:rPr>
              <a:t>)</a:t>
            </a:r>
            <a:r>
              <a:rPr kumimoji="1" lang="en-US" sz="4000"/>
              <a:t>   </a:t>
            </a:r>
            <a:r>
              <a:rPr kumimoji="1" lang="en-US" sz="4000">
                <a:solidFill>
                  <a:srgbClr val="009900"/>
                </a:solidFill>
              </a:rPr>
              <a:t>(</a:t>
            </a:r>
            <a:r>
              <a:rPr kumimoji="1" lang="en-US" sz="4000"/>
              <a:t>C(F)(G)(H)</a:t>
            </a:r>
            <a:r>
              <a:rPr kumimoji="1" lang="en-US" sz="4000">
                <a:solidFill>
                  <a:srgbClr val="009900"/>
                </a:solidFill>
              </a:rPr>
              <a:t>)</a:t>
            </a:r>
            <a:r>
              <a:rPr kumimoji="1" lang="en-US" sz="4000">
                <a:solidFill>
                  <a:srgbClr val="CC0000"/>
                </a:solidFill>
              </a:rPr>
              <a:t>) </a:t>
            </a:r>
          </a:p>
        </p:txBody>
      </p:sp>
      <p:sp>
        <p:nvSpPr>
          <p:cNvPr id="770051" name="Rectangle 3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NOTASI POHON</a:t>
            </a:r>
          </a:p>
        </p:txBody>
      </p:sp>
      <p:sp>
        <p:nvSpPr>
          <p:cNvPr id="770052" name="Rectangle 4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0053" name="Text Box 5"/>
          <p:cNvSpPr txBox="1">
            <a:spLocks noChangeArrowheads="1"/>
          </p:cNvSpPr>
          <p:nvPr/>
        </p:nvSpPr>
        <p:spPr bwMode="auto">
          <a:xfrm>
            <a:off x="685800" y="1752600"/>
            <a:ext cx="8153400" cy="457200"/>
          </a:xfrm>
          <a:prstGeom prst="rect">
            <a:avLst/>
          </a:prstGeom>
          <a:solidFill>
            <a:srgbClr val="304E8A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sz="2400"/>
              <a:t>Cara penulisan / penggambaran suatu pohon</a:t>
            </a:r>
          </a:p>
        </p:txBody>
      </p:sp>
      <p:sp>
        <p:nvSpPr>
          <p:cNvPr id="770054" name="Rectangle 6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70055" name="Oval 7"/>
          <p:cNvSpPr>
            <a:spLocks noChangeArrowheads="1"/>
          </p:cNvSpPr>
          <p:nvPr/>
        </p:nvSpPr>
        <p:spPr bwMode="auto">
          <a:xfrm>
            <a:off x="1035050" y="2286000"/>
            <a:ext cx="4460875" cy="868363"/>
          </a:xfrm>
          <a:prstGeom prst="ellipse">
            <a:avLst/>
          </a:prstGeom>
          <a:gradFill rotWithShape="1">
            <a:gsLst>
              <a:gs pos="0">
                <a:srgbClr val="000082"/>
              </a:gs>
              <a:gs pos="13000">
                <a:srgbClr val="0047FF">
                  <a:alpha val="92980"/>
                </a:srgbClr>
              </a:gs>
              <a:gs pos="28000">
                <a:srgbClr val="000082">
                  <a:alpha val="84880"/>
                </a:srgbClr>
              </a:gs>
              <a:gs pos="42999">
                <a:srgbClr val="0047FF">
                  <a:alpha val="76781"/>
                </a:srgbClr>
              </a:gs>
              <a:gs pos="58000">
                <a:srgbClr val="000082">
                  <a:alpha val="68680"/>
                </a:srgbClr>
              </a:gs>
              <a:gs pos="72000">
                <a:srgbClr val="0047FF">
                  <a:alpha val="61120"/>
                </a:srgbClr>
              </a:gs>
              <a:gs pos="87000">
                <a:srgbClr val="000082">
                  <a:alpha val="53021"/>
                </a:srgbClr>
              </a:gs>
              <a:gs pos="100000">
                <a:srgbClr val="0047FF">
                  <a:alpha val="46001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Notasi Kurung</a:t>
            </a:r>
          </a:p>
        </p:txBody>
      </p:sp>
      <p:sp>
        <p:nvSpPr>
          <p:cNvPr id="770056" name="Rectangle 8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7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7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0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0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70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7" grpId="0" animBg="1"/>
      <p:bldP spid="770051" grpId="0" animBg="1" autoUpdateAnimBg="0"/>
      <p:bldP spid="770053" grpId="0" animBg="1"/>
      <p:bldP spid="770054" grpId="0" animBg="1" autoUpdateAnimBg="0"/>
      <p:bldP spid="7700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1081" name="Object 9"/>
          <p:cNvGraphicFramePr>
            <a:graphicFrameLocks noChangeAspect="1"/>
          </p:cNvGraphicFramePr>
          <p:nvPr/>
        </p:nvGraphicFramePr>
        <p:xfrm>
          <a:off x="1905000" y="3200400"/>
          <a:ext cx="5181600" cy="3657600"/>
        </p:xfrm>
        <a:graphic>
          <a:graphicData uri="http://schemas.openxmlformats.org/presentationml/2006/ole">
            <p:oleObj spid="_x0000_s771081" name="Bitmap Image" r:id="rId4" imgW="1619476" imgH="1685714" progId="Paint.Picture">
              <p:embed/>
            </p:oleObj>
          </a:graphicData>
        </a:graphic>
      </p:graphicFrame>
      <p:sp>
        <p:nvSpPr>
          <p:cNvPr id="771075" name="Rectangle 3" descr="Brown marble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NOTASI POHON</a:t>
            </a:r>
          </a:p>
        </p:txBody>
      </p:sp>
      <p:sp>
        <p:nvSpPr>
          <p:cNvPr id="771076" name="Rectangle 4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1077" name="Text Box 5"/>
          <p:cNvSpPr txBox="1">
            <a:spLocks noChangeArrowheads="1"/>
          </p:cNvSpPr>
          <p:nvPr/>
        </p:nvSpPr>
        <p:spPr bwMode="auto">
          <a:xfrm>
            <a:off x="685800" y="1752600"/>
            <a:ext cx="8153400" cy="457200"/>
          </a:xfrm>
          <a:prstGeom prst="rect">
            <a:avLst/>
          </a:prstGeom>
          <a:solidFill>
            <a:srgbClr val="304E8A"/>
          </a:solidFill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sz="2400"/>
              <a:t>Cara penulisan / penggambaran suatu pohon</a:t>
            </a:r>
          </a:p>
        </p:txBody>
      </p:sp>
      <p:sp>
        <p:nvSpPr>
          <p:cNvPr id="771078" name="Rectangle 6" descr="Medium wood"/>
          <p:cNvSpPr>
            <a:spLocks noChangeArrowheads="1"/>
          </p:cNvSpPr>
          <p:nvPr/>
        </p:nvSpPr>
        <p:spPr bwMode="auto">
          <a:xfrm>
            <a:off x="5334000" y="1219200"/>
            <a:ext cx="3505200" cy="304800"/>
          </a:xfrm>
          <a:prstGeom prst="rect">
            <a:avLst/>
          </a:prstGeom>
          <a:blipFill dpi="0" rotWithShape="1">
            <a:blip r:embed="rId6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Struktur Data Pohon</a:t>
            </a:r>
          </a:p>
        </p:txBody>
      </p:sp>
      <p:sp>
        <p:nvSpPr>
          <p:cNvPr id="771079" name="Oval 7"/>
          <p:cNvSpPr>
            <a:spLocks noChangeArrowheads="1"/>
          </p:cNvSpPr>
          <p:nvPr/>
        </p:nvSpPr>
        <p:spPr bwMode="auto">
          <a:xfrm>
            <a:off x="1017588" y="2286000"/>
            <a:ext cx="4497387" cy="868363"/>
          </a:xfrm>
          <a:prstGeom prst="ellipse">
            <a:avLst/>
          </a:prstGeom>
          <a:gradFill rotWithShape="1">
            <a:gsLst>
              <a:gs pos="0">
                <a:srgbClr val="000082"/>
              </a:gs>
              <a:gs pos="13000">
                <a:srgbClr val="0047FF">
                  <a:alpha val="92980"/>
                </a:srgbClr>
              </a:gs>
              <a:gs pos="28000">
                <a:srgbClr val="000082">
                  <a:alpha val="84880"/>
                </a:srgbClr>
              </a:gs>
              <a:gs pos="42999">
                <a:srgbClr val="0047FF">
                  <a:alpha val="76781"/>
                </a:srgbClr>
              </a:gs>
              <a:gs pos="58000">
                <a:srgbClr val="000082">
                  <a:alpha val="68680"/>
                </a:srgbClr>
              </a:gs>
              <a:gs pos="72000">
                <a:srgbClr val="0047FF">
                  <a:alpha val="61120"/>
                </a:srgbClr>
              </a:gs>
              <a:gs pos="87000">
                <a:srgbClr val="000082">
                  <a:alpha val="53021"/>
                </a:srgbClr>
              </a:gs>
              <a:gs pos="100000">
                <a:srgbClr val="0047FF">
                  <a:alpha val="46001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Notasi Tingkat</a:t>
            </a:r>
          </a:p>
        </p:txBody>
      </p:sp>
      <p:sp>
        <p:nvSpPr>
          <p:cNvPr id="771080" name="Rectangle 8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  <p:sp>
        <p:nvSpPr>
          <p:cNvPr id="771082" name="Rectangle 10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71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 animBg="1" autoUpdateAnimBg="0"/>
      <p:bldP spid="771077" grpId="0" animBg="1"/>
      <p:bldP spid="771078" grpId="0" animBg="1" autoUpdateAnimBg="0"/>
      <p:bldP spid="77107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2418</TotalTime>
  <Words>234</Words>
  <Application>Microsoft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Times New Roman</vt:lpstr>
      <vt:lpstr>Arial</vt:lpstr>
      <vt:lpstr>Arial Narrow</vt:lpstr>
      <vt:lpstr>Wingdings</vt:lpstr>
      <vt:lpstr>Courier New</vt:lpstr>
      <vt:lpstr>Symbol</vt:lpstr>
      <vt:lpstr>Foundry</vt:lpstr>
      <vt:lpstr>Bitmap Image</vt:lpstr>
      <vt:lpstr>Struktur Data Pohon/Tree  </vt:lpstr>
      <vt:lpstr>POHON / TREE</vt:lpstr>
      <vt:lpstr> TINGKAT (LEVEL) DAN KEDALAMAN (DEPTH) POHON</vt:lpstr>
      <vt:lpstr>DERAJAT SIMPUL</vt:lpstr>
      <vt:lpstr>NODE INTERNAL &amp; EKSTERNAL</vt:lpstr>
      <vt:lpstr>NOTASI POHON</vt:lpstr>
      <vt:lpstr>NOTASI POHON</vt:lpstr>
      <vt:lpstr>NOTASI POHON</vt:lpstr>
      <vt:lpstr>NOTASI POHON</vt:lpstr>
      <vt:lpstr>LATIHAN NOTASI POHON</vt:lpstr>
    </vt:vector>
  </TitlesOfParts>
  <Company>S1-IT Universitas Kristen Maranatha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subject>Pohon/Tree</dc:subject>
  <dc:creator>Teddy Marcus Zakaria, MT.</dc:creator>
  <cp:lastModifiedBy>TYA</cp:lastModifiedBy>
  <cp:revision>206</cp:revision>
  <cp:lastPrinted>1601-01-01T00:00:00Z</cp:lastPrinted>
  <dcterms:created xsi:type="dcterms:W3CDTF">2004-08-18T01:36:14Z</dcterms:created>
  <dcterms:modified xsi:type="dcterms:W3CDTF">2020-05-26T02:23:12Z</dcterms:modified>
</cp:coreProperties>
</file>