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6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41" r:id="rId11"/>
    <p:sldId id="440" r:id="rId12"/>
    <p:sldId id="447" r:id="rId13"/>
    <p:sldId id="437" r:id="rId14"/>
    <p:sldId id="43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DD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FFCCFF"/>
    <a:srgbClr val="009900"/>
    <a:srgbClr val="CC0000"/>
    <a:srgbClr val="FFFF00"/>
    <a:srgbClr val="F0EFE0"/>
    <a:srgbClr val="304E8A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61" autoAdjust="0"/>
  </p:normalViewPr>
  <p:slideViewPr>
    <p:cSldViewPr>
      <p:cViewPr varScale="1">
        <p:scale>
          <a:sx n="67" d="100"/>
          <a:sy n="67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>
        <p:scale>
          <a:sx n="300" d="100"/>
          <a:sy n="300" d="100"/>
        </p:scale>
        <p:origin x="702" y="107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44CFD52-6CD4-4DFB-8961-921FFE9031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903AF-EA8D-4E5C-B50F-A444CC830DB2}" type="slidenum">
              <a:rPr lang="en-US"/>
              <a:pPr/>
              <a:t>5</a:t>
            </a:fld>
            <a:endParaRPr lang="en-US"/>
          </a:p>
        </p:txBody>
      </p:sp>
      <p:sp>
        <p:nvSpPr>
          <p:cNvPr id="79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Latihan :</a:t>
            </a:r>
          </a:p>
          <a:p>
            <a:r>
              <a:rPr lang="en-US"/>
              <a:t>Kiri(100)</a:t>
            </a:r>
          </a:p>
          <a:p>
            <a:r>
              <a:rPr lang="en-US"/>
              <a:t>Kanan(100)</a:t>
            </a:r>
          </a:p>
          <a:p>
            <a:r>
              <a:rPr lang="en-US"/>
              <a:t>Kiri(Kanan(100))</a:t>
            </a:r>
          </a:p>
          <a:p>
            <a:r>
              <a:rPr lang="en-US"/>
              <a:t>Kanan(kiri(100))</a:t>
            </a:r>
          </a:p>
          <a:p>
            <a:r>
              <a:rPr lang="en-US"/>
              <a:t>Kiri(Kiri(100))</a:t>
            </a:r>
          </a:p>
          <a:p>
            <a:r>
              <a:rPr lang="en-US"/>
              <a:t>Kanan(kanan(100))</a:t>
            </a:r>
          </a:p>
          <a:p>
            <a:endParaRPr lang="en-US"/>
          </a:p>
          <a:p>
            <a:r>
              <a:rPr lang="en-US"/>
              <a:t>Kiri(Kanan(200))</a:t>
            </a:r>
          </a:p>
          <a:p>
            <a:r>
              <a:rPr lang="en-US"/>
              <a:t>Kanan(Kiri(200))</a:t>
            </a:r>
          </a:p>
          <a:p>
            <a:endParaRPr lang="en-US"/>
          </a:p>
          <a:p>
            <a:r>
              <a:rPr lang="en-US"/>
              <a:t>INFO(Kiri(100))</a:t>
            </a:r>
          </a:p>
          <a:p>
            <a:r>
              <a:rPr lang="en-US"/>
              <a:t>INFO(Kanan(100))</a:t>
            </a:r>
          </a:p>
          <a:p>
            <a:r>
              <a:rPr lang="en-US"/>
              <a:t>INFO(Kiri(Kanan(100)))</a:t>
            </a:r>
          </a:p>
          <a:p>
            <a:r>
              <a:rPr lang="en-US"/>
              <a:t>INFO(Kanan(kiri(100)))</a:t>
            </a:r>
          </a:p>
          <a:p>
            <a:r>
              <a:rPr lang="en-US"/>
              <a:t>INFO(Kiri(Kiri(100)))</a:t>
            </a:r>
          </a:p>
          <a:p>
            <a:r>
              <a:rPr lang="en-US"/>
              <a:t>INFO(Kanan(kanan(100)))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494C8-DD10-45E3-A4AF-57E000B2C379}" type="slidenum">
              <a:rPr lang="en-US"/>
              <a:pPr/>
              <a:t>7</a:t>
            </a:fld>
            <a:endParaRPr lang="en-US"/>
          </a:p>
        </p:txBody>
      </p:sp>
      <p:sp>
        <p:nvSpPr>
          <p:cNvPr id="79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9201286-3D5A-4C7D-8200-2A5CC33192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AABD15-16BD-4585-8B02-D064FBB38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1AA366-8D47-464D-B070-8621CBD2F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AF874A-D079-49FA-B362-E538C887F2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8D863-45F3-4E00-832C-1304BE187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C1D8A58-E288-4AC3-A757-8FFBD60F7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6101BCE-E632-490A-A39E-85DCB99BF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4CE9144-4F9D-43BA-AF58-C91EB335D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F22085-FECE-45E6-938D-7B7669460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ED282-33C9-4A23-B6F8-13C93899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7E68D3D-35E7-4BEF-A992-9242487B89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C2A6C8-7FA6-46FB-9B2F-FF1538B493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B69C307-7FBF-47AF-8FEC-7DD3C592A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/>
              <a:t>	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114800"/>
            <a:ext cx="7543800" cy="17526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Muthia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Farida</a:t>
            </a:r>
            <a:r>
              <a:rPr lang="en-US" sz="4000" dirty="0" smtClean="0">
                <a:solidFill>
                  <a:srgbClr val="FFFF00"/>
                </a:solidFill>
              </a:rPr>
              <a:t>, </a:t>
            </a:r>
            <a:r>
              <a:rPr lang="en-US" sz="4000" dirty="0" err="1" smtClean="0">
                <a:solidFill>
                  <a:srgbClr val="FFFF00"/>
                </a:solidFill>
              </a:rPr>
              <a:t>M.Kom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2" name="Rectangle 4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POHON BINER TERURUT </a:t>
            </a:r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 flipV="1">
            <a:off x="0" y="2133600"/>
            <a:ext cx="9144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5419" name="Rectangle 11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5420" name="Rectangle 12"/>
          <p:cNvSpPr>
            <a:spLocks noChangeArrowheads="1"/>
          </p:cNvSpPr>
          <p:nvPr/>
        </p:nvSpPr>
        <p:spPr bwMode="auto">
          <a:xfrm>
            <a:off x="762000" y="2346325"/>
            <a:ext cx="8077200" cy="4511675"/>
          </a:xfrm>
          <a:prstGeom prst="rect">
            <a:avLst/>
          </a:prstGeom>
          <a:gradFill rotWithShape="1">
            <a:gsLst>
              <a:gs pos="0">
                <a:srgbClr val="009900">
                  <a:alpha val="82001"/>
                </a:srgbClr>
              </a:gs>
              <a:gs pos="50000">
                <a:schemeClr val="bg2">
                  <a:alpha val="64999"/>
                </a:schemeClr>
              </a:gs>
              <a:gs pos="100000">
                <a:srgbClr val="009900">
                  <a:alpha val="82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indent="457200"/>
            <a:r>
              <a:rPr kumimoji="1" lang="en-US" sz="2000" u="sng"/>
              <a:t>Procedure</a:t>
            </a:r>
            <a:r>
              <a:rPr kumimoji="1" lang="en-US" sz="2000"/>
              <a:t> SisipUrutBTree(</a:t>
            </a:r>
            <a:r>
              <a:rPr kumimoji="1" lang="en-US" sz="2000" u="sng"/>
              <a:t>input/output</a:t>
            </a:r>
            <a:r>
              <a:rPr kumimoji="1" lang="en-US" sz="2000"/>
              <a:t> P:BTree, </a:t>
            </a:r>
            <a:r>
              <a:rPr kumimoji="1" lang="en-US" sz="2000" u="sng"/>
              <a:t>input</a:t>
            </a:r>
            <a:r>
              <a:rPr kumimoji="1" lang="en-US" sz="2000"/>
              <a:t> N:</a:t>
            </a:r>
            <a:r>
              <a:rPr kumimoji="1" lang="en-US" sz="2000" u="sng"/>
              <a:t>integer</a:t>
            </a:r>
            <a:r>
              <a:rPr kumimoji="1" lang="en-US" sz="2000"/>
              <a:t>)</a:t>
            </a:r>
          </a:p>
          <a:p>
            <a:pPr indent="457200"/>
            <a:r>
              <a:rPr kumimoji="1" lang="en-US" sz="2000"/>
              <a:t>	</a:t>
            </a:r>
            <a:r>
              <a:rPr kumimoji="1" lang="en-US" sz="2000" u="sng"/>
              <a:t>If</a:t>
            </a:r>
            <a:r>
              <a:rPr kumimoji="1" lang="en-US" sz="2000"/>
              <a:t> EmptyTree(P) </a:t>
            </a:r>
            <a:r>
              <a:rPr kumimoji="1" lang="en-US" sz="2000" u="sng"/>
              <a:t>then</a:t>
            </a:r>
            <a:endParaRPr kumimoji="1" lang="en-US" sz="2000"/>
          </a:p>
          <a:p>
            <a:pPr indent="457200"/>
            <a:r>
              <a:rPr kumimoji="1" lang="en-US" sz="2000"/>
              <a:t>		CreateTree(P)</a:t>
            </a:r>
          </a:p>
          <a:p>
            <a:pPr indent="457200"/>
            <a:r>
              <a:rPr kumimoji="1" lang="en-US" sz="2000"/>
              <a:t>		InsertTree(P,N)	{untuk info(P)}</a:t>
            </a:r>
          </a:p>
          <a:p>
            <a:pPr indent="457200"/>
            <a:r>
              <a:rPr kumimoji="1" lang="en-US" sz="2000"/>
              <a:t>	</a:t>
            </a:r>
            <a:r>
              <a:rPr kumimoji="1" lang="en-US" sz="2000" u="sng"/>
              <a:t>Else</a:t>
            </a:r>
            <a:r>
              <a:rPr kumimoji="1" lang="en-US" sz="2000"/>
              <a:t>      </a:t>
            </a:r>
            <a:r>
              <a:rPr kumimoji="1" lang="en-US" sz="2000" u="sng"/>
              <a:t>If</a:t>
            </a:r>
            <a:r>
              <a:rPr kumimoji="1" lang="en-US" sz="2000"/>
              <a:t>  N &lt; info(P) </a:t>
            </a:r>
            <a:r>
              <a:rPr kumimoji="1" lang="en-US" sz="2000" u="sng"/>
              <a:t>then</a:t>
            </a:r>
            <a:endParaRPr kumimoji="1" lang="en-US" sz="2000"/>
          </a:p>
          <a:p>
            <a:pPr indent="457200"/>
            <a:r>
              <a:rPr kumimoji="1" lang="en-US" sz="2000"/>
              <a:t>		       SisipUrutBTree(P</a:t>
            </a:r>
            <a:r>
              <a:rPr kumimoji="1" lang="en-US" sz="2000">
                <a:sym typeface="Symbol" pitchFamily="18" charset="2"/>
              </a:rPr>
              <a:t></a:t>
            </a:r>
            <a:r>
              <a:rPr kumimoji="1" lang="en-US" sz="2000"/>
              <a:t>.kiri,N)</a:t>
            </a:r>
            <a:endParaRPr kumimoji="1" lang="en-US" sz="2000">
              <a:sym typeface="Symbol" pitchFamily="18" charset="2"/>
            </a:endParaRPr>
          </a:p>
          <a:p>
            <a:pPr indent="457200"/>
            <a:r>
              <a:rPr kumimoji="1" lang="en-US" sz="2000">
                <a:sym typeface="Symbol" pitchFamily="18" charset="2"/>
              </a:rPr>
              <a:t>		</a:t>
            </a:r>
            <a:r>
              <a:rPr kumimoji="1" lang="en-US" sz="2000" u="sng">
                <a:sym typeface="Symbol" pitchFamily="18" charset="2"/>
              </a:rPr>
              <a:t>else</a:t>
            </a:r>
            <a:endParaRPr kumimoji="1" lang="en-US" sz="2000">
              <a:sym typeface="Symbol" pitchFamily="18" charset="2"/>
            </a:endParaRPr>
          </a:p>
          <a:p>
            <a:pPr indent="457200"/>
            <a:r>
              <a:rPr kumimoji="1" lang="en-US" sz="2000">
                <a:sym typeface="Symbol" pitchFamily="18" charset="2"/>
              </a:rPr>
              <a:t>		        SisipUrutBTree(P</a:t>
            </a:r>
            <a:r>
              <a:rPr kumimoji="1" lang="en-US" sz="2000"/>
              <a:t>.kanan,N)</a:t>
            </a:r>
            <a:endParaRPr kumimoji="1" lang="en-US" sz="2000">
              <a:sym typeface="Symbol" pitchFamily="18" charset="2"/>
            </a:endParaRPr>
          </a:p>
          <a:p>
            <a:pPr indent="457200"/>
            <a:r>
              <a:rPr kumimoji="1" lang="en-US" sz="2000">
                <a:sym typeface="Symbol" pitchFamily="18" charset="2"/>
              </a:rPr>
              <a:t>		</a:t>
            </a:r>
            <a:r>
              <a:rPr kumimoji="1" lang="en-US" sz="2000" u="sng">
                <a:sym typeface="Symbol" pitchFamily="18" charset="2"/>
              </a:rPr>
              <a:t>Endif</a:t>
            </a:r>
            <a:endParaRPr kumimoji="1" lang="en-US" sz="2000">
              <a:sym typeface="Symbol" pitchFamily="18" charset="2"/>
            </a:endParaRPr>
          </a:p>
          <a:p>
            <a:pPr indent="457200"/>
            <a:r>
              <a:rPr kumimoji="1" lang="en-US" sz="2000" u="sng">
                <a:sym typeface="Symbol" pitchFamily="18" charset="2"/>
              </a:rPr>
              <a:t>Endif</a:t>
            </a:r>
          </a:p>
        </p:txBody>
      </p:sp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609600" y="12192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kumimoji="1" lang="en-US" sz="2400">
                <a:solidFill>
                  <a:srgbClr val="F0EFE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menyisipkan simpul dgn aturan : simpul yang lebih kecil diletakkan di sebelah kiri simpul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8" name="Rectangle 4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BUAT POHON BINER TERURUT </a:t>
            </a:r>
          </a:p>
        </p:txBody>
      </p:sp>
      <p:sp>
        <p:nvSpPr>
          <p:cNvPr id="784389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 flipV="1">
            <a:off x="0" y="2133600"/>
            <a:ext cx="9144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4394" name="Rectangle 10"/>
          <p:cNvSpPr>
            <a:spLocks noChangeArrowheads="1"/>
          </p:cNvSpPr>
          <p:nvPr/>
        </p:nvSpPr>
        <p:spPr bwMode="auto">
          <a:xfrm>
            <a:off x="838200" y="2286000"/>
            <a:ext cx="77724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2, 3, 4, 5, 50, 10, 15, 13, 20, 12, 10, 5, 7</a:t>
            </a:r>
            <a:endParaRPr kumimoji="1" lang="en-US" sz="8800">
              <a:latin typeface="Times New Roman" pitchFamily="18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8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8" grpId="0" animBg="1" autoUpdateAnimBg="0"/>
      <p:bldP spid="784389" grpId="0" animBg="1" autoUpdateAnimBg="0"/>
      <p:bldP spid="78439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LATIHAN NOTASI POHON</a:t>
            </a:r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95653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95654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95655" name="Rectangle 7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95656" name="Oval 8"/>
          <p:cNvSpPr>
            <a:spLocks noChangeArrowheads="1"/>
          </p:cNvSpPr>
          <p:nvPr/>
        </p:nvSpPr>
        <p:spPr bwMode="auto">
          <a:xfrm>
            <a:off x="933450" y="1223963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95679" name="Rectangle 31"/>
          <p:cNvSpPr>
            <a:spLocks noChangeArrowheads="1"/>
          </p:cNvSpPr>
          <p:nvPr/>
        </p:nvSpPr>
        <p:spPr bwMode="auto">
          <a:xfrm>
            <a:off x="4800600" y="2087563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2, 3, 4, 5, 50, 10, 15, 13, 20, 12, 10, 5, 7</a:t>
            </a:r>
            <a:endParaRPr kumimoji="1" lang="en-US" sz="4400">
              <a:latin typeface="Times New Roman" pitchFamily="18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95680" name="Oval 32"/>
          <p:cNvSpPr>
            <a:spLocks noChangeArrowheads="1"/>
          </p:cNvSpPr>
          <p:nvPr/>
        </p:nvSpPr>
        <p:spPr bwMode="auto">
          <a:xfrm>
            <a:off x="1447800" y="1676400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95681" name="Oval 33"/>
          <p:cNvSpPr>
            <a:spLocks noChangeArrowheads="1"/>
          </p:cNvSpPr>
          <p:nvPr/>
        </p:nvSpPr>
        <p:spPr bwMode="auto">
          <a:xfrm>
            <a:off x="1905000" y="2209800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795682" name="Oval 34"/>
          <p:cNvSpPr>
            <a:spLocks noChangeArrowheads="1"/>
          </p:cNvSpPr>
          <p:nvPr/>
        </p:nvSpPr>
        <p:spPr bwMode="auto">
          <a:xfrm>
            <a:off x="2438400" y="2743200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95683" name="Oval 35"/>
          <p:cNvSpPr>
            <a:spLocks noChangeArrowheads="1"/>
          </p:cNvSpPr>
          <p:nvPr/>
        </p:nvSpPr>
        <p:spPr bwMode="auto">
          <a:xfrm>
            <a:off x="2895600" y="3221038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50</a:t>
            </a:r>
          </a:p>
        </p:txBody>
      </p:sp>
      <p:sp>
        <p:nvSpPr>
          <p:cNvPr id="795684" name="Oval 36"/>
          <p:cNvSpPr>
            <a:spLocks noChangeArrowheads="1"/>
          </p:cNvSpPr>
          <p:nvPr/>
        </p:nvSpPr>
        <p:spPr bwMode="auto">
          <a:xfrm>
            <a:off x="2514600" y="37338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795685" name="Oval 37"/>
          <p:cNvSpPr>
            <a:spLocks noChangeArrowheads="1"/>
          </p:cNvSpPr>
          <p:nvPr/>
        </p:nvSpPr>
        <p:spPr bwMode="auto">
          <a:xfrm>
            <a:off x="3124200" y="40386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795686" name="Oval 38"/>
          <p:cNvSpPr>
            <a:spLocks noChangeArrowheads="1"/>
          </p:cNvSpPr>
          <p:nvPr/>
        </p:nvSpPr>
        <p:spPr bwMode="auto">
          <a:xfrm>
            <a:off x="2895600" y="46482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795687" name="Oval 39"/>
          <p:cNvSpPr>
            <a:spLocks noChangeArrowheads="1"/>
          </p:cNvSpPr>
          <p:nvPr/>
        </p:nvSpPr>
        <p:spPr bwMode="auto">
          <a:xfrm>
            <a:off x="3657600" y="44196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795688" name="Oval 40"/>
          <p:cNvSpPr>
            <a:spLocks noChangeArrowheads="1"/>
          </p:cNvSpPr>
          <p:nvPr/>
        </p:nvSpPr>
        <p:spPr bwMode="auto">
          <a:xfrm>
            <a:off x="2438400" y="51054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795689" name="Oval 41"/>
          <p:cNvSpPr>
            <a:spLocks noChangeArrowheads="1"/>
          </p:cNvSpPr>
          <p:nvPr/>
        </p:nvSpPr>
        <p:spPr bwMode="auto">
          <a:xfrm>
            <a:off x="1905000" y="5538788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795690" name="Oval 42"/>
          <p:cNvSpPr>
            <a:spLocks noChangeArrowheads="1"/>
          </p:cNvSpPr>
          <p:nvPr/>
        </p:nvSpPr>
        <p:spPr bwMode="auto">
          <a:xfrm>
            <a:off x="1905000" y="40386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95691" name="Oval 43"/>
          <p:cNvSpPr>
            <a:spLocks noChangeArrowheads="1"/>
          </p:cNvSpPr>
          <p:nvPr/>
        </p:nvSpPr>
        <p:spPr bwMode="auto">
          <a:xfrm>
            <a:off x="2286000" y="4572000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>
            <a:off x="1371600" y="16002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3" name="Line 45"/>
          <p:cNvSpPr>
            <a:spLocks noChangeShapeType="1"/>
          </p:cNvSpPr>
          <p:nvPr/>
        </p:nvSpPr>
        <p:spPr bwMode="auto">
          <a:xfrm>
            <a:off x="1905000" y="21336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4" name="Line 46"/>
          <p:cNvSpPr>
            <a:spLocks noChangeShapeType="1"/>
          </p:cNvSpPr>
          <p:nvPr/>
        </p:nvSpPr>
        <p:spPr bwMode="auto">
          <a:xfrm>
            <a:off x="2362200" y="26670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5" name="Line 47"/>
          <p:cNvSpPr>
            <a:spLocks noChangeShapeType="1"/>
          </p:cNvSpPr>
          <p:nvPr/>
        </p:nvSpPr>
        <p:spPr bwMode="auto">
          <a:xfrm>
            <a:off x="2819400" y="31242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6" name="Line 48"/>
          <p:cNvSpPr>
            <a:spLocks noChangeShapeType="1"/>
          </p:cNvSpPr>
          <p:nvPr/>
        </p:nvSpPr>
        <p:spPr bwMode="auto">
          <a:xfrm>
            <a:off x="3581400" y="43434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7" name="Line 49"/>
          <p:cNvSpPr>
            <a:spLocks noChangeShapeType="1"/>
          </p:cNvSpPr>
          <p:nvPr/>
        </p:nvSpPr>
        <p:spPr bwMode="auto">
          <a:xfrm>
            <a:off x="2286000" y="44196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699" name="Line 51"/>
          <p:cNvSpPr>
            <a:spLocks noChangeShapeType="1"/>
          </p:cNvSpPr>
          <p:nvPr/>
        </p:nvSpPr>
        <p:spPr bwMode="auto">
          <a:xfrm flipH="1">
            <a:off x="2895600" y="3581400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700" name="Line 52"/>
          <p:cNvSpPr>
            <a:spLocks noChangeShapeType="1"/>
          </p:cNvSpPr>
          <p:nvPr/>
        </p:nvSpPr>
        <p:spPr bwMode="auto">
          <a:xfrm flipH="1">
            <a:off x="2362200" y="4038600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701" name="Line 53"/>
          <p:cNvSpPr>
            <a:spLocks noChangeShapeType="1"/>
          </p:cNvSpPr>
          <p:nvPr/>
        </p:nvSpPr>
        <p:spPr bwMode="auto">
          <a:xfrm flipH="1">
            <a:off x="2362200" y="5486400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702" name="Line 54"/>
          <p:cNvSpPr>
            <a:spLocks noChangeShapeType="1"/>
          </p:cNvSpPr>
          <p:nvPr/>
        </p:nvSpPr>
        <p:spPr bwMode="auto">
          <a:xfrm flipH="1">
            <a:off x="3200400" y="4419600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703" name="Line 55"/>
          <p:cNvSpPr>
            <a:spLocks noChangeShapeType="1"/>
          </p:cNvSpPr>
          <p:nvPr/>
        </p:nvSpPr>
        <p:spPr bwMode="auto">
          <a:xfrm>
            <a:off x="2971800" y="3962400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5704" name="Line 56"/>
          <p:cNvSpPr>
            <a:spLocks noChangeShapeType="1"/>
          </p:cNvSpPr>
          <p:nvPr/>
        </p:nvSpPr>
        <p:spPr bwMode="auto">
          <a:xfrm flipH="1">
            <a:off x="2895600" y="4953000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9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0" grpId="0" animBg="1" autoUpdateAnimBg="0"/>
      <p:bldP spid="795653" grpId="0" animBg="1" autoUpdateAnimBg="0"/>
      <p:bldP spid="7956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PENELUSURAN POHON BINER</a:t>
            </a:r>
          </a:p>
        </p:txBody>
      </p:sp>
      <p:sp>
        <p:nvSpPr>
          <p:cNvPr id="781317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1319" name="Rectangle 7"/>
          <p:cNvSpPr>
            <a:spLocks noChangeArrowheads="1"/>
          </p:cNvSpPr>
          <p:nvPr/>
        </p:nvSpPr>
        <p:spPr bwMode="auto">
          <a:xfrm flipV="1">
            <a:off x="0" y="2133600"/>
            <a:ext cx="9144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1321" name="Rectangle 9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pic>
        <p:nvPicPr>
          <p:cNvPr id="781324" name="Picture 12" descr="penelusuranPoh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6764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nimBg="1" autoUpdateAnimBg="0"/>
      <p:bldP spid="78131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PENELUSURAN POHON BINER</a:t>
            </a:r>
          </a:p>
        </p:txBody>
      </p:sp>
      <p:sp>
        <p:nvSpPr>
          <p:cNvPr id="782339" name="Rectangle 3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 flipV="1">
            <a:off x="0" y="2133600"/>
            <a:ext cx="9144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-7620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pic>
        <p:nvPicPr>
          <p:cNvPr id="782346" name="Picture 10" descr="p6-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1524000"/>
            <a:ext cx="1211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2347" name="Rectangle 11"/>
          <p:cNvSpPr>
            <a:spLocks noChangeArrowheads="1"/>
          </p:cNvSpPr>
          <p:nvPr/>
        </p:nvSpPr>
        <p:spPr bwMode="auto">
          <a:xfrm>
            <a:off x="0" y="1828800"/>
            <a:ext cx="4938713" cy="22891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r>
              <a:rPr lang="en-US" sz="3600"/>
              <a:t>Preorder (S L R) ???</a:t>
            </a:r>
          </a:p>
          <a:p>
            <a:r>
              <a:rPr lang="en-US" sz="3600"/>
              <a:t>Postorder (L R S)  ???</a:t>
            </a:r>
          </a:p>
          <a:p>
            <a:r>
              <a:rPr lang="en-US" sz="3600"/>
              <a:t>Inorder (L S R)???</a:t>
            </a: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304800" y="4267200"/>
            <a:ext cx="4551363" cy="18018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 </a:t>
            </a:r>
            <a:r>
              <a:rPr lang="en-US" sz="2800"/>
              <a:t>  : H F B A C G L J I M</a:t>
            </a:r>
          </a:p>
          <a:p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Post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/>
              <a:t>: A C B G F I J M L H</a:t>
            </a:r>
          </a:p>
          <a:p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 </a:t>
            </a:r>
            <a:r>
              <a:rPr lang="en-US" sz="2800"/>
              <a:t>   : A B C F G H I J L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8" grpId="0" animBg="1" autoUpdateAnimBg="0"/>
      <p:bldP spid="782339" grpId="0" animBg="1" autoUpdateAnimBg="0"/>
      <p:bldP spid="782347" grpId="0" animBg="1"/>
      <p:bldP spid="7823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POHON BINER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8153400" cy="457200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Struktur Data Pohon yang maksimal memiliki 2 anak.</a:t>
            </a:r>
          </a:p>
        </p:txBody>
      </p:sp>
      <p:sp>
        <p:nvSpPr>
          <p:cNvPr id="773126" name="Rectangle 6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3128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73130" name="Object 10"/>
          <p:cNvGraphicFramePr>
            <a:graphicFrameLocks noChangeAspect="1"/>
          </p:cNvGraphicFramePr>
          <p:nvPr/>
        </p:nvGraphicFramePr>
        <p:xfrm>
          <a:off x="685800" y="2438400"/>
          <a:ext cx="8153400" cy="4105275"/>
        </p:xfrm>
        <a:graphic>
          <a:graphicData uri="http://schemas.openxmlformats.org/presentationml/2006/ole">
            <p:oleObj spid="_x0000_s773130" name="Bitmap Image" r:id="rId6" imgW="3828571" imgH="192431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animBg="1" autoUpdateAnimBg="0"/>
      <p:bldP spid="773125" grpId="0" animBg="1"/>
      <p:bldP spid="7731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JUMLAH MAKS NODE</a:t>
            </a:r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4148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8153400" cy="1189038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Jumlah maksimum node pada setiap tingkat adalah </a:t>
            </a:r>
          </a:p>
          <a:p>
            <a:r>
              <a:rPr lang="en-US" sz="3200"/>
              <a:t>2 pangkat n</a:t>
            </a:r>
          </a:p>
        </p:txBody>
      </p:sp>
      <p:sp>
        <p:nvSpPr>
          <p:cNvPr id="774149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4152" name="Rectangle 8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74154" name="Object 10"/>
          <p:cNvGraphicFramePr>
            <a:graphicFrameLocks noChangeAspect="1"/>
          </p:cNvGraphicFramePr>
          <p:nvPr/>
        </p:nvGraphicFramePr>
        <p:xfrm>
          <a:off x="914400" y="2943225"/>
          <a:ext cx="7924800" cy="3914775"/>
        </p:xfrm>
        <a:graphic>
          <a:graphicData uri="http://schemas.openxmlformats.org/presentationml/2006/ole">
            <p:oleObj spid="_x0000_s774154" name="Bitmap Image" r:id="rId6" imgW="4009524" imgH="1580952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nimBg="1" autoUpdateAnimBg="0"/>
      <p:bldP spid="774148" grpId="0" animBg="1"/>
      <p:bldP spid="7741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KAMUS DATA POHON BINER</a:t>
            </a:r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5173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pic>
        <p:nvPicPr>
          <p:cNvPr id="775186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0" grpId="0" animBg="1" autoUpdateAnimBg="0"/>
      <p:bldP spid="77517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FISIK POHON BINER</a:t>
            </a: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6196" name="Rectangle 4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6199" name="Rectangle 7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6200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6203" name="Rectangle 11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76202" name="Object 10"/>
          <p:cNvGraphicFramePr>
            <a:graphicFrameLocks noChangeAspect="1"/>
          </p:cNvGraphicFramePr>
          <p:nvPr/>
        </p:nvGraphicFramePr>
        <p:xfrm>
          <a:off x="0" y="1981200"/>
          <a:ext cx="9144000" cy="3925888"/>
        </p:xfrm>
        <a:graphic>
          <a:graphicData uri="http://schemas.openxmlformats.org/presentationml/2006/ole">
            <p:oleObj spid="_x0000_s776202" name="Bitmap Image" r:id="rId7" imgW="4133333" imgH="1448002" progId="Paint.Picture">
              <p:embed/>
            </p:oleObj>
          </a:graphicData>
        </a:graphic>
      </p:graphicFrame>
      <p:sp>
        <p:nvSpPr>
          <p:cNvPr id="776204" name="Line 12"/>
          <p:cNvSpPr>
            <a:spLocks noChangeShapeType="1"/>
          </p:cNvSpPr>
          <p:nvPr/>
        </p:nvSpPr>
        <p:spPr bwMode="auto">
          <a:xfrm flipH="1">
            <a:off x="39624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05" name="Line 13"/>
          <p:cNvSpPr>
            <a:spLocks noChangeShapeType="1"/>
          </p:cNvSpPr>
          <p:nvPr/>
        </p:nvSpPr>
        <p:spPr bwMode="auto">
          <a:xfrm flipH="1">
            <a:off x="4648200" y="43434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06" name="Line 14"/>
          <p:cNvSpPr>
            <a:spLocks noChangeShapeType="1"/>
          </p:cNvSpPr>
          <p:nvPr/>
        </p:nvSpPr>
        <p:spPr bwMode="auto">
          <a:xfrm flipH="1">
            <a:off x="52578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07" name="Line 15"/>
          <p:cNvSpPr>
            <a:spLocks noChangeShapeType="1"/>
          </p:cNvSpPr>
          <p:nvPr/>
        </p:nvSpPr>
        <p:spPr bwMode="auto">
          <a:xfrm flipH="1">
            <a:off x="59436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08" name="Line 16"/>
          <p:cNvSpPr>
            <a:spLocks noChangeShapeType="1"/>
          </p:cNvSpPr>
          <p:nvPr/>
        </p:nvSpPr>
        <p:spPr bwMode="auto">
          <a:xfrm flipH="1">
            <a:off x="65532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09" name="Line 17"/>
          <p:cNvSpPr>
            <a:spLocks noChangeShapeType="1"/>
          </p:cNvSpPr>
          <p:nvPr/>
        </p:nvSpPr>
        <p:spPr bwMode="auto">
          <a:xfrm flipH="1">
            <a:off x="72390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10" name="Line 18"/>
          <p:cNvSpPr>
            <a:spLocks noChangeShapeType="1"/>
          </p:cNvSpPr>
          <p:nvPr/>
        </p:nvSpPr>
        <p:spPr bwMode="auto">
          <a:xfrm flipH="1">
            <a:off x="78486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6211" name="Line 19"/>
          <p:cNvSpPr>
            <a:spLocks noChangeShapeType="1"/>
          </p:cNvSpPr>
          <p:nvPr/>
        </p:nvSpPr>
        <p:spPr bwMode="auto">
          <a:xfrm flipH="1">
            <a:off x="8534400" y="4267200"/>
            <a:ext cx="3048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27432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animBg="1" autoUpdateAnimBg="0"/>
      <p:bldP spid="77619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FISIK POHON BINER</a:t>
            </a:r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7220" name="Rectangle 4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77226" name="Object 10"/>
          <p:cNvGraphicFramePr>
            <a:graphicFrameLocks noChangeAspect="1"/>
          </p:cNvGraphicFramePr>
          <p:nvPr/>
        </p:nvGraphicFramePr>
        <p:xfrm>
          <a:off x="-1981200" y="1676400"/>
          <a:ext cx="5181600" cy="2322513"/>
        </p:xfrm>
        <a:graphic>
          <a:graphicData uri="http://schemas.openxmlformats.org/presentationml/2006/ole">
            <p:oleObj spid="_x0000_s777226" name="Bitmap Image" r:id="rId6" imgW="4133333" imgH="1448002" progId="Paint.Picture">
              <p:embed/>
            </p:oleObj>
          </a:graphicData>
        </a:graphic>
      </p:graphicFrame>
      <p:graphicFrame>
        <p:nvGraphicFramePr>
          <p:cNvPr id="777227" name="Object 11"/>
          <p:cNvGraphicFramePr>
            <a:graphicFrameLocks noChangeAspect="1"/>
          </p:cNvGraphicFramePr>
          <p:nvPr/>
        </p:nvGraphicFramePr>
        <p:xfrm>
          <a:off x="1981200" y="2709863"/>
          <a:ext cx="6400800" cy="4148137"/>
        </p:xfrm>
        <a:graphic>
          <a:graphicData uri="http://schemas.openxmlformats.org/presentationml/2006/ole">
            <p:oleObj spid="_x0000_s777227" name="Bitmap Image" r:id="rId7" imgW="2734057" imgH="1771429" progId="Paint.Picture">
              <p:embed/>
            </p:oleObj>
          </a:graphicData>
        </a:graphic>
      </p:graphicFrame>
      <p:sp>
        <p:nvSpPr>
          <p:cNvPr id="777229" name="Oval 13"/>
          <p:cNvSpPr>
            <a:spLocks noChangeArrowheads="1"/>
          </p:cNvSpPr>
          <p:nvPr/>
        </p:nvSpPr>
        <p:spPr bwMode="auto">
          <a:xfrm>
            <a:off x="381000" y="1371600"/>
            <a:ext cx="1905000" cy="1447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bg2">
                  <a:alpha val="2000"/>
                </a:schemeClr>
              </a:gs>
            </a:gsLst>
            <a:lin ang="5400000" scaled="1"/>
          </a:gradFill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77231" name="AutoShape 15"/>
          <p:cNvSpPr>
            <a:spLocks noChangeArrowheads="1"/>
          </p:cNvSpPr>
          <p:nvPr/>
        </p:nvSpPr>
        <p:spPr bwMode="auto">
          <a:xfrm rot="2180208">
            <a:off x="1143000" y="2667000"/>
            <a:ext cx="1676400" cy="1295400"/>
          </a:xfrm>
          <a:prstGeom prst="rightArrow">
            <a:avLst>
              <a:gd name="adj1" fmla="val 50000"/>
              <a:gd name="adj2" fmla="val 32353"/>
            </a:avLst>
          </a:prstGeom>
          <a:solidFill>
            <a:schemeClr val="tx2">
              <a:alpha val="62000"/>
            </a:schemeClr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animBg="1" autoUpdateAnimBg="0"/>
      <p:bldP spid="777220" grpId="0" animBg="1" autoUpdateAnimBg="0"/>
      <p:bldP spid="777229" grpId="0" animBg="1"/>
      <p:bldP spid="777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OPERASI DASAR </a:t>
            </a:r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44" name="Rectangle 4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46" name="Rectangle 6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47" name="Rectangle 7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48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49" name="Rectangle 9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0" y="2209800"/>
            <a:ext cx="9448800" cy="3743325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CreateTree(P) 	: membuat pohon biner baru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EmptyTree(P) 	: memeriksa apakah pohon biner kosong ?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InsertTree(P,N)	: menyisipkan simpul baru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DeleteTree(P,N)	: menghapus simpul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Info(P)		: mengetahui/mencetak isi simpul P</a:t>
            </a:r>
          </a:p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Traversal 	 	: penelusuran pohon biner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2" grpId="0" animBg="1" autoUpdateAnimBg="0"/>
      <p:bldP spid="778244" grpId="0" animBg="1" autoUpdateAnimBg="0"/>
      <p:bldP spid="77825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80" name="Rectangle 16"/>
          <p:cNvSpPr>
            <a:spLocks noChangeArrowheads="1"/>
          </p:cNvSpPr>
          <p:nvPr/>
        </p:nvSpPr>
        <p:spPr bwMode="auto">
          <a:xfrm>
            <a:off x="457200" y="1600200"/>
            <a:ext cx="2438400" cy="685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66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POHON BINER TERURUT </a:t>
            </a:r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68" name="Rectangle 4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71" name="Rectangle 7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72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73" name="Rectangle 9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9277" name="Rectangle 13"/>
          <p:cNvSpPr>
            <a:spLocks noChangeArrowheads="1"/>
          </p:cNvSpPr>
          <p:nvPr/>
        </p:nvSpPr>
        <p:spPr bwMode="auto">
          <a:xfrm>
            <a:off x="381000" y="1752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12  22  8  19  10   9  20   4   2   6</a:t>
            </a:r>
            <a:endParaRPr kumimoji="1" lang="en-US" sz="5400">
              <a:latin typeface="Times New Roman" pitchFamily="18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79279" name="Rectangle 15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79278" name="Object 14"/>
          <p:cNvGraphicFramePr>
            <a:graphicFrameLocks noChangeAspect="1"/>
          </p:cNvGraphicFramePr>
          <p:nvPr/>
        </p:nvGraphicFramePr>
        <p:xfrm>
          <a:off x="762000" y="2286000"/>
          <a:ext cx="7162800" cy="10744200"/>
        </p:xfrm>
        <a:graphic>
          <a:graphicData uri="http://schemas.openxmlformats.org/presentationml/2006/ole">
            <p:oleObj spid="_x0000_s779278" name="Bitmap Image" r:id="rId6" imgW="2066667" imgH="384761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6" grpId="0" animBg="1" autoUpdateAnimBg="0"/>
      <p:bldP spid="779268" grpId="0" animBg="1" autoUpdateAnimBg="0"/>
      <p:bldP spid="7792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0301" name="Object 13"/>
          <p:cNvGraphicFramePr>
            <a:graphicFrameLocks noChangeAspect="1"/>
          </p:cNvGraphicFramePr>
          <p:nvPr/>
        </p:nvGraphicFramePr>
        <p:xfrm>
          <a:off x="1930400" y="-1066800"/>
          <a:ext cx="5283200" cy="7924800"/>
        </p:xfrm>
        <a:graphic>
          <a:graphicData uri="http://schemas.openxmlformats.org/presentationml/2006/ole">
            <p:oleObj spid="_x0000_s780301" name="Bitmap Image" r:id="rId4" imgW="2066667" imgH="3847619" progId="Paint.Picture">
              <p:embed/>
            </p:oleObj>
          </a:graphicData>
        </a:graphic>
      </p:graphicFrame>
      <p:sp>
        <p:nvSpPr>
          <p:cNvPr id="780302" name="Rectangle 14"/>
          <p:cNvSpPr>
            <a:spLocks noChangeArrowheads="1"/>
          </p:cNvSpPr>
          <p:nvPr/>
        </p:nvSpPr>
        <p:spPr bwMode="auto">
          <a:xfrm>
            <a:off x="762000" y="0"/>
            <a:ext cx="8382000" cy="2209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0291" name="Rectangle 3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POHON BINER TERURUT </a:t>
            </a:r>
          </a:p>
        </p:txBody>
      </p:sp>
      <p:sp>
        <p:nvSpPr>
          <p:cNvPr id="780293" name="Rectangle 5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 flipV="1">
            <a:off x="0" y="2133600"/>
            <a:ext cx="9144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endParaRPr lang="en-US"/>
          </a:p>
        </p:txBody>
      </p:sp>
      <p:sp>
        <p:nvSpPr>
          <p:cNvPr id="780297" name="Rectangle 9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0298" name="Rectangle 10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0299" name="Rectangle 11"/>
          <p:cNvSpPr>
            <a:spLocks noChangeArrowheads="1"/>
          </p:cNvSpPr>
          <p:nvPr/>
        </p:nvSpPr>
        <p:spPr bwMode="auto">
          <a:xfrm>
            <a:off x="7620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12  22  8  19  10   9  20   4   2   6</a:t>
            </a:r>
            <a:endParaRPr kumimoji="1" lang="en-US" sz="5400">
              <a:latin typeface="Times New Roman" pitchFamily="18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80300" name="Rectangle 12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animBg="1" autoUpdateAnimBg="0"/>
      <p:bldP spid="780293" grpId="0" animBg="1" autoUpdateAnimBg="0"/>
      <p:bldP spid="78029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2421</TotalTime>
  <Words>296</Words>
  <Application>Microsoft PowerPoint</Application>
  <PresentationFormat>On-screen Show (4:3)</PresentationFormat>
  <Paragraphs>89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Arial</vt:lpstr>
      <vt:lpstr>Arial Narrow</vt:lpstr>
      <vt:lpstr>Wingdings</vt:lpstr>
      <vt:lpstr>Courier New</vt:lpstr>
      <vt:lpstr>Symbol</vt:lpstr>
      <vt:lpstr>Foundry</vt:lpstr>
      <vt:lpstr>Bitmap Image</vt:lpstr>
      <vt:lpstr>Struktur Data Pohon Biner </vt:lpstr>
      <vt:lpstr>POHON BINER</vt:lpstr>
      <vt:lpstr>JUMLAH MAKS NODE</vt:lpstr>
      <vt:lpstr>KAMUS DATA POHON BINER</vt:lpstr>
      <vt:lpstr>FISIK POHON BINER</vt:lpstr>
      <vt:lpstr>FISIK POHON BINER</vt:lpstr>
      <vt:lpstr>OPERASI DASAR </vt:lpstr>
      <vt:lpstr>POHON BINER TERURUT </vt:lpstr>
      <vt:lpstr>POHON BINER TERURUT </vt:lpstr>
      <vt:lpstr>POHON BINER TERURUT </vt:lpstr>
      <vt:lpstr>BUAT POHON BINER TERURUT </vt:lpstr>
      <vt:lpstr>LATIHAN NOTASI POHON</vt:lpstr>
      <vt:lpstr>PENELUSURAN POHON BINER</vt:lpstr>
      <vt:lpstr>PENELUSURAN POHON BINER</vt:lpstr>
    </vt:vector>
  </TitlesOfParts>
  <Company>S1-IT Universitas Kristen Maranatha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subject>Pohon/Tree</dc:subject>
  <dc:creator>Teddy Marcus Zakaria, MT.</dc:creator>
  <cp:lastModifiedBy>TYA</cp:lastModifiedBy>
  <cp:revision>207</cp:revision>
  <cp:lastPrinted>1601-01-01T00:00:00Z</cp:lastPrinted>
  <dcterms:created xsi:type="dcterms:W3CDTF">2004-08-18T01:36:14Z</dcterms:created>
  <dcterms:modified xsi:type="dcterms:W3CDTF">2020-05-26T02:20:44Z</dcterms:modified>
</cp:coreProperties>
</file>