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256" r:id="rId2"/>
    <p:sldId id="331" r:id="rId3"/>
    <p:sldId id="334" r:id="rId4"/>
    <p:sldId id="335" r:id="rId5"/>
    <p:sldId id="336" r:id="rId6"/>
    <p:sldId id="332" r:id="rId7"/>
    <p:sldId id="333" r:id="rId8"/>
    <p:sldId id="376" r:id="rId9"/>
    <p:sldId id="378" r:id="rId10"/>
    <p:sldId id="337" r:id="rId11"/>
    <p:sldId id="338" r:id="rId12"/>
    <p:sldId id="375" r:id="rId13"/>
    <p:sldId id="339" r:id="rId14"/>
    <p:sldId id="340" r:id="rId15"/>
    <p:sldId id="341" r:id="rId16"/>
    <p:sldId id="342" r:id="rId17"/>
    <p:sldId id="343" r:id="rId18"/>
    <p:sldId id="344" r:id="rId19"/>
    <p:sldId id="345" r:id="rId20"/>
    <p:sldId id="346" r:id="rId21"/>
    <p:sldId id="347" r:id="rId22"/>
    <p:sldId id="348" r:id="rId23"/>
    <p:sldId id="349" r:id="rId24"/>
    <p:sldId id="351" r:id="rId25"/>
    <p:sldId id="352" r:id="rId26"/>
    <p:sldId id="353" r:id="rId27"/>
    <p:sldId id="354" r:id="rId28"/>
    <p:sldId id="377" r:id="rId29"/>
    <p:sldId id="355" r:id="rId30"/>
    <p:sldId id="379"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4" r:id="rId49"/>
    <p:sldId id="373" r:id="rId50"/>
    <p:sldId id="275" r:id="rId51"/>
    <p:sldId id="330" r:id="rId5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6AEBB-380E-487E-A130-0CE1F311EA3C}" type="datetimeFigureOut">
              <a:rPr lang="id-ID" smtClean="0"/>
              <a:t>24/10/2021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C0476-99E0-4F10-AB9C-1F88EA27A10B}" type="slidenum">
              <a:rPr lang="id-ID" smtClean="0"/>
              <a:t>‹#›</a:t>
            </a:fld>
            <a:endParaRPr lang="id-ID"/>
          </a:p>
        </p:txBody>
      </p:sp>
    </p:spTree>
    <p:extLst>
      <p:ext uri="{BB962C8B-B14F-4D97-AF65-F5344CB8AC3E}">
        <p14:creationId xmlns:p14="http://schemas.microsoft.com/office/powerpoint/2010/main" val="354573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D3793772-49D9-41F9-80CC-62FBD31E1D18}"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88FC23-828F-4EDE-848F-3263247E120F}" type="datetimeFigureOut">
              <a:rPr lang="id-ID" smtClean="0"/>
              <a:pPr/>
              <a:t>24/10/2021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793772-49D9-41F9-80CC-62FBD31E1D18}"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32656"/>
            <a:ext cx="7851648" cy="1656184"/>
          </a:xfrm>
        </p:spPr>
        <p:txBody>
          <a:bodyPr>
            <a:noAutofit/>
          </a:bodyPr>
          <a:lstStyle/>
          <a:p>
            <a:pPr algn="ctr"/>
            <a:r>
              <a:rPr lang="id-ID" sz="7200" kern="10" dirty="0">
                <a:ln w="9525">
                  <a:solidFill>
                    <a:schemeClr val="tx2"/>
                  </a:solidFill>
                  <a:round/>
                  <a:headEnd/>
                  <a:tailEnd/>
                </a:ln>
                <a:solidFill>
                  <a:schemeClr val="hlink"/>
                </a:solidFill>
                <a:latin typeface="Impact"/>
              </a:rPr>
              <a:t>KEWIRAUSAHAAN</a:t>
            </a:r>
            <a:endParaRPr lang="id-ID" sz="7200" dirty="0">
              <a:latin typeface="Times New Roman" pitchFamily="18" charset="0"/>
              <a:cs typeface="Times New Roman" pitchFamily="18" charset="0"/>
            </a:endParaRPr>
          </a:p>
        </p:txBody>
      </p:sp>
      <p:sp>
        <p:nvSpPr>
          <p:cNvPr id="3" name="Subtitle 2"/>
          <p:cNvSpPr>
            <a:spLocks noGrp="1"/>
          </p:cNvSpPr>
          <p:nvPr>
            <p:ph type="subTitle" idx="1"/>
          </p:nvPr>
        </p:nvSpPr>
        <p:spPr>
          <a:xfrm>
            <a:off x="789270" y="4581128"/>
            <a:ext cx="7854696" cy="2071702"/>
          </a:xfrm>
        </p:spPr>
        <p:txBody>
          <a:bodyPr>
            <a:noAutofit/>
          </a:bodyPr>
          <a:lstStyle/>
          <a:p>
            <a:pPr algn="ctr">
              <a:defRPr/>
            </a:pPr>
            <a:r>
              <a:rPr lang="en-US" sz="2000" dirty="0" smtClean="0">
                <a:latin typeface="Times New Roman" pitchFamily="18" charset="0"/>
                <a:cs typeface="Times New Roman" pitchFamily="18" charset="0"/>
              </a:rPr>
              <a:t>UNIVERSITAS ISLAM MUHAMMAD ARSYAD AL-BANJAR</a:t>
            </a:r>
            <a:r>
              <a:rPr lang="id-ID" sz="2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lgn="ctr">
              <a:defRPr/>
            </a:pPr>
            <a:r>
              <a:rPr lang="en-US" sz="2000" dirty="0" smtClean="0">
                <a:latin typeface="Times New Roman" pitchFamily="18" charset="0"/>
                <a:cs typeface="Times New Roman" pitchFamily="18" charset="0"/>
              </a:rPr>
              <a:t>BANJARMASIN</a:t>
            </a:r>
            <a:endParaRPr lang="en-US" sz="2000" dirty="0">
              <a:latin typeface="Times New Roman" pitchFamily="18" charset="0"/>
              <a:cs typeface="Times New Roman" pitchFamily="18" charset="0"/>
            </a:endParaRPr>
          </a:p>
          <a:p>
            <a:pPr algn="ctr">
              <a:defRPr/>
            </a:pPr>
            <a:r>
              <a:rPr lang="en-US" sz="2000" dirty="0">
                <a:latin typeface="Times New Roman" pitchFamily="18" charset="0"/>
                <a:cs typeface="Times New Roman" pitchFamily="18" charset="0"/>
              </a:rPr>
              <a:t>20</a:t>
            </a:r>
            <a:r>
              <a:rPr lang="id-ID" sz="2000" dirty="0">
                <a:latin typeface="Times New Roman" pitchFamily="18" charset="0"/>
                <a:cs typeface="Times New Roman" pitchFamily="18" charset="0"/>
              </a:rPr>
              <a:t>17</a:t>
            </a:r>
            <a:endParaRPr lang="en-US" sz="2000" dirty="0">
              <a:latin typeface="Times New Roman" pitchFamily="18" charset="0"/>
              <a:cs typeface="Times New Roman" pitchFamily="18" charset="0"/>
            </a:endParaRPr>
          </a:p>
          <a:p>
            <a:pPr algn="ctr">
              <a:spcBef>
                <a:spcPts val="0"/>
              </a:spcBef>
            </a:pPr>
            <a:r>
              <a:rPr lang="id-ID" sz="3600" dirty="0" smtClean="0">
                <a:latin typeface="Times New Roman" pitchFamily="18" charset="0"/>
                <a:cs typeface="Times New Roman" pitchFamily="18" charset="0"/>
              </a:rPr>
              <a:t>( </a:t>
            </a:r>
            <a:r>
              <a:rPr lang="id-ID" sz="3600" dirty="0" smtClean="0">
                <a:latin typeface="Times New Roman" pitchFamily="18" charset="0"/>
                <a:cs typeface="Times New Roman" pitchFamily="18" charset="0"/>
              </a:rPr>
              <a:t>11 </a:t>
            </a:r>
            <a:r>
              <a:rPr lang="id-ID" sz="3600" dirty="0" smtClean="0">
                <a:latin typeface="Times New Roman" pitchFamily="18" charset="0"/>
                <a:cs typeface="Times New Roman" pitchFamily="18" charset="0"/>
              </a:rPr>
              <a:t>)</a:t>
            </a:r>
            <a:endParaRPr lang="id-ID" sz="3600" dirty="0">
              <a:latin typeface="Times New Roman" pitchFamily="18" charset="0"/>
              <a:cs typeface="Times New Roman" pitchFamily="18" charset="0"/>
            </a:endParaRPr>
          </a:p>
        </p:txBody>
      </p:sp>
      <p:sp>
        <p:nvSpPr>
          <p:cNvPr id="4" name="TextBox 3"/>
          <p:cNvSpPr txBox="1"/>
          <p:nvPr/>
        </p:nvSpPr>
        <p:spPr>
          <a:xfrm>
            <a:off x="3714744" y="2857496"/>
            <a:ext cx="1714512" cy="369332"/>
          </a:xfrm>
          <a:prstGeom prst="rect">
            <a:avLst/>
          </a:prstGeom>
          <a:noFill/>
        </p:spPr>
        <p:txBody>
          <a:bodyPr wrap="square" rtlCol="0">
            <a:spAutoFit/>
          </a:bodyPr>
          <a:lstStyle/>
          <a:p>
            <a:endParaRPr lang="id-ID" dirty="0"/>
          </a:p>
        </p:txBody>
      </p:sp>
      <p:pic>
        <p:nvPicPr>
          <p:cNvPr id="5" name="Picture 9" descr="j0301252"/>
          <p:cNvPicPr>
            <a:picLocks noChangeAspect="1" noChangeArrowheads="1"/>
          </p:cNvPicPr>
          <p:nvPr/>
        </p:nvPicPr>
        <p:blipFill>
          <a:blip r:embed="rId2"/>
          <a:srcRect/>
          <a:stretch>
            <a:fillRect/>
          </a:stretch>
        </p:blipFill>
        <p:spPr bwMode="auto">
          <a:xfrm>
            <a:off x="3286116" y="2214554"/>
            <a:ext cx="2273309" cy="2068521"/>
          </a:xfrm>
          <a:prstGeom prst="rect">
            <a:avLst/>
          </a:prstGeom>
          <a:noFill/>
        </p:spPr>
      </p:pic>
      <p:sp>
        <p:nvSpPr>
          <p:cNvPr id="6" name="TextBox 5"/>
          <p:cNvSpPr txBox="1"/>
          <p:nvPr/>
        </p:nvSpPr>
        <p:spPr>
          <a:xfrm>
            <a:off x="1785918" y="4162570"/>
            <a:ext cx="6000792" cy="461665"/>
          </a:xfrm>
          <a:prstGeom prst="rect">
            <a:avLst/>
          </a:prstGeom>
          <a:noFill/>
        </p:spPr>
        <p:txBody>
          <a:bodyPr wrap="square" rtlCol="0">
            <a:spAutoFit/>
          </a:bodyPr>
          <a:lstStyle/>
          <a:p>
            <a:pPr algn="ctr"/>
            <a:r>
              <a:rPr lang="id-ID" sz="2400" smtClean="0"/>
              <a:t>Dr. </a:t>
            </a:r>
            <a:r>
              <a:rPr lang="id-ID" sz="2400" dirty="0" smtClean="0"/>
              <a:t>H. Mustatul Anwar, M.M.Pd. M.Kes</a:t>
            </a:r>
            <a:r>
              <a:rPr lang="id-ID" dirty="0" smtClean="0"/>
              <a:t>.</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2520280"/>
          </a:xfrm>
        </p:spPr>
        <p:txBody>
          <a:bodyPr/>
          <a:lstStyle/>
          <a:p>
            <a:pPr algn="ctr"/>
            <a:r>
              <a:rPr lang="id-ID" sz="5400" b="1" dirty="0">
                <a:solidFill>
                  <a:srgbClr val="FF0000"/>
                </a:solidFill>
                <a:latin typeface="Times New Roman" pitchFamily="18" charset="0"/>
                <a:cs typeface="Times New Roman" pitchFamily="18" charset="0"/>
              </a:rPr>
              <a:t>STRATEGI PENETAPAN HARGA</a:t>
            </a:r>
            <a:endParaRPr lang="id-ID" sz="5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013176"/>
            <a:ext cx="8229600" cy="1311424"/>
          </a:xfrm>
        </p:spPr>
        <p:txBody>
          <a:bodyPr/>
          <a:lstStyle/>
          <a:p>
            <a:endParaRPr lang="id-ID" dirty="0"/>
          </a:p>
        </p:txBody>
      </p:sp>
    </p:spTree>
    <p:extLst>
      <p:ext uri="{BB962C8B-B14F-4D97-AF65-F5344CB8AC3E}">
        <p14:creationId xmlns:p14="http://schemas.microsoft.com/office/powerpoint/2010/main" val="349439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a:t>STRATEGI PENETAPAN HARGA</a:t>
            </a:r>
          </a:p>
        </p:txBody>
      </p:sp>
      <p:sp>
        <p:nvSpPr>
          <p:cNvPr id="3" name="Content Placeholder 2"/>
          <p:cNvSpPr>
            <a:spLocks noGrp="1"/>
          </p:cNvSpPr>
          <p:nvPr>
            <p:ph idx="1"/>
          </p:nvPr>
        </p:nvSpPr>
        <p:spPr>
          <a:xfrm>
            <a:off x="457200" y="1556792"/>
            <a:ext cx="8229600" cy="4824536"/>
          </a:xfrm>
        </p:spPr>
        <p:txBody>
          <a:bodyPr>
            <a:normAutofit/>
          </a:bodyPr>
          <a:lstStyle/>
          <a:p>
            <a:r>
              <a:rPr lang="id-ID" sz="3600" dirty="0">
                <a:latin typeface="Times New Roman" pitchFamily="18" charset="0"/>
                <a:cs typeface="Times New Roman" pitchFamily="18" charset="0"/>
              </a:rPr>
              <a:t>Penetapan harga barang dan jasa merupakan suatu strategi kunci dalam berbagai perushaaan sebagai konsentrasi dari deregulasi, persaingan global yang kian sengit, rendahnya pertumbuhan di banyak pasar, dan peluang bagi perusahaan untuk memantapkan posisinya di pasar</a:t>
            </a:r>
            <a:r>
              <a:rPr lang="id-ID" dirty="0">
                <a:latin typeface="Times New Roman" pitchFamily="18" charset="0"/>
                <a:cs typeface="Times New Roman" pitchFamily="18" charset="0"/>
              </a:rPr>
              <a:t>. </a:t>
            </a:r>
            <a:endParaRPr lang="id-ID"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40578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457200" y="1700808"/>
            <a:ext cx="8229600" cy="4623792"/>
          </a:xfrm>
        </p:spPr>
        <p:txBody>
          <a:bodyPr>
            <a:normAutofit/>
          </a:bodyPr>
          <a:lstStyle/>
          <a:p>
            <a:r>
              <a:rPr lang="id-ID" sz="3600" dirty="0">
                <a:latin typeface="Times New Roman" pitchFamily="18" charset="0"/>
                <a:cs typeface="Times New Roman" pitchFamily="18" charset="0"/>
              </a:rPr>
              <a:t>Harga mempengaruhi kinerja keuangan dan juga sangat mempengaruhi persepsi pembeli dan penentuan posisi merek. </a:t>
            </a:r>
          </a:p>
          <a:p>
            <a:r>
              <a:rPr lang="id-ID" sz="3600" dirty="0">
                <a:latin typeface="Times New Roman" pitchFamily="18" charset="0"/>
                <a:cs typeface="Times New Roman" pitchFamily="18" charset="0"/>
              </a:rPr>
              <a:t>Harga menjadi suatu ukuran tentang mutu produk pembeli mengalami kesulitan dalam mengevaluasi produk – produk yang komplek</a:t>
            </a:r>
            <a:endParaRPr lang="id-ID" sz="3600" dirty="0"/>
          </a:p>
        </p:txBody>
      </p:sp>
    </p:spTree>
    <p:extLst>
      <p:ext uri="{BB962C8B-B14F-4D97-AF65-F5344CB8AC3E}">
        <p14:creationId xmlns:p14="http://schemas.microsoft.com/office/powerpoint/2010/main" val="2067384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a:latin typeface="Times New Roman" pitchFamily="18" charset="0"/>
                <a:cs typeface="Times New Roman" pitchFamily="18" charset="0"/>
              </a:rPr>
              <a:t>Strategi yang dapat diterapkan, antara </a:t>
            </a:r>
            <a:r>
              <a:rPr lang="id-ID" dirty="0" smtClean="0">
                <a:latin typeface="Times New Roman" pitchFamily="18" charset="0"/>
                <a:cs typeface="Times New Roman" pitchFamily="18" charset="0"/>
              </a:rPr>
              <a:t>lain</a:t>
            </a:r>
            <a:r>
              <a:rPr lang="id-ID" dirty="0" smtClean="0"/>
              <a:t>:</a:t>
            </a:r>
            <a:endParaRPr lang="id-ID" dirty="0"/>
          </a:p>
        </p:txBody>
      </p:sp>
      <p:sp>
        <p:nvSpPr>
          <p:cNvPr id="3" name="Content Placeholder 2"/>
          <p:cNvSpPr>
            <a:spLocks noGrp="1"/>
          </p:cNvSpPr>
          <p:nvPr>
            <p:ph idx="1"/>
          </p:nvPr>
        </p:nvSpPr>
        <p:spPr>
          <a:xfrm>
            <a:off x="457200" y="2060848"/>
            <a:ext cx="8435280" cy="3960440"/>
          </a:xfrm>
        </p:spPr>
        <p:txBody>
          <a:bodyPr>
            <a:normAutofit/>
          </a:bodyPr>
          <a:lstStyle/>
          <a:p>
            <a:pPr marL="514350" indent="-514350">
              <a:buAutoNum type="arabicPeriod"/>
            </a:pPr>
            <a:r>
              <a:rPr lang="id-ID" sz="2800" dirty="0">
                <a:latin typeface="Times New Roman" pitchFamily="18" charset="0"/>
                <a:cs typeface="Times New Roman" pitchFamily="18" charset="0"/>
              </a:rPr>
              <a:t>P</a:t>
            </a:r>
            <a:r>
              <a:rPr lang="id-ID" sz="2800" dirty="0" smtClean="0">
                <a:latin typeface="Times New Roman" pitchFamily="18" charset="0"/>
                <a:cs typeface="Times New Roman" pitchFamily="18" charset="0"/>
              </a:rPr>
              <a:t>enetapan </a:t>
            </a:r>
            <a:r>
              <a:rPr lang="id-ID" sz="2800" dirty="0">
                <a:latin typeface="Times New Roman" pitchFamily="18" charset="0"/>
                <a:cs typeface="Times New Roman" pitchFamily="18" charset="0"/>
              </a:rPr>
              <a:t>harga yang sederhana yang dapat dilaksanakan dengan biaya </a:t>
            </a:r>
            <a:r>
              <a:rPr lang="id-ID" sz="2800" dirty="0" smtClean="0">
                <a:latin typeface="Times New Roman" pitchFamily="18" charset="0"/>
                <a:cs typeface="Times New Roman" pitchFamily="18" charset="0"/>
              </a:rPr>
              <a:t>murah</a:t>
            </a:r>
          </a:p>
          <a:p>
            <a:pPr marL="514350" indent="-514350">
              <a:buAutoNum type="arabicPeriod"/>
            </a:pPr>
            <a:r>
              <a:rPr lang="id-ID" sz="2800" dirty="0" smtClean="0">
                <a:latin typeface="Times New Roman" pitchFamily="18" charset="0"/>
                <a:cs typeface="Times New Roman" pitchFamily="18" charset="0"/>
              </a:rPr>
              <a:t>Menggunakan </a:t>
            </a:r>
            <a:r>
              <a:rPr lang="id-ID" sz="2800" dirty="0">
                <a:latin typeface="Times New Roman" pitchFamily="18" charset="0"/>
                <a:cs typeface="Times New Roman" pitchFamily="18" charset="0"/>
              </a:rPr>
              <a:t>kebijakan – kebijakan penetapan harga yang diberlakukan menurut biaya jasa yang diberikan kepada </a:t>
            </a:r>
            <a:r>
              <a:rPr lang="id-ID" sz="2800" dirty="0" smtClean="0">
                <a:latin typeface="Times New Roman" pitchFamily="18" charset="0"/>
                <a:cs typeface="Times New Roman" pitchFamily="18" charset="0"/>
              </a:rPr>
              <a:t>konsumen</a:t>
            </a:r>
          </a:p>
          <a:p>
            <a:pPr marL="514350" indent="-514350">
              <a:buAutoNum type="arabicPeriod"/>
            </a:pPr>
            <a:r>
              <a:rPr lang="id-ID" sz="2800" dirty="0" smtClean="0">
                <a:latin typeface="Times New Roman" pitchFamily="18" charset="0"/>
                <a:cs typeface="Times New Roman" pitchFamily="18" charset="0"/>
              </a:rPr>
              <a:t>Mengurangi </a:t>
            </a:r>
            <a:r>
              <a:rPr lang="id-ID" sz="2800" dirty="0">
                <a:latin typeface="Times New Roman" pitchFamily="18" charset="0"/>
                <a:cs typeface="Times New Roman" pitchFamily="18" charset="0"/>
              </a:rPr>
              <a:t>biaya </a:t>
            </a:r>
            <a:r>
              <a:rPr lang="id-ID" sz="2800" dirty="0" smtClean="0">
                <a:latin typeface="Times New Roman" pitchFamily="18" charset="0"/>
                <a:cs typeface="Times New Roman" pitchFamily="18" charset="0"/>
              </a:rPr>
              <a:t>operasi.</a:t>
            </a:r>
          </a:p>
          <a:p>
            <a:pPr marL="514350" indent="-514350">
              <a:buAutoNum type="arabicPeriod"/>
            </a:pPr>
            <a:r>
              <a:rPr lang="id-ID" sz="2800" dirty="0" smtClean="0">
                <a:latin typeface="Times New Roman" pitchFamily="18" charset="0"/>
                <a:cs typeface="Times New Roman" pitchFamily="18" charset="0"/>
              </a:rPr>
              <a:t>Meyakinkan </a:t>
            </a:r>
            <a:r>
              <a:rPr lang="id-ID" sz="2800" dirty="0">
                <a:latin typeface="Times New Roman" pitchFamily="18" charset="0"/>
                <a:cs typeface="Times New Roman" pitchFamily="18" charset="0"/>
              </a:rPr>
              <a:t>pemerintah untuk lebih mengutamakan usaha – usaha dalam negeri</a:t>
            </a:r>
          </a:p>
        </p:txBody>
      </p:sp>
    </p:spTree>
    <p:extLst>
      <p:ext uri="{BB962C8B-B14F-4D97-AF65-F5344CB8AC3E}">
        <p14:creationId xmlns:p14="http://schemas.microsoft.com/office/powerpoint/2010/main" val="162198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a:t>Peran Strategis Harga</a:t>
            </a:r>
          </a:p>
        </p:txBody>
      </p:sp>
      <p:sp>
        <p:nvSpPr>
          <p:cNvPr id="3" name="Content Placeholder 2"/>
          <p:cNvSpPr>
            <a:spLocks noGrp="1"/>
          </p:cNvSpPr>
          <p:nvPr>
            <p:ph idx="1"/>
          </p:nvPr>
        </p:nvSpPr>
        <p:spPr>
          <a:xfrm>
            <a:off x="590872" y="1700808"/>
            <a:ext cx="8229600" cy="4407768"/>
          </a:xfrm>
        </p:spPr>
        <p:txBody>
          <a:bodyPr>
            <a:normAutofit/>
          </a:bodyPr>
          <a:lstStyle/>
          <a:p>
            <a:r>
              <a:rPr lang="id-ID" sz="2800" dirty="0">
                <a:latin typeface="Times New Roman" pitchFamily="18" charset="0"/>
                <a:cs typeface="Times New Roman" pitchFamily="18" charset="0"/>
              </a:rPr>
              <a:t>Biaya mempengaruhi kemampuan suatu organisasi untuk bersaing, persaingan yang ada yang akan timbul dalam segmen pasar yang ditargetkan oleh manajemen menghambat kelenturan dalam pemilihan harga.</a:t>
            </a:r>
          </a:p>
          <a:p>
            <a:r>
              <a:rPr lang="id-ID" sz="2800" dirty="0">
                <a:latin typeface="Times New Roman" pitchFamily="18" charset="0"/>
                <a:cs typeface="Times New Roman" pitchFamily="18" charset="0"/>
              </a:rPr>
              <a:t>Strategi Penetapan Harga</a:t>
            </a:r>
          </a:p>
          <a:p>
            <a:r>
              <a:rPr lang="id-ID" sz="2800" dirty="0">
                <a:latin typeface="Times New Roman" pitchFamily="18" charset="0"/>
                <a:cs typeface="Times New Roman" pitchFamily="18" charset="0"/>
              </a:rPr>
              <a:t>1. Menetapkan tujuan penetapan harga</a:t>
            </a:r>
          </a:p>
          <a:p>
            <a:r>
              <a:rPr lang="id-ID" sz="2800" dirty="0">
                <a:latin typeface="Times New Roman" pitchFamily="18" charset="0"/>
                <a:cs typeface="Times New Roman" pitchFamily="18" charset="0"/>
              </a:rPr>
              <a:t>2. Menganalisis situasi penetapan harga</a:t>
            </a:r>
          </a:p>
          <a:p>
            <a:r>
              <a:rPr lang="id-ID" sz="2800" dirty="0">
                <a:latin typeface="Times New Roman" pitchFamily="18" charset="0"/>
                <a:cs typeface="Times New Roman" pitchFamily="18" charset="0"/>
              </a:rPr>
              <a:t>3. Memilih strategi penetapan harga</a:t>
            </a:r>
          </a:p>
          <a:p>
            <a:r>
              <a:rPr lang="id-ID" sz="2800" dirty="0">
                <a:latin typeface="Times New Roman" pitchFamily="18" charset="0"/>
                <a:cs typeface="Times New Roman" pitchFamily="18" charset="0"/>
              </a:rPr>
              <a:t>4. Menentukan harga dan kebijakan </a:t>
            </a:r>
            <a:r>
              <a:rPr lang="id-ID" sz="2800" dirty="0" smtClean="0">
                <a:latin typeface="Times New Roman" pitchFamily="18" charset="0"/>
                <a:cs typeface="Times New Roman" pitchFamily="18" charset="0"/>
              </a:rPr>
              <a:t>khusus</a:t>
            </a: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2757147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72784"/>
          </a:xfrm>
        </p:spPr>
        <p:txBody>
          <a:bodyPr>
            <a:noAutofit/>
          </a:bodyPr>
          <a:lstStyle/>
          <a:p>
            <a:pPr algn="ctr">
              <a:spcBef>
                <a:spcPts val="600"/>
              </a:spcBef>
            </a:pPr>
            <a:r>
              <a:rPr lang="id-ID" sz="6000" dirty="0">
                <a:latin typeface="Times New Roman" pitchFamily="18" charset="0"/>
                <a:cs typeface="Times New Roman" pitchFamily="18" charset="0"/>
              </a:rPr>
              <a:t>Tujuan Penetapan </a:t>
            </a:r>
            <a:r>
              <a:rPr lang="id-ID" sz="6000" dirty="0" smtClean="0">
                <a:latin typeface="Times New Roman" pitchFamily="18" charset="0"/>
                <a:cs typeface="Times New Roman" pitchFamily="18" charset="0"/>
              </a:rPr>
              <a:t/>
            </a:r>
            <a:br>
              <a:rPr lang="id-ID" sz="6000" dirty="0" smtClean="0">
                <a:latin typeface="Times New Roman" pitchFamily="18" charset="0"/>
                <a:cs typeface="Times New Roman" pitchFamily="18" charset="0"/>
              </a:rPr>
            </a:br>
            <a:r>
              <a:rPr lang="id-ID" sz="6000" dirty="0" smtClean="0">
                <a:latin typeface="Times New Roman" pitchFamily="18" charset="0"/>
                <a:cs typeface="Times New Roman" pitchFamily="18" charset="0"/>
              </a:rPr>
              <a:t>Harga</a:t>
            </a:r>
            <a:endParaRPr lang="id-ID" sz="6000" dirty="0">
              <a:latin typeface="Times New Roman" pitchFamily="18" charset="0"/>
              <a:cs typeface="Times New Roman" pitchFamily="18" charset="0"/>
            </a:endParaRPr>
          </a:p>
        </p:txBody>
      </p:sp>
      <p:sp>
        <p:nvSpPr>
          <p:cNvPr id="3" name="Content Placeholder 2"/>
          <p:cNvSpPr>
            <a:spLocks noGrp="1"/>
          </p:cNvSpPr>
          <p:nvPr>
            <p:ph idx="1"/>
          </p:nvPr>
        </p:nvSpPr>
        <p:spPr>
          <a:xfrm>
            <a:off x="1382960" y="2276872"/>
            <a:ext cx="6861448" cy="3528392"/>
          </a:xfrm>
        </p:spPr>
        <p:txBody>
          <a:bodyPr>
            <a:normAutofit/>
          </a:bodyPr>
          <a:lstStyle/>
          <a:p>
            <a:r>
              <a:rPr lang="id-ID" sz="3600" dirty="0" smtClean="0">
                <a:latin typeface="Times New Roman" pitchFamily="18" charset="0"/>
                <a:cs typeface="Times New Roman" pitchFamily="18" charset="0"/>
              </a:rPr>
              <a:t>1</a:t>
            </a:r>
            <a:r>
              <a:rPr lang="id-ID" sz="3600" dirty="0">
                <a:latin typeface="Times New Roman" pitchFamily="18" charset="0"/>
                <a:cs typeface="Times New Roman" pitchFamily="18" charset="0"/>
              </a:rPr>
              <a:t>. Mendapatkan posisi pasar</a:t>
            </a:r>
          </a:p>
          <a:p>
            <a:r>
              <a:rPr lang="id-ID" sz="3600" dirty="0">
                <a:latin typeface="Times New Roman" pitchFamily="18" charset="0"/>
                <a:cs typeface="Times New Roman" pitchFamily="18" charset="0"/>
              </a:rPr>
              <a:t>2. Mencapai kinerja keuangan</a:t>
            </a:r>
          </a:p>
          <a:p>
            <a:r>
              <a:rPr lang="id-ID" sz="3600" dirty="0">
                <a:latin typeface="Times New Roman" pitchFamily="18" charset="0"/>
                <a:cs typeface="Times New Roman" pitchFamily="18" charset="0"/>
              </a:rPr>
              <a:t>3. Penentuan posisi produk</a:t>
            </a:r>
          </a:p>
          <a:p>
            <a:r>
              <a:rPr lang="id-ID" sz="3600" dirty="0">
                <a:latin typeface="Times New Roman" pitchFamily="18" charset="0"/>
                <a:cs typeface="Times New Roman" pitchFamily="18" charset="0"/>
              </a:rPr>
              <a:t>4. Merangsang permintaan harga</a:t>
            </a:r>
          </a:p>
          <a:p>
            <a:r>
              <a:rPr lang="id-ID" sz="3600" dirty="0">
                <a:latin typeface="Times New Roman" pitchFamily="18" charset="0"/>
                <a:cs typeface="Times New Roman" pitchFamily="18" charset="0"/>
              </a:rPr>
              <a:t>5. Mempengaruhi persaingan</a:t>
            </a:r>
          </a:p>
        </p:txBody>
      </p:sp>
    </p:spTree>
    <p:extLst>
      <p:ext uri="{BB962C8B-B14F-4D97-AF65-F5344CB8AC3E}">
        <p14:creationId xmlns:p14="http://schemas.microsoft.com/office/powerpoint/2010/main" val="236839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fontScale="90000"/>
          </a:bodyPr>
          <a:lstStyle/>
          <a:p>
            <a:pPr algn="ctr"/>
            <a:r>
              <a:rPr lang="id-ID" dirty="0">
                <a:latin typeface="Times New Roman" pitchFamily="18" charset="0"/>
                <a:cs typeface="Times New Roman" pitchFamily="18" charset="0"/>
              </a:rPr>
              <a:t>Analisis </a:t>
            </a:r>
            <a:r>
              <a:rPr lang="id-ID" dirty="0" smtClean="0">
                <a:latin typeface="Times New Roman" pitchFamily="18" charset="0"/>
                <a:cs typeface="Times New Roman" pitchFamily="18" charset="0"/>
              </a:rPr>
              <a:t>Situasi </a:t>
            </a:r>
            <a:r>
              <a:rPr lang="id-ID" dirty="0">
                <a:latin typeface="Times New Roman" pitchFamily="18" charset="0"/>
                <a:cs typeface="Times New Roman" pitchFamily="18" charset="0"/>
              </a:rPr>
              <a:t>P</a:t>
            </a:r>
            <a:r>
              <a:rPr lang="id-ID" dirty="0" smtClean="0">
                <a:latin typeface="Times New Roman" pitchFamily="18" charset="0"/>
                <a:cs typeface="Times New Roman" pitchFamily="18" charset="0"/>
              </a:rPr>
              <a:t>enetapan </a:t>
            </a:r>
            <a:r>
              <a:rPr lang="id-ID" dirty="0">
                <a:latin typeface="Times New Roman" pitchFamily="18" charset="0"/>
                <a:cs typeface="Times New Roman" pitchFamily="18" charset="0"/>
              </a:rPr>
              <a:t>H</a:t>
            </a:r>
            <a:r>
              <a:rPr lang="id-ID" dirty="0" smtClean="0">
                <a:latin typeface="Times New Roman" pitchFamily="18" charset="0"/>
                <a:cs typeface="Times New Roman" pitchFamily="18" charset="0"/>
              </a:rPr>
              <a:t>arga</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44824"/>
            <a:ext cx="8229600" cy="4032448"/>
          </a:xfrm>
        </p:spPr>
        <p:txBody>
          <a:bodyPr/>
          <a:lstStyle/>
          <a:p>
            <a:pPr marL="514350" indent="-514350">
              <a:buAutoNum type="arabicPeriod"/>
            </a:pPr>
            <a:r>
              <a:rPr lang="id-ID" sz="3600" dirty="0" smtClean="0">
                <a:latin typeface="Times New Roman" pitchFamily="18" charset="0"/>
                <a:cs typeface="Times New Roman" pitchFamily="18" charset="0"/>
              </a:rPr>
              <a:t>Estimasi </a:t>
            </a:r>
            <a:r>
              <a:rPr lang="id-ID" sz="3600" dirty="0">
                <a:latin typeface="Times New Roman" pitchFamily="18" charset="0"/>
                <a:cs typeface="Times New Roman" pitchFamily="18" charset="0"/>
              </a:rPr>
              <a:t>mengenai kepekaan pasar produk terhadap </a:t>
            </a:r>
            <a:r>
              <a:rPr lang="id-ID" sz="3600" dirty="0" smtClean="0">
                <a:latin typeface="Times New Roman" pitchFamily="18" charset="0"/>
                <a:cs typeface="Times New Roman" pitchFamily="18" charset="0"/>
              </a:rPr>
              <a:t>harga.</a:t>
            </a:r>
          </a:p>
          <a:p>
            <a:pPr marL="514350" indent="-514350">
              <a:buAutoNum type="arabicPeriod"/>
            </a:pPr>
            <a:r>
              <a:rPr lang="id-ID" sz="3600" dirty="0" smtClean="0">
                <a:latin typeface="Times New Roman" pitchFamily="18" charset="0"/>
                <a:cs typeface="Times New Roman" pitchFamily="18" charset="0"/>
              </a:rPr>
              <a:t>Penentuan </a:t>
            </a:r>
            <a:r>
              <a:rPr lang="id-ID" sz="3600" dirty="0">
                <a:latin typeface="Times New Roman" pitchFamily="18" charset="0"/>
                <a:cs typeface="Times New Roman" pitchFamily="18" charset="0"/>
              </a:rPr>
              <a:t>biaya </a:t>
            </a:r>
            <a:r>
              <a:rPr lang="id-ID" sz="3600" dirty="0" smtClean="0">
                <a:latin typeface="Times New Roman" pitchFamily="18" charset="0"/>
                <a:cs typeface="Times New Roman" pitchFamily="18" charset="0"/>
              </a:rPr>
              <a:t>produk.</a:t>
            </a:r>
          </a:p>
          <a:p>
            <a:pPr marL="514350" indent="-514350">
              <a:buAutoNum type="arabicPeriod"/>
            </a:pPr>
            <a:r>
              <a:rPr lang="id-ID" sz="3600" dirty="0" smtClean="0">
                <a:latin typeface="Times New Roman" pitchFamily="18" charset="0"/>
                <a:cs typeface="Times New Roman" pitchFamily="18" charset="0"/>
              </a:rPr>
              <a:t>Analisis persaingan.</a:t>
            </a:r>
          </a:p>
          <a:p>
            <a:pPr marL="514350" indent="-514350">
              <a:buAutoNum type="arabicPeriod"/>
            </a:pPr>
            <a:r>
              <a:rPr lang="id-ID" sz="3600" dirty="0" smtClean="0">
                <a:latin typeface="Times New Roman" pitchFamily="18" charset="0"/>
                <a:cs typeface="Times New Roman" pitchFamily="18" charset="0"/>
              </a:rPr>
              <a:t>Penilaian </a:t>
            </a:r>
            <a:r>
              <a:rPr lang="id-ID" sz="3600" dirty="0">
                <a:latin typeface="Times New Roman" pitchFamily="18" charset="0"/>
                <a:cs typeface="Times New Roman" pitchFamily="18" charset="0"/>
              </a:rPr>
              <a:t>terhadap hambatan – hambatan </a:t>
            </a:r>
            <a:r>
              <a:rPr lang="id-ID" sz="3600" dirty="0" smtClean="0">
                <a:latin typeface="Times New Roman" pitchFamily="18" charset="0"/>
                <a:cs typeface="Times New Roman" pitchFamily="18" charset="0"/>
              </a:rPr>
              <a:t>hukum </a:t>
            </a:r>
            <a:r>
              <a:rPr lang="id-ID" sz="3600" dirty="0">
                <a:latin typeface="Times New Roman" pitchFamily="18" charset="0"/>
                <a:cs typeface="Times New Roman" pitchFamily="18" charset="0"/>
              </a:rPr>
              <a:t>dan </a:t>
            </a:r>
            <a:r>
              <a:rPr lang="id-ID" sz="3600" dirty="0" smtClean="0">
                <a:latin typeface="Times New Roman" pitchFamily="18" charset="0"/>
                <a:cs typeface="Times New Roman" pitchFamily="18" charset="0"/>
              </a:rPr>
              <a:t>etika</a:t>
            </a:r>
            <a:endParaRPr lang="id-ID" sz="3600" dirty="0">
              <a:latin typeface="Times New Roman" pitchFamily="18" charset="0"/>
              <a:cs typeface="Times New Roman" pitchFamily="18" charset="0"/>
            </a:endParaRPr>
          </a:p>
          <a:p>
            <a:pPr marL="514350" indent="-514350">
              <a:buAutoNum type="arabicPeriod"/>
            </a:pPr>
            <a:endParaRPr lang="id-ID" dirty="0"/>
          </a:p>
        </p:txBody>
      </p:sp>
    </p:spTree>
    <p:extLst>
      <p:ext uri="{BB962C8B-B14F-4D97-AF65-F5344CB8AC3E}">
        <p14:creationId xmlns:p14="http://schemas.microsoft.com/office/powerpoint/2010/main" val="3998825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a:bodyPr>
          <a:lstStyle/>
          <a:p>
            <a:pPr algn="ctr"/>
            <a:r>
              <a:rPr lang="id-ID" sz="5400" dirty="0">
                <a:solidFill>
                  <a:schemeClr val="tx1"/>
                </a:solidFill>
                <a:latin typeface="Times New Roman" pitchFamily="18" charset="0"/>
                <a:cs typeface="Times New Roman" pitchFamily="18" charset="0"/>
              </a:rPr>
              <a:t>Analisis </a:t>
            </a:r>
            <a:r>
              <a:rPr lang="id-ID" sz="5400" dirty="0" smtClean="0">
                <a:solidFill>
                  <a:schemeClr val="tx1"/>
                </a:solidFill>
                <a:latin typeface="Times New Roman" pitchFamily="18" charset="0"/>
                <a:cs typeface="Times New Roman" pitchFamily="18" charset="0"/>
              </a:rPr>
              <a:t>Biaya</a:t>
            </a:r>
            <a:endParaRPr lang="id-ID" sz="5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579296" cy="4389120"/>
          </a:xfrm>
        </p:spPr>
        <p:txBody>
          <a:bodyPr>
            <a:normAutofit/>
          </a:bodyPr>
          <a:lstStyle/>
          <a:p>
            <a:pPr marL="514350" indent="-514350">
              <a:buAutoNum type="arabicPeriod"/>
            </a:pPr>
            <a:r>
              <a:rPr lang="id-ID" sz="3600" dirty="0" smtClean="0">
                <a:latin typeface="Times New Roman" pitchFamily="18" charset="0"/>
                <a:cs typeface="Times New Roman" pitchFamily="18" charset="0"/>
              </a:rPr>
              <a:t>Menentukan </a:t>
            </a:r>
            <a:r>
              <a:rPr lang="id-ID" sz="3600" dirty="0">
                <a:latin typeface="Times New Roman" pitchFamily="18" charset="0"/>
                <a:cs typeface="Times New Roman" pitchFamily="18" charset="0"/>
              </a:rPr>
              <a:t>struktur </a:t>
            </a:r>
            <a:r>
              <a:rPr lang="id-ID" sz="3600" dirty="0" smtClean="0">
                <a:latin typeface="Times New Roman" pitchFamily="18" charset="0"/>
                <a:cs typeface="Times New Roman" pitchFamily="18" charset="0"/>
              </a:rPr>
              <a:t>biaya.</a:t>
            </a:r>
          </a:p>
          <a:p>
            <a:pPr marL="514350" indent="-514350">
              <a:buAutoNum type="arabicPeriod"/>
            </a:pPr>
            <a:r>
              <a:rPr lang="id-ID" sz="3600" dirty="0" smtClean="0">
                <a:latin typeface="Times New Roman" pitchFamily="18" charset="0"/>
                <a:cs typeface="Times New Roman" pitchFamily="18" charset="0"/>
              </a:rPr>
              <a:t>Menganalisis </a:t>
            </a:r>
            <a:r>
              <a:rPr lang="id-ID" sz="3600" dirty="0">
                <a:latin typeface="Times New Roman" pitchFamily="18" charset="0"/>
                <a:cs typeface="Times New Roman" pitchFamily="18" charset="0"/>
              </a:rPr>
              <a:t>hubungan antara biaya dan </a:t>
            </a:r>
            <a:r>
              <a:rPr lang="id-ID" sz="3600" dirty="0" smtClean="0">
                <a:latin typeface="Times New Roman" pitchFamily="18" charset="0"/>
                <a:cs typeface="Times New Roman" pitchFamily="18" charset="0"/>
              </a:rPr>
              <a:t>volume.</a:t>
            </a:r>
          </a:p>
          <a:p>
            <a:pPr marL="514350" indent="-514350">
              <a:buAutoNum type="arabicPeriod"/>
            </a:pPr>
            <a:r>
              <a:rPr lang="id-ID" sz="3600" dirty="0" smtClean="0">
                <a:latin typeface="Times New Roman" pitchFamily="18" charset="0"/>
                <a:cs typeface="Times New Roman" pitchFamily="18" charset="0"/>
              </a:rPr>
              <a:t>Menganalisis </a:t>
            </a:r>
            <a:r>
              <a:rPr lang="id-ID" sz="3600" dirty="0">
                <a:latin typeface="Times New Roman" pitchFamily="18" charset="0"/>
                <a:cs typeface="Times New Roman" pitchFamily="18" charset="0"/>
              </a:rPr>
              <a:t>keunggulan </a:t>
            </a:r>
            <a:r>
              <a:rPr lang="id-ID" sz="3600" dirty="0" smtClean="0">
                <a:latin typeface="Times New Roman" pitchFamily="18" charset="0"/>
                <a:cs typeface="Times New Roman" pitchFamily="18" charset="0"/>
              </a:rPr>
              <a:t>bersaing.</a:t>
            </a:r>
          </a:p>
          <a:p>
            <a:pPr marL="514350" indent="-514350">
              <a:buAutoNum type="arabicPeriod"/>
            </a:pPr>
            <a:r>
              <a:rPr lang="id-ID" sz="3600" dirty="0" smtClean="0">
                <a:latin typeface="Times New Roman" pitchFamily="18" charset="0"/>
                <a:cs typeface="Times New Roman" pitchFamily="18" charset="0"/>
              </a:rPr>
              <a:t>Mengestimasi </a:t>
            </a:r>
            <a:r>
              <a:rPr lang="id-ID" sz="3600" dirty="0">
                <a:latin typeface="Times New Roman" pitchFamily="18" charset="0"/>
                <a:cs typeface="Times New Roman" pitchFamily="18" charset="0"/>
              </a:rPr>
              <a:t>dampak pengalaman atas </a:t>
            </a:r>
            <a:r>
              <a:rPr lang="id-ID" sz="3600" dirty="0" smtClean="0">
                <a:latin typeface="Times New Roman" pitchFamily="18" charset="0"/>
                <a:cs typeface="Times New Roman" pitchFamily="18" charset="0"/>
              </a:rPr>
              <a:t>biaya.</a:t>
            </a:r>
          </a:p>
          <a:p>
            <a:pPr marL="514350" indent="-514350">
              <a:buAutoNum type="arabicPeriod"/>
            </a:pPr>
            <a:r>
              <a:rPr lang="id-ID" sz="3600" dirty="0" smtClean="0">
                <a:latin typeface="Times New Roman" pitchFamily="18" charset="0"/>
                <a:cs typeface="Times New Roman" pitchFamily="18" charset="0"/>
              </a:rPr>
              <a:t>Menentukan </a:t>
            </a:r>
            <a:r>
              <a:rPr lang="id-ID" sz="3600" dirty="0">
                <a:latin typeface="Times New Roman" pitchFamily="18" charset="0"/>
                <a:cs typeface="Times New Roman" pitchFamily="18" charset="0"/>
              </a:rPr>
              <a:t>rentang kendali atas biaya</a:t>
            </a:r>
          </a:p>
        </p:txBody>
      </p:sp>
    </p:spTree>
    <p:extLst>
      <p:ext uri="{BB962C8B-B14F-4D97-AF65-F5344CB8AC3E}">
        <p14:creationId xmlns:p14="http://schemas.microsoft.com/office/powerpoint/2010/main" val="101188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fontScale="90000"/>
          </a:bodyPr>
          <a:lstStyle/>
          <a:p>
            <a:pPr algn="ctr"/>
            <a:r>
              <a:rPr lang="id-ID" sz="6000" dirty="0">
                <a:latin typeface="Times New Roman" pitchFamily="18" charset="0"/>
                <a:cs typeface="Times New Roman" pitchFamily="18" charset="0"/>
              </a:rPr>
              <a:t>Analisis </a:t>
            </a:r>
            <a:r>
              <a:rPr lang="id-ID" sz="6000" dirty="0" smtClean="0">
                <a:latin typeface="Times New Roman" pitchFamily="18" charset="0"/>
                <a:cs typeface="Times New Roman" pitchFamily="18" charset="0"/>
              </a:rPr>
              <a:t>Pesaing</a:t>
            </a:r>
            <a:endParaRPr lang="id-ID" sz="6000" dirty="0">
              <a:latin typeface="Times New Roman" pitchFamily="18" charset="0"/>
              <a:cs typeface="Times New Roman" pitchFamily="18" charset="0"/>
            </a:endParaRPr>
          </a:p>
        </p:txBody>
      </p:sp>
      <p:sp>
        <p:nvSpPr>
          <p:cNvPr id="3" name="Content Placeholder 2"/>
          <p:cNvSpPr>
            <a:spLocks noGrp="1"/>
          </p:cNvSpPr>
          <p:nvPr>
            <p:ph idx="1"/>
          </p:nvPr>
        </p:nvSpPr>
        <p:spPr>
          <a:xfrm>
            <a:off x="395536" y="1700808"/>
            <a:ext cx="8352928" cy="4464496"/>
          </a:xfrm>
        </p:spPr>
        <p:txBody>
          <a:bodyPr>
            <a:normAutofit/>
          </a:bodyPr>
          <a:lstStyle/>
          <a:p>
            <a:pPr marL="514350" indent="-514350">
              <a:buAutoNum type="arabicPeriod"/>
            </a:pPr>
            <a:r>
              <a:rPr lang="id-ID" dirty="0" smtClean="0">
                <a:latin typeface="Times New Roman" pitchFamily="18" charset="0"/>
                <a:cs typeface="Times New Roman" pitchFamily="18" charset="0"/>
              </a:rPr>
              <a:t>Perusahaan </a:t>
            </a:r>
            <a:r>
              <a:rPr lang="id-ID" dirty="0">
                <a:latin typeface="Times New Roman" pitchFamily="18" charset="0"/>
                <a:cs typeface="Times New Roman" pitchFamily="18" charset="0"/>
              </a:rPr>
              <a:t>mana yang merupakan pesaing yang paling langsung ( </a:t>
            </a:r>
            <a:r>
              <a:rPr lang="id-ID" dirty="0" smtClean="0">
                <a:latin typeface="Times New Roman" pitchFamily="18" charset="0"/>
                <a:cs typeface="Times New Roman" pitchFamily="18" charset="0"/>
              </a:rPr>
              <a:t>aktual </a:t>
            </a:r>
            <a:r>
              <a:rPr lang="id-ID" dirty="0">
                <a:latin typeface="Times New Roman" pitchFamily="18" charset="0"/>
                <a:cs typeface="Times New Roman" pitchFamily="18" charset="0"/>
              </a:rPr>
              <a:t>dan potensial ) untuk sasaran pasar yang sedang kita </a:t>
            </a:r>
            <a:r>
              <a:rPr lang="id-ID" dirty="0" smtClean="0">
                <a:latin typeface="Times New Roman" pitchFamily="18" charset="0"/>
                <a:cs typeface="Times New Roman" pitchFamily="18" charset="0"/>
              </a:rPr>
              <a:t>bicarakan.</a:t>
            </a:r>
          </a:p>
          <a:p>
            <a:pPr marL="514350" indent="-514350">
              <a:buAutoNum type="arabicPeriod"/>
            </a:pPr>
            <a:r>
              <a:rPr lang="id-ID" dirty="0" smtClean="0">
                <a:latin typeface="Times New Roman" pitchFamily="18" charset="0"/>
                <a:cs typeface="Times New Roman" pitchFamily="18" charset="0"/>
              </a:rPr>
              <a:t>Bagaimana </a:t>
            </a:r>
            <a:r>
              <a:rPr lang="id-ID" dirty="0">
                <a:latin typeface="Times New Roman" pitchFamily="18" charset="0"/>
                <a:cs typeface="Times New Roman" pitchFamily="18" charset="0"/>
              </a:rPr>
              <a:t>perusahaan – perusahaan yang bersaing diposisikan pada basis harga </a:t>
            </a:r>
            <a:r>
              <a:rPr lang="id-ID" dirty="0" smtClean="0">
                <a:latin typeface="Times New Roman" pitchFamily="18" charset="0"/>
                <a:cs typeface="Times New Roman" pitchFamily="18" charset="0"/>
              </a:rPr>
              <a:t>relatif </a:t>
            </a:r>
            <a:r>
              <a:rPr lang="id-ID" dirty="0">
                <a:latin typeface="Times New Roman" pitchFamily="18" charset="0"/>
                <a:cs typeface="Times New Roman" pitchFamily="18" charset="0"/>
              </a:rPr>
              <a:t>dan sejauh mana harga digunakan sebagai suatu bagian aktif dari strategi pemasaran </a:t>
            </a:r>
            <a:r>
              <a:rPr lang="id-ID" dirty="0" smtClean="0">
                <a:latin typeface="Times New Roman" pitchFamily="18" charset="0"/>
                <a:cs typeface="Times New Roman" pitchFamily="18" charset="0"/>
              </a:rPr>
              <a:t>mereka.</a:t>
            </a:r>
          </a:p>
          <a:p>
            <a:pPr marL="514350" indent="-514350">
              <a:buAutoNum type="arabicPeriod"/>
            </a:pPr>
            <a:r>
              <a:rPr lang="id-ID" dirty="0" smtClean="0">
                <a:latin typeface="Times New Roman" pitchFamily="18" charset="0"/>
                <a:cs typeface="Times New Roman" pitchFamily="18" charset="0"/>
              </a:rPr>
              <a:t>Sejauh </a:t>
            </a:r>
            <a:r>
              <a:rPr lang="id-ID" dirty="0">
                <a:latin typeface="Times New Roman" pitchFamily="18" charset="0"/>
                <a:cs typeface="Times New Roman" pitchFamily="18" charset="0"/>
              </a:rPr>
              <a:t>mana keberhasilan strategi harga setiap </a:t>
            </a:r>
            <a:r>
              <a:rPr lang="id-ID" dirty="0" smtClean="0">
                <a:latin typeface="Times New Roman" pitchFamily="18" charset="0"/>
                <a:cs typeface="Times New Roman" pitchFamily="18" charset="0"/>
              </a:rPr>
              <a:t>pemasaran.</a:t>
            </a:r>
          </a:p>
          <a:p>
            <a:pPr marL="514350" indent="-514350">
              <a:buAutoNum type="arabicPeriod"/>
            </a:pPr>
            <a:r>
              <a:rPr lang="id-ID" dirty="0" smtClean="0">
                <a:latin typeface="Times New Roman" pitchFamily="18" charset="0"/>
                <a:cs typeface="Times New Roman" pitchFamily="18" charset="0"/>
              </a:rPr>
              <a:t>Bagaiamana </a:t>
            </a:r>
            <a:r>
              <a:rPr lang="id-ID" dirty="0">
                <a:latin typeface="Times New Roman" pitchFamily="18" charset="0"/>
                <a:cs typeface="Times New Roman" pitchFamily="18" charset="0"/>
              </a:rPr>
              <a:t>reaksi para pesaing mengubah strategi harga</a:t>
            </a:r>
          </a:p>
        </p:txBody>
      </p:sp>
    </p:spTree>
    <p:extLst>
      <p:ext uri="{BB962C8B-B14F-4D97-AF65-F5344CB8AC3E}">
        <p14:creationId xmlns:p14="http://schemas.microsoft.com/office/powerpoint/2010/main" val="2705303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a:latin typeface="Times New Roman" pitchFamily="18" charset="0"/>
                <a:cs typeface="Times New Roman" pitchFamily="18" charset="0"/>
              </a:rPr>
              <a:t>Pertimbangan </a:t>
            </a:r>
            <a:r>
              <a:rPr lang="id-ID" dirty="0" smtClean="0">
                <a:latin typeface="Times New Roman" pitchFamily="18" charset="0"/>
                <a:cs typeface="Times New Roman" pitchFamily="18" charset="0"/>
              </a:rPr>
              <a:t/>
            </a:r>
            <a:br>
              <a:rPr lang="id-ID" dirty="0" smtClean="0">
                <a:latin typeface="Times New Roman" pitchFamily="18" charset="0"/>
                <a:cs typeface="Times New Roman" pitchFamily="18" charset="0"/>
              </a:rPr>
            </a:br>
            <a:r>
              <a:rPr lang="id-ID" dirty="0" smtClean="0">
                <a:latin typeface="Times New Roman" pitchFamily="18" charset="0"/>
                <a:cs typeface="Times New Roman" pitchFamily="18" charset="0"/>
              </a:rPr>
              <a:t>Hukum </a:t>
            </a:r>
            <a:r>
              <a:rPr lang="id-ID" dirty="0">
                <a:latin typeface="Times New Roman" pitchFamily="18" charset="0"/>
                <a:cs typeface="Times New Roman" pitchFamily="18" charset="0"/>
              </a:rPr>
              <a:t>dan E</a:t>
            </a:r>
            <a:r>
              <a:rPr lang="id-ID" dirty="0" smtClean="0">
                <a:latin typeface="Times New Roman" pitchFamily="18" charset="0"/>
                <a:cs typeface="Times New Roman" pitchFamily="18" charset="0"/>
              </a:rPr>
              <a:t>tika</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07488"/>
            <a:ext cx="8229600" cy="3869784"/>
          </a:xfrm>
        </p:spPr>
        <p:txBody>
          <a:bodyPr>
            <a:normAutofit/>
          </a:bodyPr>
          <a:lstStyle/>
          <a:p>
            <a:r>
              <a:rPr lang="id-ID" sz="2800" dirty="0" smtClean="0">
                <a:latin typeface="Times New Roman" pitchFamily="18" charset="0"/>
                <a:cs typeface="Times New Roman" pitchFamily="18" charset="0"/>
              </a:rPr>
              <a:t>Praktek </a:t>
            </a:r>
            <a:r>
              <a:rPr lang="id-ID" sz="2800" dirty="0">
                <a:latin typeface="Times New Roman" pitchFamily="18" charset="0"/>
                <a:cs typeface="Times New Roman" pitchFamily="18" charset="0"/>
              </a:rPr>
              <a:t>– praktek penetapan harga yang mendapat perhatian besar dari pemerintah meliputi:</a:t>
            </a:r>
          </a:p>
          <a:p>
            <a:pPr marL="514350" indent="-514350">
              <a:buAutoNum type="arabicPeriod"/>
            </a:pPr>
            <a:r>
              <a:rPr lang="id-ID" sz="3200" dirty="0" smtClean="0">
                <a:latin typeface="Times New Roman" pitchFamily="18" charset="0"/>
                <a:cs typeface="Times New Roman" pitchFamily="18" charset="0"/>
              </a:rPr>
              <a:t>Penetapan </a:t>
            </a:r>
            <a:r>
              <a:rPr lang="id-ID" sz="3200" dirty="0">
                <a:latin typeface="Times New Roman" pitchFamily="18" charset="0"/>
                <a:cs typeface="Times New Roman" pitchFamily="18" charset="0"/>
              </a:rPr>
              <a:t>harga </a:t>
            </a:r>
            <a:r>
              <a:rPr lang="id-ID" sz="3200" dirty="0" smtClean="0">
                <a:latin typeface="Times New Roman" pitchFamily="18" charset="0"/>
                <a:cs typeface="Times New Roman" pitchFamily="18" charset="0"/>
              </a:rPr>
              <a:t>horizontal.</a:t>
            </a:r>
          </a:p>
          <a:p>
            <a:pPr marL="514350" indent="-514350">
              <a:buAutoNum type="arabicPeriod"/>
            </a:pPr>
            <a:r>
              <a:rPr lang="id-ID" sz="3200" dirty="0" smtClean="0">
                <a:latin typeface="Times New Roman" pitchFamily="18" charset="0"/>
                <a:cs typeface="Times New Roman" pitchFamily="18" charset="0"/>
              </a:rPr>
              <a:t>Diskriminasi harga.</a:t>
            </a:r>
          </a:p>
          <a:p>
            <a:pPr marL="514350" indent="-514350">
              <a:buAutoNum type="arabicPeriod"/>
            </a:pPr>
            <a:r>
              <a:rPr lang="id-ID" sz="3200" dirty="0" smtClean="0">
                <a:latin typeface="Times New Roman" pitchFamily="18" charset="0"/>
                <a:cs typeface="Times New Roman" pitchFamily="18" charset="0"/>
              </a:rPr>
              <a:t>Penetapan </a:t>
            </a:r>
            <a:r>
              <a:rPr lang="id-ID" sz="3200" dirty="0">
                <a:latin typeface="Times New Roman" pitchFamily="18" charset="0"/>
                <a:cs typeface="Times New Roman" pitchFamily="18" charset="0"/>
              </a:rPr>
              <a:t>harga dalam saluran – saluran </a:t>
            </a:r>
            <a:r>
              <a:rPr lang="id-ID" sz="3200" dirty="0" smtClean="0">
                <a:latin typeface="Times New Roman" pitchFamily="18" charset="0"/>
                <a:cs typeface="Times New Roman" pitchFamily="18" charset="0"/>
              </a:rPr>
              <a:t>distribusi.</a:t>
            </a:r>
          </a:p>
          <a:p>
            <a:pPr marL="514350" indent="-514350">
              <a:buAutoNum type="arabicPeriod"/>
            </a:pPr>
            <a:r>
              <a:rPr lang="id-ID" sz="3200" dirty="0" smtClean="0">
                <a:latin typeface="Times New Roman" pitchFamily="18" charset="0"/>
                <a:cs typeface="Times New Roman" pitchFamily="18" charset="0"/>
              </a:rPr>
              <a:t>Informasi </a:t>
            </a:r>
            <a:r>
              <a:rPr lang="id-ID" sz="3200" dirty="0">
                <a:latin typeface="Times New Roman" pitchFamily="18" charset="0"/>
                <a:cs typeface="Times New Roman" pitchFamily="18" charset="0"/>
              </a:rPr>
              <a:t>harga</a:t>
            </a:r>
          </a:p>
        </p:txBody>
      </p:sp>
    </p:spTree>
    <p:extLst>
      <p:ext uri="{BB962C8B-B14F-4D97-AF65-F5344CB8AC3E}">
        <p14:creationId xmlns:p14="http://schemas.microsoft.com/office/powerpoint/2010/main" val="2936691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6792"/>
            <a:ext cx="8229600" cy="2664296"/>
          </a:xfrm>
        </p:spPr>
        <p:txBody>
          <a:bodyPr>
            <a:normAutofit/>
          </a:bodyPr>
          <a:lstStyle/>
          <a:p>
            <a:pPr algn="ctr"/>
            <a:r>
              <a:rPr lang="id-ID" sz="7200" i="1" dirty="0">
                <a:latin typeface="Times New Roman" pitchFamily="18" charset="0"/>
                <a:cs typeface="Times New Roman" pitchFamily="18" charset="0"/>
              </a:rPr>
              <a:t>E-Commerce </a:t>
            </a:r>
            <a:r>
              <a:rPr lang="id-ID" sz="7200" dirty="0">
                <a:latin typeface="Times New Roman" pitchFamily="18" charset="0"/>
                <a:cs typeface="Times New Roman" pitchFamily="18" charset="0"/>
              </a:rPr>
              <a:t>dan Wirausahawan</a:t>
            </a:r>
          </a:p>
        </p:txBody>
      </p:sp>
      <p:sp>
        <p:nvSpPr>
          <p:cNvPr id="3" name="Content Placeholder 2"/>
          <p:cNvSpPr>
            <a:spLocks noGrp="1"/>
          </p:cNvSpPr>
          <p:nvPr>
            <p:ph idx="1"/>
          </p:nvPr>
        </p:nvSpPr>
        <p:spPr>
          <a:xfrm>
            <a:off x="683568" y="4509120"/>
            <a:ext cx="8136904" cy="1440160"/>
          </a:xfrm>
        </p:spPr>
        <p:txBody>
          <a:bodyPr>
            <a:normAutofit/>
          </a:bodyPr>
          <a:lstStyle/>
          <a:p>
            <a:endParaRPr lang="id-ID" dirty="0"/>
          </a:p>
        </p:txBody>
      </p:sp>
    </p:spTree>
    <p:extLst>
      <p:ext uri="{BB962C8B-B14F-4D97-AF65-F5344CB8AC3E}">
        <p14:creationId xmlns:p14="http://schemas.microsoft.com/office/powerpoint/2010/main" val="1469979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a:t>Pemilihan </a:t>
            </a:r>
            <a:r>
              <a:rPr lang="id-ID" dirty="0" smtClean="0"/>
              <a:t>Strategi </a:t>
            </a:r>
            <a:r>
              <a:rPr lang="id-ID" dirty="0"/>
              <a:t>P</a:t>
            </a:r>
            <a:r>
              <a:rPr lang="id-ID" dirty="0" smtClean="0"/>
              <a:t>enetapan </a:t>
            </a:r>
            <a:r>
              <a:rPr lang="id-ID" dirty="0"/>
              <a:t>H</a:t>
            </a:r>
            <a:r>
              <a:rPr lang="id-ID" dirty="0" smtClean="0"/>
              <a:t>arga</a:t>
            </a:r>
            <a:endParaRPr lang="id-ID" dirty="0"/>
          </a:p>
        </p:txBody>
      </p:sp>
      <p:sp>
        <p:nvSpPr>
          <p:cNvPr id="3" name="Content Placeholder 2"/>
          <p:cNvSpPr>
            <a:spLocks noGrp="1"/>
          </p:cNvSpPr>
          <p:nvPr>
            <p:ph idx="1"/>
          </p:nvPr>
        </p:nvSpPr>
        <p:spPr>
          <a:xfrm>
            <a:off x="590872" y="2007488"/>
            <a:ext cx="8229600" cy="4013800"/>
          </a:xfrm>
        </p:spPr>
        <p:txBody>
          <a:bodyPr>
            <a:normAutofit/>
          </a:bodyPr>
          <a:lstStyle/>
          <a:p>
            <a:r>
              <a:rPr lang="id-ID" sz="2800" dirty="0">
                <a:latin typeface="Times New Roman" pitchFamily="18" charset="0"/>
                <a:cs typeface="Times New Roman" pitchFamily="18" charset="0"/>
              </a:rPr>
              <a:t>Pertimbangan dalam pemilihan strategi penetapan harga adalah :</a:t>
            </a:r>
          </a:p>
          <a:p>
            <a:pPr marL="514350" indent="-514350">
              <a:buAutoNum type="arabicPeriod"/>
            </a:pPr>
            <a:r>
              <a:rPr lang="id-ID" sz="2800" dirty="0" smtClean="0">
                <a:latin typeface="Times New Roman" pitchFamily="18" charset="0"/>
                <a:cs typeface="Times New Roman" pitchFamily="18" charset="0"/>
              </a:rPr>
              <a:t>Menentukan </a:t>
            </a:r>
            <a:r>
              <a:rPr lang="id-ID" sz="2800" dirty="0">
                <a:latin typeface="Times New Roman" pitchFamily="18" charset="0"/>
                <a:cs typeface="Times New Roman" pitchFamily="18" charset="0"/>
              </a:rPr>
              <a:t>fleksibilitas </a:t>
            </a:r>
            <a:r>
              <a:rPr lang="id-ID" sz="2800" dirty="0" smtClean="0">
                <a:latin typeface="Times New Roman" pitchFamily="18" charset="0"/>
                <a:cs typeface="Times New Roman" pitchFamily="18" charset="0"/>
              </a:rPr>
              <a:t>harga.</a:t>
            </a:r>
          </a:p>
          <a:p>
            <a:pPr marL="514350" indent="-514350">
              <a:buAutoNum type="arabicPeriod"/>
            </a:pPr>
            <a:r>
              <a:rPr lang="id-ID" sz="2800" dirty="0" smtClean="0">
                <a:latin typeface="Times New Roman" pitchFamily="18" charset="0"/>
                <a:cs typeface="Times New Roman" pitchFamily="18" charset="0"/>
              </a:rPr>
              <a:t>Memutuskan </a:t>
            </a:r>
            <a:r>
              <a:rPr lang="id-ID" sz="2800" dirty="0">
                <a:latin typeface="Times New Roman" pitchFamily="18" charset="0"/>
                <a:cs typeface="Times New Roman" pitchFamily="18" charset="0"/>
              </a:rPr>
              <a:t>bagaimana memposisikan harga dikaitkan dengan biaya dan apakah hal itu dapat digunakan sebagai dasar untuk menentukan </a:t>
            </a:r>
            <a:r>
              <a:rPr lang="id-ID" sz="2800" dirty="0" smtClean="0">
                <a:latin typeface="Times New Roman" pitchFamily="18" charset="0"/>
                <a:cs typeface="Times New Roman" pitchFamily="18" charset="0"/>
              </a:rPr>
              <a:t>harga.</a:t>
            </a:r>
          </a:p>
          <a:p>
            <a:pPr marL="514350" indent="-514350">
              <a:buAutoNum type="arabicPeriod"/>
            </a:pPr>
            <a:r>
              <a:rPr lang="id-ID" sz="2800" dirty="0" smtClean="0">
                <a:latin typeface="Times New Roman" pitchFamily="18" charset="0"/>
                <a:cs typeface="Times New Roman" pitchFamily="18" charset="0"/>
              </a:rPr>
              <a:t>Memilih </a:t>
            </a:r>
            <a:r>
              <a:rPr lang="id-ID" sz="2800" dirty="0">
                <a:latin typeface="Times New Roman" pitchFamily="18" charset="0"/>
                <a:cs typeface="Times New Roman" pitchFamily="18" charset="0"/>
              </a:rPr>
              <a:t>strategi bersaing dan penentuan posisi</a:t>
            </a:r>
            <a:r>
              <a:rPr lang="id-ID" sz="2800" dirty="0" smtClean="0">
                <a:latin typeface="Times New Roman" pitchFamily="18" charset="0"/>
                <a:cs typeface="Times New Roman" pitchFamily="18" charset="0"/>
              </a:rPr>
              <a:t>.</a:t>
            </a:r>
          </a:p>
          <a:p>
            <a:pPr marL="514350" indent="-514350">
              <a:buAutoNum type="arabicPeriod"/>
            </a:pPr>
            <a:r>
              <a:rPr lang="id-ID" sz="2800" dirty="0" smtClean="0">
                <a:latin typeface="Times New Roman" pitchFamily="18" charset="0"/>
                <a:cs typeface="Times New Roman" pitchFamily="18" charset="0"/>
              </a:rPr>
              <a:t>Penentuan </a:t>
            </a:r>
            <a:r>
              <a:rPr lang="id-ID" sz="2800" dirty="0">
                <a:latin typeface="Times New Roman" pitchFamily="18" charset="0"/>
                <a:cs typeface="Times New Roman" pitchFamily="18" charset="0"/>
              </a:rPr>
              <a:t>Posisi dan </a:t>
            </a:r>
            <a:r>
              <a:rPr lang="id-ID" sz="2800" dirty="0" smtClean="0">
                <a:latin typeface="Times New Roman" pitchFamily="18" charset="0"/>
                <a:cs typeface="Times New Roman" pitchFamily="18" charset="0"/>
              </a:rPr>
              <a:t>Visibilitas Harga</a:t>
            </a:r>
            <a:endParaRPr lang="id-ID" sz="2800" dirty="0">
              <a:latin typeface="Times New Roman" pitchFamily="18" charset="0"/>
              <a:cs typeface="Times New Roman" pitchFamily="18" charset="0"/>
            </a:endParaRPr>
          </a:p>
          <a:p>
            <a:endParaRPr lang="id-ID" dirty="0"/>
          </a:p>
        </p:txBody>
      </p:sp>
    </p:spTree>
    <p:extLst>
      <p:ext uri="{BB962C8B-B14F-4D97-AF65-F5344CB8AC3E}">
        <p14:creationId xmlns:p14="http://schemas.microsoft.com/office/powerpoint/2010/main" val="1708396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a:t>Strategi Bersaing dan Penentuan Posisi</a:t>
            </a:r>
          </a:p>
        </p:txBody>
      </p:sp>
      <p:sp>
        <p:nvSpPr>
          <p:cNvPr id="3" name="Content Placeholder 2"/>
          <p:cNvSpPr>
            <a:spLocks noGrp="1"/>
          </p:cNvSpPr>
          <p:nvPr>
            <p:ph idx="1"/>
          </p:nvPr>
        </p:nvSpPr>
        <p:spPr>
          <a:xfrm>
            <a:off x="457200" y="2007488"/>
            <a:ext cx="8435280" cy="4157816"/>
          </a:xfrm>
        </p:spPr>
        <p:txBody>
          <a:bodyPr>
            <a:normAutofit/>
          </a:bodyPr>
          <a:lstStyle/>
          <a:p>
            <a:r>
              <a:rPr lang="id-ID" sz="3200" dirty="0" smtClean="0">
                <a:latin typeface="Times New Roman" pitchFamily="18" charset="0"/>
                <a:cs typeface="Times New Roman" pitchFamily="18" charset="0"/>
              </a:rPr>
              <a:t>1</a:t>
            </a:r>
            <a:r>
              <a:rPr lang="id-ID" sz="3200" dirty="0">
                <a:latin typeface="Times New Roman" pitchFamily="18" charset="0"/>
                <a:cs typeface="Times New Roman" pitchFamily="18" charset="0"/>
              </a:rPr>
              <a:t>. Strategi sangat aktif, strategi ini kadang – kadang digunakan unutk merek – merek bergengsi yang mencari pengaruh</a:t>
            </a:r>
          </a:p>
          <a:p>
            <a:r>
              <a:rPr lang="id-ID" sz="3200" dirty="0">
                <a:latin typeface="Times New Roman" pitchFamily="18" charset="0"/>
                <a:cs typeface="Times New Roman" pitchFamily="18" charset="0"/>
              </a:rPr>
              <a:t>2. Strategi sangat pasif, barang – barang dengan harga tinggi seringkali dipasarkan dengan menonjolkan factor – factor nonharga ketimbang  dengan menggunakan strategi yang sangat </a:t>
            </a:r>
            <a:r>
              <a:rPr lang="id-ID" sz="3200" dirty="0" smtClean="0">
                <a:latin typeface="Times New Roman" pitchFamily="18" charset="0"/>
                <a:cs typeface="Times New Roman" pitchFamily="18" charset="0"/>
              </a:rPr>
              <a:t>aktif</a:t>
            </a:r>
            <a:endParaRPr lang="id-ID" sz="3200" dirty="0">
              <a:latin typeface="Times New Roman" pitchFamily="18" charset="0"/>
              <a:cs typeface="Times New Roman" pitchFamily="18" charset="0"/>
            </a:endParaRPr>
          </a:p>
          <a:p>
            <a:endParaRPr lang="id-ID" dirty="0"/>
          </a:p>
        </p:txBody>
      </p:sp>
    </p:spTree>
    <p:extLst>
      <p:ext uri="{BB962C8B-B14F-4D97-AF65-F5344CB8AC3E}">
        <p14:creationId xmlns:p14="http://schemas.microsoft.com/office/powerpoint/2010/main" val="2467586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251520" y="1340768"/>
            <a:ext cx="8784976" cy="4983832"/>
          </a:xfrm>
        </p:spPr>
        <p:txBody>
          <a:bodyPr>
            <a:noAutofit/>
          </a:bodyPr>
          <a:lstStyle/>
          <a:p>
            <a:r>
              <a:rPr lang="id-ID" sz="3200" dirty="0">
                <a:latin typeface="Times New Roman" pitchFamily="18" charset="0"/>
                <a:cs typeface="Times New Roman" pitchFamily="18" charset="0"/>
              </a:rPr>
              <a:t>3. Strategi kurang bila harga merupakan factor yang penting, keputusan </a:t>
            </a:r>
            <a:r>
              <a:rPr lang="id-ID" sz="3200" dirty="0" smtClean="0">
                <a:latin typeface="Times New Roman" pitchFamily="18" charset="0"/>
                <a:cs typeface="Times New Roman" pitchFamily="18" charset="0"/>
              </a:rPr>
              <a:t>aktif</a:t>
            </a:r>
            <a:r>
              <a:rPr lang="id-ID" sz="3200" dirty="0">
                <a:latin typeface="Times New Roman" pitchFamily="18" charset="0"/>
                <a:cs typeface="Times New Roman" pitchFamily="18" charset="0"/>
              </a:rPr>
              <a:t>, </a:t>
            </a:r>
            <a:r>
              <a:rPr lang="id-ID" sz="3200" dirty="0" smtClean="0">
                <a:latin typeface="Times New Roman" pitchFamily="18" charset="0"/>
                <a:cs typeface="Times New Roman" pitchFamily="18" charset="0"/>
              </a:rPr>
              <a:t>pembeli</a:t>
            </a:r>
            <a:r>
              <a:rPr lang="id-ID" sz="3200" dirty="0">
                <a:latin typeface="Times New Roman" pitchFamily="18" charset="0"/>
                <a:cs typeface="Times New Roman" pitchFamily="18" charset="0"/>
              </a:rPr>
              <a:t>, strategi harga yang kurang aktif sangat efektif sebagaimana tampak dalam pesatnya pertumbuhan pengecer – pengecer.</a:t>
            </a:r>
          </a:p>
          <a:p>
            <a:r>
              <a:rPr lang="id-ID" sz="3200" dirty="0">
                <a:latin typeface="Times New Roman" pitchFamily="18" charset="0"/>
                <a:cs typeface="Times New Roman" pitchFamily="18" charset="0"/>
              </a:rPr>
              <a:t>4. Strategi Pasif – rendah, strategi ini mungkin digunakan oleh pabrikan yang produk – produknya mempunyai cirri – cirri biaya yang lebih rendah di banding dengan para pemasok lainnya.</a:t>
            </a:r>
          </a:p>
        </p:txBody>
      </p:sp>
    </p:spTree>
    <p:extLst>
      <p:ext uri="{BB962C8B-B14F-4D97-AF65-F5344CB8AC3E}">
        <p14:creationId xmlns:p14="http://schemas.microsoft.com/office/powerpoint/2010/main" val="3532309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a:t>Penetapan Harga dan Kebijakan Khusus</a:t>
            </a:r>
          </a:p>
        </p:txBody>
      </p:sp>
      <p:sp>
        <p:nvSpPr>
          <p:cNvPr id="3" name="Content Placeholder 2"/>
          <p:cNvSpPr>
            <a:spLocks noGrp="1"/>
          </p:cNvSpPr>
          <p:nvPr>
            <p:ph idx="1"/>
          </p:nvPr>
        </p:nvSpPr>
        <p:spPr/>
        <p:txBody>
          <a:bodyPr>
            <a:normAutofit/>
          </a:bodyPr>
          <a:lstStyle/>
          <a:p>
            <a:r>
              <a:rPr lang="id-ID" sz="2800" dirty="0" smtClean="0">
                <a:latin typeface="Times New Roman" pitchFamily="18" charset="0"/>
                <a:cs typeface="Times New Roman" pitchFamily="18" charset="0"/>
              </a:rPr>
              <a:t>Penetapan </a:t>
            </a:r>
            <a:r>
              <a:rPr lang="id-ID" sz="2800" dirty="0">
                <a:latin typeface="Times New Roman" pitchFamily="18" charset="0"/>
                <a:cs typeface="Times New Roman" pitchFamily="18" charset="0"/>
              </a:rPr>
              <a:t>Harga </a:t>
            </a:r>
            <a:r>
              <a:rPr lang="id-ID" sz="2800" dirty="0" smtClean="0">
                <a:latin typeface="Times New Roman" pitchFamily="18" charset="0"/>
                <a:cs typeface="Times New Roman" pitchFamily="18" charset="0"/>
              </a:rPr>
              <a:t>Khusus;</a:t>
            </a:r>
            <a:endParaRPr lang="id-ID" sz="2800" dirty="0">
              <a:latin typeface="Times New Roman" pitchFamily="18" charset="0"/>
              <a:cs typeface="Times New Roman" pitchFamily="18" charset="0"/>
            </a:endParaRPr>
          </a:p>
          <a:p>
            <a:r>
              <a:rPr lang="id-ID" sz="2800" dirty="0">
                <a:latin typeface="Times New Roman" pitchFamily="18" charset="0"/>
                <a:cs typeface="Times New Roman" pitchFamily="18" charset="0"/>
              </a:rPr>
              <a:t>Pendekatan yang berorientasi pada biaya.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Penetapan </a:t>
            </a:r>
            <a:r>
              <a:rPr lang="id-ID" sz="2800" dirty="0">
                <a:latin typeface="Times New Roman" pitchFamily="18" charset="0"/>
                <a:cs typeface="Times New Roman" pitchFamily="18" charset="0"/>
              </a:rPr>
              <a:t>harga pulang pokok merupakan pendekatan yang berorientasi pada biaya untuk menetapkan harga.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Dasar </a:t>
            </a:r>
            <a:r>
              <a:rPr lang="id-ID" sz="2800" dirty="0">
                <a:latin typeface="Times New Roman" pitchFamily="18" charset="0"/>
                <a:cs typeface="Times New Roman" pitchFamily="18" charset="0"/>
              </a:rPr>
              <a:t>perhitungannya adalah sebagai berikut :</a:t>
            </a:r>
          </a:p>
          <a:p>
            <a:r>
              <a:rPr lang="id-ID" sz="2800" dirty="0">
                <a:latin typeface="Times New Roman" pitchFamily="18" charset="0"/>
                <a:cs typeface="Times New Roman" pitchFamily="18" charset="0"/>
              </a:rPr>
              <a:t>( Unit – unit </a:t>
            </a:r>
            <a:r>
              <a:rPr lang="id-ID" sz="2800" dirty="0" smtClean="0">
                <a:latin typeface="Times New Roman" pitchFamily="18" charset="0"/>
                <a:cs typeface="Times New Roman" pitchFamily="18" charset="0"/>
              </a:rPr>
              <a:t>) pulang </a:t>
            </a:r>
            <a:r>
              <a:rPr lang="id-ID" sz="2800" dirty="0">
                <a:latin typeface="Times New Roman" pitchFamily="18" charset="0"/>
                <a:cs typeface="Times New Roman" pitchFamily="18" charset="0"/>
              </a:rPr>
              <a:t>pokok = </a:t>
            </a:r>
            <a:endParaRPr lang="id-ID" sz="2800" dirty="0" smtClean="0">
              <a:latin typeface="Times New Roman" pitchFamily="18" charset="0"/>
              <a:cs typeface="Times New Roman" pitchFamily="18" charset="0"/>
            </a:endParaRPr>
          </a:p>
          <a:p>
            <a:pPr algn="ctr"/>
            <a:r>
              <a:rPr lang="id-ID" sz="2800" u="sng" dirty="0" smtClean="0">
                <a:latin typeface="Times New Roman" pitchFamily="18" charset="0"/>
                <a:cs typeface="Times New Roman" pitchFamily="18" charset="0"/>
              </a:rPr>
              <a:t>Total </a:t>
            </a:r>
            <a:r>
              <a:rPr lang="id-ID" sz="2800" u="sng" dirty="0">
                <a:latin typeface="Times New Roman" pitchFamily="18" charset="0"/>
                <a:cs typeface="Times New Roman" pitchFamily="18" charset="0"/>
              </a:rPr>
              <a:t>Biaya Tetap</a:t>
            </a:r>
            <a:endParaRPr lang="id-ID" sz="2800" dirty="0">
              <a:latin typeface="Times New Roman" pitchFamily="18" charset="0"/>
              <a:cs typeface="Times New Roman" pitchFamily="18" charset="0"/>
            </a:endParaRPr>
          </a:p>
          <a:p>
            <a:r>
              <a:rPr lang="id-ID" sz="2800" dirty="0">
                <a:latin typeface="Times New Roman" pitchFamily="18" charset="0"/>
                <a:cs typeface="Times New Roman" pitchFamily="18" charset="0"/>
              </a:rPr>
              <a:t>             </a:t>
            </a:r>
            <a:r>
              <a:rPr lang="id-ID" sz="2800" dirty="0" smtClean="0">
                <a:latin typeface="Times New Roman" pitchFamily="18" charset="0"/>
                <a:cs typeface="Times New Roman" pitchFamily="18" charset="0"/>
              </a:rPr>
              <a:t>Harga </a:t>
            </a:r>
            <a:r>
              <a:rPr lang="id-ID" sz="2800" dirty="0">
                <a:latin typeface="Times New Roman" pitchFamily="18" charset="0"/>
                <a:cs typeface="Times New Roman" pitchFamily="18" charset="0"/>
              </a:rPr>
              <a:t>perunit-biaya variable perunit</a:t>
            </a:r>
          </a:p>
          <a:p>
            <a:endParaRPr lang="id-ID" sz="2800" dirty="0"/>
          </a:p>
        </p:txBody>
      </p:sp>
    </p:spTree>
    <p:extLst>
      <p:ext uri="{BB962C8B-B14F-4D97-AF65-F5344CB8AC3E}">
        <p14:creationId xmlns:p14="http://schemas.microsoft.com/office/powerpoint/2010/main" val="1737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sz="5400" b="1" dirty="0">
                <a:solidFill>
                  <a:schemeClr val="tx1"/>
                </a:solidFill>
                <a:latin typeface="Times New Roman" pitchFamily="18" charset="0"/>
                <a:cs typeface="Times New Roman" pitchFamily="18" charset="0"/>
              </a:rPr>
              <a:t>Sumber Dana Perusahaan</a:t>
            </a:r>
            <a:endParaRPr lang="id-ID" dirty="0">
              <a:solidFill>
                <a:schemeClr val="tx1"/>
              </a:solidFill>
            </a:endParaRPr>
          </a:p>
        </p:txBody>
      </p:sp>
      <p:sp>
        <p:nvSpPr>
          <p:cNvPr id="3" name="Content Placeholder 2"/>
          <p:cNvSpPr>
            <a:spLocks noGrp="1"/>
          </p:cNvSpPr>
          <p:nvPr>
            <p:ph idx="1"/>
          </p:nvPr>
        </p:nvSpPr>
        <p:spPr>
          <a:xfrm>
            <a:off x="662880" y="1916832"/>
            <a:ext cx="8229600" cy="3888432"/>
          </a:xfrm>
        </p:spPr>
        <p:txBody>
          <a:bodyPr>
            <a:normAutofit/>
          </a:bodyPr>
          <a:lstStyle/>
          <a:p>
            <a:r>
              <a:rPr lang="id-ID" sz="3200" dirty="0">
                <a:latin typeface="Times New Roman" pitchFamily="18" charset="0"/>
                <a:cs typeface="Times New Roman" pitchFamily="18" charset="0"/>
              </a:rPr>
              <a:t>Agar suatu perusahaan dapat menjalankan kegiatan perekonomian secara lancar, maka manajer keuangan harus dapat berfikir keras untuk mencari dari mana sumber dana perusahaan didapat.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Sebab </a:t>
            </a:r>
            <a:r>
              <a:rPr lang="id-ID" sz="3200" dirty="0">
                <a:latin typeface="Times New Roman" pitchFamily="18" charset="0"/>
                <a:cs typeface="Times New Roman" pitchFamily="18" charset="0"/>
              </a:rPr>
              <a:t>aktivitas perusahaan mutlak harus ditopang oleh dana yang mencukupi.</a:t>
            </a:r>
          </a:p>
        </p:txBody>
      </p:sp>
    </p:spTree>
    <p:extLst>
      <p:ext uri="{BB962C8B-B14F-4D97-AF65-F5344CB8AC3E}">
        <p14:creationId xmlns:p14="http://schemas.microsoft.com/office/powerpoint/2010/main" val="1138142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457200" y="1556792"/>
            <a:ext cx="8435280" cy="4623792"/>
          </a:xfrm>
        </p:spPr>
        <p:txBody>
          <a:bodyPr>
            <a:normAutofit/>
          </a:bodyPr>
          <a:lstStyle/>
          <a:p>
            <a:r>
              <a:rPr lang="id-ID" sz="3200" dirty="0">
                <a:latin typeface="Times New Roman" pitchFamily="18" charset="0"/>
                <a:cs typeface="Times New Roman" pitchFamily="18" charset="0"/>
              </a:rPr>
              <a:t>Sumber dana itu sendiri merupakan bentuk-bentuk dana yang dapat dimanfaatkan perusahaan berasal dari perusahaan lain atau perusahaan sendiri dengan memberikan imbalan tertentu.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Sumber </a:t>
            </a:r>
            <a:r>
              <a:rPr lang="id-ID" sz="3200" dirty="0">
                <a:latin typeface="Times New Roman" pitchFamily="18" charset="0"/>
                <a:cs typeface="Times New Roman" pitchFamily="18" charset="0"/>
              </a:rPr>
              <a:t>dana perusahaan secara umum dapat dikelompokkan menjadi sumber dana </a:t>
            </a:r>
            <a:r>
              <a:rPr lang="id-ID" sz="3200" b="1" dirty="0">
                <a:latin typeface="Times New Roman" pitchFamily="18" charset="0"/>
                <a:cs typeface="Times New Roman" pitchFamily="18" charset="0"/>
              </a:rPr>
              <a:t>jangka pendek</a:t>
            </a:r>
            <a:r>
              <a:rPr lang="id-ID" sz="3200" dirty="0">
                <a:latin typeface="Times New Roman" pitchFamily="18" charset="0"/>
                <a:cs typeface="Times New Roman" pitchFamily="18" charset="0"/>
              </a:rPr>
              <a:t>, sumber dana </a:t>
            </a:r>
            <a:r>
              <a:rPr lang="id-ID" sz="3200" b="1" dirty="0">
                <a:latin typeface="Times New Roman" pitchFamily="18" charset="0"/>
                <a:cs typeface="Times New Roman" pitchFamily="18" charset="0"/>
              </a:rPr>
              <a:t>jangka menengah</a:t>
            </a:r>
            <a:r>
              <a:rPr lang="id-ID" sz="3200" dirty="0">
                <a:latin typeface="Times New Roman" pitchFamily="18" charset="0"/>
                <a:cs typeface="Times New Roman" pitchFamily="18" charset="0"/>
              </a:rPr>
              <a:t>, dan sumber dana </a:t>
            </a:r>
            <a:r>
              <a:rPr lang="id-ID" sz="3200" b="1" dirty="0">
                <a:latin typeface="Times New Roman" pitchFamily="18" charset="0"/>
                <a:cs typeface="Times New Roman" pitchFamily="18" charset="0"/>
              </a:rPr>
              <a:t>jangka panjang</a:t>
            </a:r>
            <a:r>
              <a:rPr lang="id-ID" sz="3200" dirty="0">
                <a:latin typeface="Times New Roman" pitchFamily="18" charset="0"/>
                <a:cs typeface="Times New Roman" pitchFamily="18" charset="0"/>
              </a:rPr>
              <a:t>.</a:t>
            </a:r>
          </a:p>
        </p:txBody>
      </p:sp>
    </p:spTree>
    <p:extLst>
      <p:ext uri="{BB962C8B-B14F-4D97-AF65-F5344CB8AC3E}">
        <p14:creationId xmlns:p14="http://schemas.microsoft.com/office/powerpoint/2010/main" val="4203146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pPr algn="ctr"/>
            <a:r>
              <a:rPr lang="id-ID" b="1" dirty="0"/>
              <a:t>Sumber Dana Jangka </a:t>
            </a:r>
            <a:r>
              <a:rPr lang="id-ID" b="1" dirty="0" smtClean="0"/>
              <a:t>Pendek</a:t>
            </a:r>
            <a:endParaRPr lang="id-ID" dirty="0"/>
          </a:p>
        </p:txBody>
      </p:sp>
      <p:sp>
        <p:nvSpPr>
          <p:cNvPr id="3" name="Content Placeholder 2"/>
          <p:cNvSpPr>
            <a:spLocks noGrp="1"/>
          </p:cNvSpPr>
          <p:nvPr>
            <p:ph idx="1"/>
          </p:nvPr>
        </p:nvSpPr>
        <p:spPr>
          <a:xfrm>
            <a:off x="529208" y="1772816"/>
            <a:ext cx="8435280" cy="4320480"/>
          </a:xfrm>
        </p:spPr>
        <p:txBody>
          <a:bodyPr>
            <a:normAutofit/>
          </a:bodyPr>
          <a:lstStyle/>
          <a:p>
            <a:r>
              <a:rPr lang="id-ID" sz="2800" dirty="0">
                <a:latin typeface="Times New Roman" pitchFamily="18" charset="0"/>
                <a:cs typeface="Times New Roman" pitchFamily="18" charset="0"/>
              </a:rPr>
              <a:t>Sumber dana jangka pendek adalah pendanaan yang harus dibayar kembali dalam satu tahun atau kurang.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Perusahaan </a:t>
            </a:r>
            <a:r>
              <a:rPr lang="id-ID" sz="2800" dirty="0">
                <a:latin typeface="Times New Roman" pitchFamily="18" charset="0"/>
                <a:cs typeface="Times New Roman" pitchFamily="18" charset="0"/>
              </a:rPr>
              <a:t>biasanya menggunakan sumber dana jangka pendek untuk modal kerja karena sumber dana ini harus segera dibayar dalam waktu setahun atau kurang.</a:t>
            </a:r>
          </a:p>
          <a:p>
            <a:r>
              <a:rPr lang="id-ID" sz="2800" dirty="0">
                <a:latin typeface="Times New Roman" pitchFamily="18" charset="0"/>
                <a:cs typeface="Times New Roman" pitchFamily="18" charset="0"/>
              </a:rPr>
              <a:t>Contoh sumber dana jangka pendek adalah kredit perdagangan, pinjaman bank jangka pendek, surat berharga komersial, serta pendanaan piutang dan persediaan</a:t>
            </a:r>
          </a:p>
        </p:txBody>
      </p:sp>
    </p:spTree>
    <p:extLst>
      <p:ext uri="{BB962C8B-B14F-4D97-AF65-F5344CB8AC3E}">
        <p14:creationId xmlns:p14="http://schemas.microsoft.com/office/powerpoint/2010/main" val="2760939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t>Sumber Dana </a:t>
            </a:r>
            <a:r>
              <a:rPr lang="id-ID" b="1" dirty="0" smtClean="0"/>
              <a:t/>
            </a:r>
            <a:br>
              <a:rPr lang="id-ID" b="1" dirty="0" smtClean="0"/>
            </a:br>
            <a:r>
              <a:rPr lang="id-ID" b="1" dirty="0" smtClean="0"/>
              <a:t>Jangka Menengah</a:t>
            </a:r>
            <a:endParaRPr lang="id-ID" dirty="0"/>
          </a:p>
        </p:txBody>
      </p:sp>
      <p:sp>
        <p:nvSpPr>
          <p:cNvPr id="3" name="Content Placeholder 2"/>
          <p:cNvSpPr>
            <a:spLocks noGrp="1"/>
          </p:cNvSpPr>
          <p:nvPr>
            <p:ph idx="1"/>
          </p:nvPr>
        </p:nvSpPr>
        <p:spPr>
          <a:xfrm>
            <a:off x="457200" y="1935480"/>
            <a:ext cx="8435280" cy="4589864"/>
          </a:xfrm>
        </p:spPr>
        <p:txBody>
          <a:bodyPr>
            <a:noAutofit/>
          </a:bodyPr>
          <a:lstStyle/>
          <a:p>
            <a:r>
              <a:rPr lang="id-ID" sz="3200" dirty="0" smtClean="0">
                <a:latin typeface="Times New Roman" pitchFamily="18" charset="0"/>
                <a:cs typeface="Times New Roman" pitchFamily="18" charset="0"/>
              </a:rPr>
              <a:t>Sumber </a:t>
            </a:r>
            <a:r>
              <a:rPr lang="id-ID" sz="3200" dirty="0">
                <a:latin typeface="Times New Roman" pitchFamily="18" charset="0"/>
                <a:cs typeface="Times New Roman" pitchFamily="18" charset="0"/>
              </a:rPr>
              <a:t>dana jangka menengah adalah sumber dana atau pendanaan yang mempunyai jangka waktu lebih dari satu tahun dan kurang dari lima tahun.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Kebutuhan </a:t>
            </a:r>
            <a:r>
              <a:rPr lang="id-ID" sz="3200" dirty="0">
                <a:latin typeface="Times New Roman" pitchFamily="18" charset="0"/>
                <a:cs typeface="Times New Roman" pitchFamily="18" charset="0"/>
              </a:rPr>
              <a:t>jangka menengah diperlukan karena adanya kebutuhan yang tidak dapat dipenuhi dengan sumber dana jangka pendek di suatu pihak dan juga sulit dipenuhi dengan sumber dana jangka panjang di pihak lain</a:t>
            </a:r>
            <a:r>
              <a:rPr lang="id-ID" sz="3200" dirty="0" smtClean="0">
                <a:latin typeface="Times New Roman" pitchFamily="18" charset="0"/>
                <a:cs typeface="Times New Roman" pitchFamily="18" charset="0"/>
              </a:rPr>
              <a: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535797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484784"/>
            <a:ext cx="8435280" cy="4839816"/>
          </a:xfrm>
        </p:spPr>
        <p:txBody>
          <a:bodyPr>
            <a:normAutofit/>
          </a:bodyPr>
          <a:lstStyle/>
          <a:p>
            <a:r>
              <a:rPr lang="id-ID" sz="3200" dirty="0">
                <a:latin typeface="Times New Roman" pitchFamily="18" charset="0"/>
                <a:cs typeface="Times New Roman" pitchFamily="18" charset="0"/>
              </a:rPr>
              <a:t>Dengan demikian, sumber dana jangka menengah merupakan sumber dana yang lebih panjang waktunya daripada sumber dana jangka pendek, namun lebih pendek jangka waktunya dibanding sumber dana jangka panjang.</a:t>
            </a:r>
          </a:p>
          <a:p>
            <a:r>
              <a:rPr lang="id-ID" sz="3200" dirty="0">
                <a:latin typeface="Times New Roman" pitchFamily="18" charset="0"/>
                <a:cs typeface="Times New Roman" pitchFamily="18" charset="0"/>
              </a:rPr>
              <a:t>Contoh sumber dana jangka menengah adalah term loan/pinjaman dari bank, equipment loan/pendanaan uutuk peralatan, leasing/sewa guna usaha</a:t>
            </a:r>
            <a:r>
              <a:rPr lang="id-ID" dirty="0">
                <a:latin typeface="Times New Roman" pitchFamily="18" charset="0"/>
                <a:cs typeface="Times New Roman" pitchFamily="18" charset="0"/>
              </a:rPr>
              <a:t>.</a:t>
            </a:r>
          </a:p>
          <a:p>
            <a:endParaRPr lang="id-ID" dirty="0"/>
          </a:p>
        </p:txBody>
      </p:sp>
    </p:spTree>
    <p:extLst>
      <p:ext uri="{BB962C8B-B14F-4D97-AF65-F5344CB8AC3E}">
        <p14:creationId xmlns:p14="http://schemas.microsoft.com/office/powerpoint/2010/main" val="58259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t>Sumber Dana </a:t>
            </a:r>
            <a:r>
              <a:rPr lang="id-ID" b="1" dirty="0" smtClean="0"/>
              <a:t/>
            </a:r>
            <a:br>
              <a:rPr lang="id-ID" b="1" dirty="0" smtClean="0"/>
            </a:br>
            <a:r>
              <a:rPr lang="id-ID" b="1" dirty="0" smtClean="0"/>
              <a:t>Jangka Panjang</a:t>
            </a:r>
            <a:endParaRPr lang="id-ID" dirty="0"/>
          </a:p>
        </p:txBody>
      </p:sp>
      <p:sp>
        <p:nvSpPr>
          <p:cNvPr id="3" name="Content Placeholder 2"/>
          <p:cNvSpPr>
            <a:spLocks noGrp="1"/>
          </p:cNvSpPr>
          <p:nvPr>
            <p:ph idx="1"/>
          </p:nvPr>
        </p:nvSpPr>
        <p:spPr>
          <a:xfrm>
            <a:off x="590872" y="2007488"/>
            <a:ext cx="8229600" cy="4157816"/>
          </a:xfrm>
        </p:spPr>
        <p:txBody>
          <a:bodyPr>
            <a:normAutofit/>
          </a:bodyPr>
          <a:lstStyle/>
          <a:p>
            <a:r>
              <a:rPr lang="id-ID" sz="2800" dirty="0" smtClean="0">
                <a:latin typeface="Times New Roman" pitchFamily="18" charset="0"/>
                <a:cs typeface="Times New Roman" pitchFamily="18" charset="0"/>
              </a:rPr>
              <a:t>Pendanaan </a:t>
            </a:r>
            <a:r>
              <a:rPr lang="id-ID" sz="2800" dirty="0">
                <a:latin typeface="Times New Roman" pitchFamily="18" charset="0"/>
                <a:cs typeface="Times New Roman" pitchFamily="18" charset="0"/>
              </a:rPr>
              <a:t>dalam jangka panjang pada umumnya menunjukkan pendanaan yang jangka waktu temponya lebih dari lima tahun.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Pendanaan </a:t>
            </a:r>
            <a:r>
              <a:rPr lang="id-ID" sz="2800" dirty="0">
                <a:latin typeface="Times New Roman" pitchFamily="18" charset="0"/>
                <a:cs typeface="Times New Roman" pitchFamily="18" charset="0"/>
              </a:rPr>
              <a:t>jangka panjang terutama terdiri dari </a:t>
            </a:r>
            <a:r>
              <a:rPr lang="id-ID" sz="2800" dirty="0" smtClean="0">
                <a:latin typeface="Times New Roman" pitchFamily="18" charset="0"/>
                <a:cs typeface="Times New Roman" pitchFamily="18" charset="0"/>
              </a:rPr>
              <a:t>obligasi (surat pinjaman dengan bunga tertentu). </a:t>
            </a:r>
          </a:p>
          <a:p>
            <a:r>
              <a:rPr lang="id-ID" sz="2800" dirty="0" smtClean="0">
                <a:latin typeface="Times New Roman" pitchFamily="18" charset="0"/>
                <a:cs typeface="Times New Roman" pitchFamily="18" charset="0"/>
              </a:rPr>
              <a:t>Pendanaan </a:t>
            </a:r>
            <a:r>
              <a:rPr lang="id-ID" sz="2800" dirty="0">
                <a:latin typeface="Times New Roman" pitchFamily="18" charset="0"/>
                <a:cs typeface="Times New Roman" pitchFamily="18" charset="0"/>
              </a:rPr>
              <a:t>jangka panjang seringkali digunakan untuk mendanai aset yang masa pakainya jangka panjang, seperti tanah, mesin, pabrik atau proyek-proyek konstruksi</a:t>
            </a:r>
            <a:r>
              <a:rPr lang="id-ID" sz="2800" dirty="0" smtClean="0">
                <a:latin typeface="Times New Roman" pitchFamily="18" charset="0"/>
                <a:cs typeface="Times New Roman" pitchFamily="18" charset="0"/>
              </a:rPr>
              <a:t>.</a:t>
            </a: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300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sz="6000" i="1" dirty="0">
                <a:solidFill>
                  <a:srgbClr val="FF0000"/>
                </a:solidFill>
                <a:latin typeface="Times New Roman" pitchFamily="18" charset="0"/>
                <a:cs typeface="Times New Roman" pitchFamily="18" charset="0"/>
              </a:rPr>
              <a:t>E-Commerce</a:t>
            </a:r>
            <a:endParaRPr lang="id-ID" sz="6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579296" cy="4824536"/>
          </a:xfrm>
        </p:spPr>
        <p:txBody>
          <a:bodyPr>
            <a:noAutofit/>
          </a:bodyPr>
          <a:lstStyle/>
          <a:p>
            <a:r>
              <a:rPr lang="id-ID" sz="3200" i="1" dirty="0" smtClean="0"/>
              <a:t>E-commerce atau </a:t>
            </a:r>
            <a:r>
              <a:rPr lang="id-ID" sz="3200" dirty="0" smtClean="0"/>
              <a:t>perdagangan  elektronik adalah penyebaran, penjualan, pemasaran barang dan jasa melalui sistem elektronik seperti internet atau televisi. </a:t>
            </a:r>
          </a:p>
          <a:p>
            <a:r>
              <a:rPr lang="id-ID" sz="3200" dirty="0" smtClean="0"/>
              <a:t>Dalam hal ini menciptakan </a:t>
            </a:r>
            <a:r>
              <a:rPr lang="id-ID" sz="3200" dirty="0"/>
              <a:t>cara baru dalam </a:t>
            </a:r>
            <a:r>
              <a:rPr lang="id-ID" sz="3200" dirty="0" smtClean="0"/>
              <a:t>berbisnis, </a:t>
            </a:r>
            <a:r>
              <a:rPr lang="id-ID" sz="3200" dirty="0"/>
              <a:t>menghubungkan </a:t>
            </a:r>
            <a:r>
              <a:rPr lang="id-ID" sz="3200" dirty="0" smtClean="0"/>
              <a:t>prodosen</a:t>
            </a:r>
            <a:r>
              <a:rPr lang="id-ID" sz="3200" dirty="0"/>
              <a:t>, penjual, dan pelanggan melalui </a:t>
            </a:r>
            <a:r>
              <a:rPr lang="id-ID" sz="3200" dirty="0" smtClean="0"/>
              <a:t>teknologi </a:t>
            </a:r>
            <a:r>
              <a:rPr lang="id-ID" sz="3200" dirty="0"/>
              <a:t>dengan cara-cara yang tidak pernah terpikirkan sebelumnya. </a:t>
            </a:r>
            <a:endParaRPr lang="id-ID" sz="3200" dirty="0" smtClean="0"/>
          </a:p>
        </p:txBody>
      </p:sp>
    </p:spTree>
    <p:extLst>
      <p:ext uri="{BB962C8B-B14F-4D97-AF65-F5344CB8AC3E}">
        <p14:creationId xmlns:p14="http://schemas.microsoft.com/office/powerpoint/2010/main" val="3774988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44792"/>
          </a:xfrm>
        </p:spPr>
        <p:txBody>
          <a:bodyPr>
            <a:normAutofit/>
          </a:bodyPr>
          <a:lstStyle/>
          <a:p>
            <a:pPr algn="ctr"/>
            <a:r>
              <a:rPr lang="id-ID" sz="4800" dirty="0">
                <a:solidFill>
                  <a:schemeClr val="accent4">
                    <a:lumMod val="75000"/>
                  </a:schemeClr>
                </a:solidFill>
                <a:latin typeface="Times New Roman" pitchFamily="18" charset="0"/>
                <a:cs typeface="Times New Roman" pitchFamily="18" charset="0"/>
              </a:rPr>
              <a:t>DISKUSI KELOMPOK </a:t>
            </a:r>
            <a:br>
              <a:rPr lang="id-ID" sz="4800" dirty="0">
                <a:solidFill>
                  <a:schemeClr val="accent4">
                    <a:lumMod val="75000"/>
                  </a:schemeClr>
                </a:solidFill>
                <a:latin typeface="Times New Roman" pitchFamily="18" charset="0"/>
                <a:cs typeface="Times New Roman" pitchFamily="18" charset="0"/>
              </a:rPr>
            </a:br>
            <a:r>
              <a:rPr lang="id-ID" sz="4800" dirty="0">
                <a:solidFill>
                  <a:schemeClr val="accent4">
                    <a:lumMod val="75000"/>
                  </a:schemeClr>
                </a:solidFill>
                <a:latin typeface="Times New Roman" pitchFamily="18" charset="0"/>
                <a:cs typeface="Times New Roman" pitchFamily="18" charset="0"/>
              </a:rPr>
              <a:t>SEPERTI BIASA</a:t>
            </a:r>
            <a:endParaRPr lang="id-ID" dirty="0"/>
          </a:p>
        </p:txBody>
      </p:sp>
      <p:sp>
        <p:nvSpPr>
          <p:cNvPr id="3" name="Content Placeholder 2"/>
          <p:cNvSpPr>
            <a:spLocks noGrp="1"/>
          </p:cNvSpPr>
          <p:nvPr>
            <p:ph idx="1"/>
          </p:nvPr>
        </p:nvSpPr>
        <p:spPr>
          <a:xfrm>
            <a:off x="457200" y="2564904"/>
            <a:ext cx="8229600" cy="3759696"/>
          </a:xfrm>
        </p:spPr>
        <p:txBody>
          <a:bodyPr>
            <a:normAutofit fontScale="77500" lnSpcReduction="20000"/>
          </a:bodyPr>
          <a:lstStyle/>
          <a:p>
            <a:pPr algn="ctr"/>
            <a:endParaRPr lang="id-ID" sz="4800" dirty="0" smtClean="0"/>
          </a:p>
          <a:p>
            <a:pPr algn="ctr"/>
            <a:r>
              <a:rPr lang="id-ID" sz="6500" dirty="0" smtClean="0"/>
              <a:t>Strategis Penetapaan Harga</a:t>
            </a:r>
          </a:p>
          <a:p>
            <a:pPr algn="ctr"/>
            <a:endParaRPr lang="id-ID" sz="4800" dirty="0" smtClean="0"/>
          </a:p>
          <a:p>
            <a:pPr algn="ctr"/>
            <a:endParaRPr lang="id-ID" sz="4800" dirty="0"/>
          </a:p>
          <a:p>
            <a:pPr algn="ctr"/>
            <a:r>
              <a:rPr lang="id-ID" sz="3200" dirty="0">
                <a:latin typeface="Times New Roman" pitchFamily="18" charset="0"/>
                <a:cs typeface="Times New Roman" pitchFamily="18" charset="0"/>
              </a:rPr>
              <a:t>CATATAN;</a:t>
            </a:r>
          </a:p>
          <a:p>
            <a:pPr algn="ctr"/>
            <a:r>
              <a:rPr lang="id-ID" sz="3200" dirty="0">
                <a:latin typeface="Times New Roman" pitchFamily="18" charset="0"/>
                <a:cs typeface="Times New Roman" pitchFamily="18" charset="0"/>
              </a:rPr>
              <a:t>Diskusi Kelompok anggota 2/3 orang tiap kelompok atau seperti diskusi yang telah lalu</a:t>
            </a:r>
          </a:p>
          <a:p>
            <a:endParaRPr lang="id-ID" dirty="0"/>
          </a:p>
        </p:txBody>
      </p:sp>
    </p:spTree>
    <p:extLst>
      <p:ext uri="{BB962C8B-B14F-4D97-AF65-F5344CB8AC3E}">
        <p14:creationId xmlns:p14="http://schemas.microsoft.com/office/powerpoint/2010/main" val="202053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156960"/>
          </a:xfrm>
        </p:spPr>
        <p:txBody>
          <a:bodyPr>
            <a:normAutofit/>
          </a:bodyPr>
          <a:lstStyle/>
          <a:p>
            <a:pPr algn="ctr"/>
            <a:r>
              <a:rPr lang="id-ID" sz="6000" b="1" dirty="0">
                <a:solidFill>
                  <a:srgbClr val="FF0000"/>
                </a:solidFill>
                <a:latin typeface="Times New Roman" pitchFamily="18" charset="0"/>
                <a:cs typeface="Times New Roman" pitchFamily="18" charset="0"/>
              </a:rPr>
              <a:t>STRATEGI LOKASI DAN TATA LETAK</a:t>
            </a:r>
            <a:endParaRPr lang="id-ID" sz="6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4869160"/>
            <a:ext cx="8229600" cy="1455440"/>
          </a:xfrm>
        </p:spPr>
        <p:txBody>
          <a:bodyPr/>
          <a:lstStyle/>
          <a:p>
            <a:endParaRPr lang="id-ID" dirty="0"/>
          </a:p>
        </p:txBody>
      </p:sp>
    </p:spTree>
    <p:extLst>
      <p:ext uri="{BB962C8B-B14F-4D97-AF65-F5344CB8AC3E}">
        <p14:creationId xmlns:p14="http://schemas.microsoft.com/office/powerpoint/2010/main" val="405719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t>PENTINGNYA LOKASI YANG </a:t>
            </a:r>
            <a:r>
              <a:rPr lang="id-ID" b="1" dirty="0" smtClean="0"/>
              <a:t>STRATEGIS</a:t>
            </a:r>
            <a:endParaRPr lang="id-ID" dirty="0"/>
          </a:p>
        </p:txBody>
      </p:sp>
      <p:sp>
        <p:nvSpPr>
          <p:cNvPr id="3" name="Content Placeholder 2"/>
          <p:cNvSpPr>
            <a:spLocks noGrp="1"/>
          </p:cNvSpPr>
          <p:nvPr>
            <p:ph idx="1"/>
          </p:nvPr>
        </p:nvSpPr>
        <p:spPr>
          <a:xfrm>
            <a:off x="457200" y="1772816"/>
            <a:ext cx="8229600" cy="4551784"/>
          </a:xfrm>
        </p:spPr>
        <p:txBody>
          <a:bodyPr/>
          <a:lstStyle/>
          <a:p>
            <a:r>
              <a:rPr lang="id-ID" dirty="0">
                <a:latin typeface="Times New Roman" pitchFamily="18" charset="0"/>
                <a:cs typeface="Times New Roman" pitchFamily="18" charset="0"/>
              </a:rPr>
              <a:t>Salah satu keputusan yang paling penting yang dibuat oleh perusahaan adalah dimana mereka akan menempatkan kegiatan operasional mereka, maka keputusan yang harus diambil selanjutnya oleh manajer operasional adalah strategi lokasi.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Lokasi </a:t>
            </a:r>
            <a:r>
              <a:rPr lang="id-ID" dirty="0">
                <a:latin typeface="Times New Roman" pitchFamily="18" charset="0"/>
                <a:cs typeface="Times New Roman" pitchFamily="18" charset="0"/>
              </a:rPr>
              <a:t>yang strategis adalah wilayah penempatan operasi produksi sebuah perusahaan </a:t>
            </a:r>
            <a:r>
              <a:rPr lang="id-ID" dirty="0" smtClean="0">
                <a:latin typeface="Times New Roman" pitchFamily="18" charset="0"/>
                <a:cs typeface="Times New Roman" pitchFamily="18" charset="0"/>
              </a:rPr>
              <a:t>yang dapat </a:t>
            </a:r>
            <a:r>
              <a:rPr lang="id-ID" dirty="0">
                <a:latin typeface="Times New Roman" pitchFamily="18" charset="0"/>
                <a:cs typeface="Times New Roman" pitchFamily="18" charset="0"/>
              </a:rPr>
              <a:t>memberikan keuntungan maksimal terhadap perusahaan tersebut, karena tujuan strategi lokasi adalah untuk memaksimalkan keuntungan lokasi bagi perusahaan</a:t>
            </a:r>
            <a:r>
              <a:rPr lang="id-ID" dirty="0"/>
              <a:t>. </a:t>
            </a:r>
          </a:p>
        </p:txBody>
      </p:sp>
    </p:spTree>
    <p:extLst>
      <p:ext uri="{BB962C8B-B14F-4D97-AF65-F5344CB8AC3E}">
        <p14:creationId xmlns:p14="http://schemas.microsoft.com/office/powerpoint/2010/main" val="274451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90872" y="1628800"/>
            <a:ext cx="8229600" cy="4392488"/>
          </a:xfrm>
        </p:spPr>
        <p:txBody>
          <a:bodyPr>
            <a:normAutofit/>
          </a:bodyPr>
          <a:lstStyle/>
          <a:p>
            <a:r>
              <a:rPr lang="id-ID" sz="2800" dirty="0">
                <a:latin typeface="Times New Roman" pitchFamily="18" charset="0"/>
                <a:cs typeface="Times New Roman" pitchFamily="18" charset="0"/>
              </a:rPr>
              <a:t>Keputusan yang paling penting yang perlu dibuat oleh perusahaan adalah dimana mereka harus menempatkan operasi mereka.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Aspek </a:t>
            </a:r>
            <a:r>
              <a:rPr lang="id-ID" sz="2800" dirty="0">
                <a:latin typeface="Times New Roman" pitchFamily="18" charset="0"/>
                <a:cs typeface="Times New Roman" pitchFamily="18" charset="0"/>
              </a:rPr>
              <a:t>Internasional keputusan ini adalah sebuah indikasi bahwa keputusan lokasi bersifat global.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Lokasi </a:t>
            </a:r>
            <a:r>
              <a:rPr lang="id-ID" sz="2800" dirty="0">
                <a:latin typeface="Times New Roman" pitchFamily="18" charset="0"/>
                <a:cs typeface="Times New Roman" pitchFamily="18" charset="0"/>
              </a:rPr>
              <a:t>sangat mempengaruhi biaya, baik biaya tetap maupun biaya variabel.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Lokasi </a:t>
            </a:r>
            <a:r>
              <a:rPr lang="id-ID" sz="2800" dirty="0">
                <a:latin typeface="Times New Roman" pitchFamily="18" charset="0"/>
                <a:cs typeface="Times New Roman" pitchFamily="18" charset="0"/>
              </a:rPr>
              <a:t>sangat mempengaruhi risiko dan keuntungan perusahaan secara keseluruhan. </a:t>
            </a:r>
          </a:p>
        </p:txBody>
      </p:sp>
    </p:spTree>
    <p:extLst>
      <p:ext uri="{BB962C8B-B14F-4D97-AF65-F5344CB8AC3E}">
        <p14:creationId xmlns:p14="http://schemas.microsoft.com/office/powerpoint/2010/main" val="389962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0736"/>
          </a:xfrm>
        </p:spPr>
        <p:txBody>
          <a:bodyPr>
            <a:normAutofit/>
          </a:bodyPr>
          <a:lstStyle/>
          <a:p>
            <a:pPr algn="ctr"/>
            <a:r>
              <a:rPr lang="id-ID" sz="3200" b="1" dirty="0">
                <a:latin typeface="Times New Roman" pitchFamily="18" charset="0"/>
                <a:cs typeface="Times New Roman" pitchFamily="18" charset="0"/>
              </a:rPr>
              <a:t>FAKTOR-FAKTOR YANG MEMPENGARUHI KEPUTUSAN LOKASI</a:t>
            </a:r>
            <a:endParaRPr lang="id-ID"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76872"/>
            <a:ext cx="8507288" cy="3960440"/>
          </a:xfrm>
        </p:spPr>
        <p:txBody>
          <a:bodyPr/>
          <a:lstStyle/>
          <a:p>
            <a:r>
              <a:rPr lang="id-ID" sz="2400" dirty="0">
                <a:latin typeface="Times New Roman" pitchFamily="18" charset="0"/>
                <a:cs typeface="Times New Roman" pitchFamily="18" charset="0"/>
              </a:rPr>
              <a:t>Memilih lokasi menjadi semakin rumit dengan adanya globalisasi tempat kerja, yang terjadi karena adanya pembangunan</a:t>
            </a:r>
            <a:r>
              <a:rPr lang="id-ID" dirty="0"/>
              <a:t>:</a:t>
            </a:r>
          </a:p>
          <a:p>
            <a:pPr lvl="0"/>
            <a:r>
              <a:rPr lang="id-ID" dirty="0"/>
              <a:t>Ekonomi pasar</a:t>
            </a:r>
          </a:p>
          <a:p>
            <a:pPr lvl="0"/>
            <a:r>
              <a:rPr lang="id-ID" dirty="0"/>
              <a:t>Komunikasi internasional yang lebih baik</a:t>
            </a:r>
          </a:p>
          <a:p>
            <a:pPr lvl="0"/>
            <a:r>
              <a:rPr lang="id-ID" dirty="0"/>
              <a:t>Perjalanan dan pengiriman yang lebih cepat dan dapat diandalkan</a:t>
            </a:r>
          </a:p>
          <a:p>
            <a:pPr lvl="0"/>
            <a:r>
              <a:rPr lang="id-ID" dirty="0"/>
              <a:t>Kemudahan perpindahan arus modal antar negara</a:t>
            </a:r>
          </a:p>
          <a:p>
            <a:pPr lvl="0"/>
            <a:r>
              <a:rPr lang="id-ID" dirty="0"/>
              <a:t>Diferensiasi biaya tenaga kerja yang tinggi</a:t>
            </a:r>
          </a:p>
        </p:txBody>
      </p:sp>
    </p:spTree>
    <p:extLst>
      <p:ext uri="{BB962C8B-B14F-4D97-AF65-F5344CB8AC3E}">
        <p14:creationId xmlns:p14="http://schemas.microsoft.com/office/powerpoint/2010/main" val="2615629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a:t>Tata Letak bertujuan </a:t>
            </a:r>
            <a:r>
              <a:rPr lang="id-ID" dirty="0" smtClean="0"/>
              <a:t>untuk;</a:t>
            </a:r>
            <a:endParaRPr lang="id-ID" dirty="0"/>
          </a:p>
        </p:txBody>
      </p:sp>
      <p:sp>
        <p:nvSpPr>
          <p:cNvPr id="3" name="Content Placeholder 2"/>
          <p:cNvSpPr>
            <a:spLocks noGrp="1"/>
          </p:cNvSpPr>
          <p:nvPr>
            <p:ph idx="1"/>
          </p:nvPr>
        </p:nvSpPr>
        <p:spPr>
          <a:xfrm>
            <a:off x="734888" y="1844824"/>
            <a:ext cx="8229600" cy="4104456"/>
          </a:xfrm>
        </p:spPr>
        <p:txBody>
          <a:bodyPr>
            <a:normAutofit/>
          </a:bodyPr>
          <a:lstStyle/>
          <a:p>
            <a:pPr marL="514350" lvl="0" indent="-514350">
              <a:buAutoNum type="arabicPeriod"/>
            </a:pPr>
            <a:r>
              <a:rPr lang="id-ID" sz="3200" dirty="0" smtClean="0">
                <a:latin typeface="Times New Roman" pitchFamily="18" charset="0"/>
                <a:cs typeface="Times New Roman" pitchFamily="18" charset="0"/>
              </a:rPr>
              <a:t>Memaksimumkan </a:t>
            </a:r>
            <a:r>
              <a:rPr lang="id-ID" sz="3200" dirty="0">
                <a:latin typeface="Times New Roman" pitchFamily="18" charset="0"/>
                <a:cs typeface="Times New Roman" pitchFamily="18" charset="0"/>
              </a:rPr>
              <a:t>pemanfaatan peralatan </a:t>
            </a:r>
            <a:r>
              <a:rPr lang="id-ID" sz="3200" dirty="0" smtClean="0">
                <a:latin typeface="Times New Roman" pitchFamily="18" charset="0"/>
                <a:cs typeface="Times New Roman" pitchFamily="18" charset="0"/>
              </a:rPr>
              <a:t>pabrik.</a:t>
            </a:r>
          </a:p>
          <a:p>
            <a:pPr marL="514350" lvl="0" indent="-514350">
              <a:buAutoNum type="arabicPeriod"/>
            </a:pPr>
            <a:r>
              <a:rPr lang="id-ID" sz="3200" dirty="0" smtClean="0">
                <a:latin typeface="Times New Roman" pitchFamily="18" charset="0"/>
                <a:cs typeface="Times New Roman" pitchFamily="18" charset="0"/>
              </a:rPr>
              <a:t>Meminimumkan </a:t>
            </a:r>
            <a:r>
              <a:rPr lang="id-ID" sz="3200" dirty="0">
                <a:latin typeface="Times New Roman" pitchFamily="18" charset="0"/>
                <a:cs typeface="Times New Roman" pitchFamily="18" charset="0"/>
              </a:rPr>
              <a:t>kebutuhan tenaga </a:t>
            </a:r>
            <a:r>
              <a:rPr lang="id-ID" sz="3200" dirty="0" smtClean="0">
                <a:latin typeface="Times New Roman" pitchFamily="18" charset="0"/>
                <a:cs typeface="Times New Roman" pitchFamily="18" charset="0"/>
              </a:rPr>
              <a:t>kerja.</a:t>
            </a:r>
          </a:p>
          <a:p>
            <a:pPr marL="514350" lvl="0" indent="-514350">
              <a:buAutoNum type="arabicPeriod"/>
            </a:pPr>
            <a:r>
              <a:rPr lang="id-ID" sz="3200" dirty="0" smtClean="0">
                <a:latin typeface="Times New Roman" pitchFamily="18" charset="0"/>
                <a:cs typeface="Times New Roman" pitchFamily="18" charset="0"/>
              </a:rPr>
              <a:t>Mengusahakan </a:t>
            </a:r>
            <a:r>
              <a:rPr lang="id-ID" sz="3200" dirty="0">
                <a:latin typeface="Times New Roman" pitchFamily="18" charset="0"/>
                <a:cs typeface="Times New Roman" pitchFamily="18" charset="0"/>
              </a:rPr>
              <a:t>agar aliran bahan dan produk </a:t>
            </a:r>
            <a:r>
              <a:rPr lang="id-ID" sz="3200" dirty="0" smtClean="0">
                <a:latin typeface="Times New Roman" pitchFamily="18" charset="0"/>
                <a:cs typeface="Times New Roman" pitchFamily="18" charset="0"/>
              </a:rPr>
              <a:t>lancar.</a:t>
            </a:r>
          </a:p>
          <a:p>
            <a:pPr marL="514350" lvl="0" indent="-514350">
              <a:buAutoNum type="arabicPeriod"/>
            </a:pPr>
            <a:r>
              <a:rPr lang="id-ID" sz="3200" dirty="0" smtClean="0">
                <a:latin typeface="Times New Roman" pitchFamily="18" charset="0"/>
                <a:cs typeface="Times New Roman" pitchFamily="18" charset="0"/>
              </a:rPr>
              <a:t>Meminimumkan </a:t>
            </a:r>
            <a:r>
              <a:rPr lang="id-ID" sz="3200" dirty="0">
                <a:latin typeface="Times New Roman" pitchFamily="18" charset="0"/>
                <a:cs typeface="Times New Roman" pitchFamily="18" charset="0"/>
              </a:rPr>
              <a:t>hambatan pada </a:t>
            </a:r>
            <a:r>
              <a:rPr lang="id-ID" sz="3200" dirty="0" smtClean="0">
                <a:latin typeface="Times New Roman" pitchFamily="18" charset="0"/>
                <a:cs typeface="Times New Roman" pitchFamily="18" charset="0"/>
              </a:rPr>
              <a:t>kesehatan.</a:t>
            </a:r>
          </a:p>
          <a:p>
            <a:pPr marL="514350" lvl="0" indent="-514350">
              <a:buAutoNum type="arabicPeriod"/>
            </a:pPr>
            <a:r>
              <a:rPr lang="id-ID" sz="3200" dirty="0" smtClean="0">
                <a:latin typeface="Times New Roman" pitchFamily="18" charset="0"/>
                <a:cs typeface="Times New Roman" pitchFamily="18" charset="0"/>
              </a:rPr>
              <a:t>Meminimumkan </a:t>
            </a:r>
            <a:r>
              <a:rPr lang="id-ID" sz="3200" dirty="0">
                <a:latin typeface="Times New Roman" pitchFamily="18" charset="0"/>
                <a:cs typeface="Times New Roman" pitchFamily="18" charset="0"/>
              </a:rPr>
              <a:t>usaha membawa </a:t>
            </a:r>
            <a:r>
              <a:rPr lang="id-ID" sz="3200" dirty="0" smtClean="0">
                <a:latin typeface="Times New Roman" pitchFamily="18" charset="0"/>
                <a:cs typeface="Times New Roman" pitchFamily="18" charset="0"/>
              </a:rPr>
              <a:t>bahan</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3201932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084952"/>
          </a:xfrm>
        </p:spPr>
        <p:txBody>
          <a:bodyPr>
            <a:normAutofit/>
          </a:bodyPr>
          <a:lstStyle/>
          <a:p>
            <a:pPr algn="ctr"/>
            <a:r>
              <a:rPr lang="id-ID" b="1" dirty="0">
                <a:solidFill>
                  <a:srgbClr val="FF0000"/>
                </a:solidFill>
              </a:rPr>
              <a:t>ASPEK-ASPEK GLOBAL KEWIRAUSAHAAN</a:t>
            </a:r>
            <a:endParaRPr lang="id-ID" dirty="0">
              <a:solidFill>
                <a:srgbClr val="FF0000"/>
              </a:solidFill>
            </a:endParaRPr>
          </a:p>
        </p:txBody>
      </p:sp>
      <p:sp>
        <p:nvSpPr>
          <p:cNvPr id="3" name="Content Placeholder 2"/>
          <p:cNvSpPr>
            <a:spLocks noGrp="1"/>
          </p:cNvSpPr>
          <p:nvPr>
            <p:ph idx="1"/>
          </p:nvPr>
        </p:nvSpPr>
        <p:spPr>
          <a:xfrm>
            <a:off x="457200" y="4365104"/>
            <a:ext cx="8229600" cy="1959496"/>
          </a:xfrm>
        </p:spPr>
        <p:txBody>
          <a:bodyPr/>
          <a:lstStyle/>
          <a:p>
            <a:endParaRPr lang="id-ID" dirty="0"/>
          </a:p>
        </p:txBody>
      </p:sp>
    </p:spTree>
    <p:extLst>
      <p:ext uri="{BB962C8B-B14F-4D97-AF65-F5344CB8AC3E}">
        <p14:creationId xmlns:p14="http://schemas.microsoft.com/office/powerpoint/2010/main" val="1314374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fontScale="90000"/>
          </a:bodyPr>
          <a:lstStyle/>
          <a:p>
            <a:pPr algn="ctr"/>
            <a:r>
              <a:rPr lang="id-ID" sz="5400" dirty="0"/>
              <a:t>Globalisasi</a:t>
            </a:r>
          </a:p>
        </p:txBody>
      </p:sp>
      <p:sp>
        <p:nvSpPr>
          <p:cNvPr id="3" name="Content Placeholder 2"/>
          <p:cNvSpPr>
            <a:spLocks noGrp="1"/>
          </p:cNvSpPr>
          <p:nvPr>
            <p:ph idx="1"/>
          </p:nvPr>
        </p:nvSpPr>
        <p:spPr>
          <a:xfrm>
            <a:off x="590872" y="1700808"/>
            <a:ext cx="8229600" cy="4392488"/>
          </a:xfrm>
        </p:spPr>
        <p:txBody>
          <a:bodyPr>
            <a:normAutofit/>
          </a:bodyPr>
          <a:lstStyle/>
          <a:p>
            <a:r>
              <a:rPr lang="id-ID" sz="2800" dirty="0">
                <a:latin typeface="Times New Roman" pitchFamily="18" charset="0"/>
                <a:cs typeface="Times New Roman" pitchFamily="18" charset="0"/>
              </a:rPr>
              <a:t>Globalisasi telah menjadi fenomena yang tidak dapat dihindarkan dalam dunia bisnis.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Perekonomian </a:t>
            </a:r>
            <a:r>
              <a:rPr lang="id-ID" sz="2800" dirty="0">
                <a:latin typeface="Times New Roman" pitchFamily="18" charset="0"/>
                <a:cs typeface="Times New Roman" pitchFamily="18" charset="0"/>
              </a:rPr>
              <a:t>dunia semakin terbuka dan mengarah pada suatu kesatuan global.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Lalu </a:t>
            </a:r>
            <a:r>
              <a:rPr lang="id-ID" sz="2800" dirty="0">
                <a:latin typeface="Times New Roman" pitchFamily="18" charset="0"/>
                <a:cs typeface="Times New Roman" pitchFamily="18" charset="0"/>
              </a:rPr>
              <a:t>lintas barang dan jasa telah melewati batas-batas negara.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Barang </a:t>
            </a:r>
            <a:r>
              <a:rPr lang="id-ID" sz="2800" dirty="0">
                <a:latin typeface="Times New Roman" pitchFamily="18" charset="0"/>
                <a:cs typeface="Times New Roman" pitchFamily="18" charset="0"/>
              </a:rPr>
              <a:t>dan jasa yang diproduksi tidah hanya dikonsumsi oleh negera tersebut, namun sudah dikonsumsi oleh negara-negara lain.</a:t>
            </a:r>
          </a:p>
        </p:txBody>
      </p:sp>
    </p:spTree>
    <p:extLst>
      <p:ext uri="{BB962C8B-B14F-4D97-AF65-F5344CB8AC3E}">
        <p14:creationId xmlns:p14="http://schemas.microsoft.com/office/powerpoint/2010/main" val="5048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556792"/>
            <a:ext cx="8229600" cy="4767808"/>
          </a:xfrm>
        </p:spPr>
        <p:txBody>
          <a:bodyPr>
            <a:normAutofit/>
          </a:bodyPr>
          <a:lstStyle/>
          <a:p>
            <a:r>
              <a:rPr lang="id-ID" sz="3200" dirty="0">
                <a:latin typeface="Times New Roman" pitchFamily="18" charset="0"/>
                <a:cs typeface="Times New Roman" pitchFamily="18" charset="0"/>
              </a:rPr>
              <a:t>Dalam dunia global, produk luar negeri yang masuk ke dalam negeri menjadi pesaing produk lokal.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Begitupula </a:t>
            </a:r>
            <a:r>
              <a:rPr lang="id-ID" sz="3200" dirty="0">
                <a:latin typeface="Times New Roman" pitchFamily="18" charset="0"/>
                <a:cs typeface="Times New Roman" pitchFamily="18" charset="0"/>
              </a:rPr>
              <a:t>dengan produk lokal dapat diekspor dan menjadi sumber devisa negara.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Wirausahawan </a:t>
            </a:r>
            <a:r>
              <a:rPr lang="id-ID" sz="3200" dirty="0">
                <a:latin typeface="Times New Roman" pitchFamily="18" charset="0"/>
                <a:cs typeface="Times New Roman" pitchFamily="18" charset="0"/>
              </a:rPr>
              <a:t>tumbuh dengan cara yang berbeda-beda, sehingga tidak ada satu jalan yang pasti dalam membuat peta menuju kesuksesan bagi wirausahawan baru.</a:t>
            </a:r>
          </a:p>
        </p:txBody>
      </p:sp>
    </p:spTree>
    <p:extLst>
      <p:ext uri="{BB962C8B-B14F-4D97-AF65-F5344CB8AC3E}">
        <p14:creationId xmlns:p14="http://schemas.microsoft.com/office/powerpoint/2010/main" val="1663792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556792"/>
            <a:ext cx="8229600" cy="4767808"/>
          </a:xfrm>
        </p:spPr>
        <p:txBody>
          <a:bodyPr>
            <a:normAutofit/>
          </a:bodyPr>
          <a:lstStyle/>
          <a:p>
            <a:r>
              <a:rPr lang="id-ID" dirty="0">
                <a:latin typeface="Times New Roman" pitchFamily="18" charset="0"/>
                <a:cs typeface="Times New Roman" pitchFamily="18" charset="0"/>
              </a:rPr>
              <a:t>Beberapa hal yang perlu diperhatikan oleh wirausahawan adalah perubahan yang dipicu oleh perkembangan teknologi adalah </a:t>
            </a:r>
            <a:r>
              <a:rPr lang="id-ID" dirty="0" smtClean="0">
                <a:latin typeface="Times New Roman" pitchFamily="18" charset="0"/>
                <a:cs typeface="Times New Roman" pitchFamily="18" charset="0"/>
              </a:rPr>
              <a:t>:</a:t>
            </a:r>
          </a:p>
          <a:p>
            <a:pPr marL="514350" indent="-514350">
              <a:buAutoNum type="arabicPeriod"/>
            </a:pPr>
            <a:r>
              <a:rPr lang="id-ID" dirty="0" smtClean="0">
                <a:latin typeface="Times New Roman" pitchFamily="18" charset="0"/>
                <a:cs typeface="Times New Roman" pitchFamily="18" charset="0"/>
              </a:rPr>
              <a:t>Produk-produk </a:t>
            </a:r>
            <a:r>
              <a:rPr lang="id-ID" dirty="0">
                <a:latin typeface="Times New Roman" pitchFamily="18" charset="0"/>
                <a:cs typeface="Times New Roman" pitchFamily="18" charset="0"/>
              </a:rPr>
              <a:t>baru yang dilempar ke pasar oleh pesaing</a:t>
            </a:r>
            <a:r>
              <a:rPr lang="id-ID" dirty="0" smtClean="0">
                <a:latin typeface="Times New Roman" pitchFamily="18" charset="0"/>
                <a:cs typeface="Times New Roman" pitchFamily="18" charset="0"/>
              </a:rPr>
              <a:t>.</a:t>
            </a:r>
          </a:p>
          <a:p>
            <a:pPr marL="514350" indent="-514350">
              <a:buAutoNum type="arabicPeriod"/>
            </a:pPr>
            <a:r>
              <a:rPr lang="id-ID" dirty="0" smtClean="0">
                <a:latin typeface="Times New Roman" pitchFamily="18" charset="0"/>
                <a:cs typeface="Times New Roman" pitchFamily="18" charset="0"/>
              </a:rPr>
              <a:t>Perkembangan </a:t>
            </a:r>
            <a:r>
              <a:rPr lang="id-ID" dirty="0">
                <a:latin typeface="Times New Roman" pitchFamily="18" charset="0"/>
                <a:cs typeface="Times New Roman" pitchFamily="18" charset="0"/>
              </a:rPr>
              <a:t>teknologi komputer dan informasi</a:t>
            </a:r>
            <a:r>
              <a:rPr lang="id-ID" dirty="0" smtClean="0">
                <a:latin typeface="Times New Roman" pitchFamily="18" charset="0"/>
                <a:cs typeface="Times New Roman" pitchFamily="18" charset="0"/>
              </a:rPr>
              <a:t>.</a:t>
            </a:r>
          </a:p>
          <a:p>
            <a:pPr marL="514350" indent="-514350">
              <a:buAutoNum type="arabicPeriod"/>
            </a:pPr>
            <a:r>
              <a:rPr lang="id-ID" dirty="0" smtClean="0">
                <a:latin typeface="Times New Roman" pitchFamily="18" charset="0"/>
                <a:cs typeface="Times New Roman" pitchFamily="18" charset="0"/>
              </a:rPr>
              <a:t>Perkembangan </a:t>
            </a:r>
            <a:r>
              <a:rPr lang="id-ID" dirty="0">
                <a:latin typeface="Times New Roman" pitchFamily="18" charset="0"/>
                <a:cs typeface="Times New Roman" pitchFamily="18" charset="0"/>
              </a:rPr>
              <a:t>teknologi barang substitusi</a:t>
            </a:r>
            <a:r>
              <a:rPr lang="id-ID" dirty="0" smtClean="0">
                <a:latin typeface="Times New Roman" pitchFamily="18" charset="0"/>
                <a:cs typeface="Times New Roman" pitchFamily="18" charset="0"/>
              </a:rPr>
              <a:t>.</a:t>
            </a:r>
          </a:p>
          <a:p>
            <a:pPr marL="514350" indent="-514350">
              <a:buAutoNum type="arabicPeriod"/>
            </a:pPr>
            <a:r>
              <a:rPr lang="id-ID" dirty="0" smtClean="0">
                <a:latin typeface="Times New Roman" pitchFamily="18" charset="0"/>
                <a:cs typeface="Times New Roman" pitchFamily="18" charset="0"/>
              </a:rPr>
              <a:t>Berbagai </a:t>
            </a:r>
            <a:r>
              <a:rPr lang="id-ID" dirty="0">
                <a:latin typeface="Times New Roman" pitchFamily="18" charset="0"/>
                <a:cs typeface="Times New Roman" pitchFamily="18" charset="0"/>
              </a:rPr>
              <a:t>penemuan baru</a:t>
            </a:r>
            <a:r>
              <a:rPr lang="id-ID" dirty="0" smtClean="0">
                <a:latin typeface="Times New Roman" pitchFamily="18" charset="0"/>
                <a:cs typeface="Times New Roman" pitchFamily="18" charset="0"/>
              </a:rPr>
              <a:t>.</a:t>
            </a:r>
          </a:p>
          <a:p>
            <a:pPr marL="514350" indent="-514350">
              <a:buAutoNum type="arabicPeriod"/>
            </a:pPr>
            <a:r>
              <a:rPr lang="id-ID" dirty="0" smtClean="0">
                <a:latin typeface="Times New Roman" pitchFamily="18" charset="0"/>
                <a:cs typeface="Times New Roman" pitchFamily="18" charset="0"/>
              </a:rPr>
              <a:t>Adaptasi </a:t>
            </a:r>
            <a:r>
              <a:rPr lang="id-ID" dirty="0">
                <a:latin typeface="Times New Roman" pitchFamily="18" charset="0"/>
                <a:cs typeface="Times New Roman" pitchFamily="18" charset="0"/>
              </a:rPr>
              <a:t>teknologi yang siap pakai</a:t>
            </a:r>
            <a:r>
              <a:rPr lang="id-ID" dirty="0" smtClean="0">
                <a:latin typeface="Times New Roman" pitchFamily="18" charset="0"/>
                <a:cs typeface="Times New Roman" pitchFamily="18" charset="0"/>
              </a:rPr>
              <a:t>.</a:t>
            </a:r>
          </a:p>
          <a:p>
            <a:pPr marL="514350" indent="-514350">
              <a:buAutoNum type="arabicPeriod"/>
            </a:pPr>
            <a:r>
              <a:rPr lang="id-ID" dirty="0" smtClean="0">
                <a:latin typeface="Times New Roman" pitchFamily="18" charset="0"/>
                <a:cs typeface="Times New Roman" pitchFamily="18" charset="0"/>
              </a:rPr>
              <a:t>Strategi </a:t>
            </a:r>
            <a:r>
              <a:rPr lang="id-ID" dirty="0">
                <a:latin typeface="Times New Roman" pitchFamily="18" charset="0"/>
                <a:cs typeface="Times New Roman" pitchFamily="18" charset="0"/>
              </a:rPr>
              <a:t>perkembangan teknologi nasional</a:t>
            </a:r>
          </a:p>
        </p:txBody>
      </p:sp>
    </p:spTree>
    <p:extLst>
      <p:ext uri="{BB962C8B-B14F-4D97-AF65-F5344CB8AC3E}">
        <p14:creationId xmlns:p14="http://schemas.microsoft.com/office/powerpoint/2010/main" val="894811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457200" y="1700808"/>
            <a:ext cx="8435280" cy="4320480"/>
          </a:xfrm>
        </p:spPr>
        <p:txBody>
          <a:bodyPr>
            <a:normAutofit/>
          </a:bodyPr>
          <a:lstStyle/>
          <a:p>
            <a:r>
              <a:rPr lang="id-ID" sz="3200" dirty="0">
                <a:latin typeface="Times New Roman" pitchFamily="18" charset="0"/>
                <a:cs typeface="Times New Roman" pitchFamily="18" charset="0"/>
              </a:rPr>
              <a:t>Hasilnya adalah perusahaan-perusahaan baru yang dibangun di atas model bisnis yang meninggalkan berbagai metode perdagangan dan industry tradisional.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Perusahaan </a:t>
            </a:r>
            <a:r>
              <a:rPr lang="id-ID" sz="3200" dirty="0">
                <a:latin typeface="Times New Roman" pitchFamily="18" charset="0"/>
                <a:cs typeface="Times New Roman" pitchFamily="18" charset="0"/>
              </a:rPr>
              <a:t>yang mengabaikan dampak Internet terhadap pasar mereka </a:t>
            </a:r>
            <a:r>
              <a:rPr lang="id-ID" sz="3200" dirty="0" smtClean="0">
                <a:latin typeface="Times New Roman" pitchFamily="18" charset="0"/>
                <a:cs typeface="Times New Roman" pitchFamily="18" charset="0"/>
              </a:rPr>
              <a:t>berisiko, di </a:t>
            </a:r>
            <a:r>
              <a:rPr lang="id-ID" sz="3200" dirty="0">
                <a:latin typeface="Times New Roman" pitchFamily="18" charset="0"/>
                <a:cs typeface="Times New Roman" pitchFamily="18" charset="0"/>
              </a:rPr>
              <a:t>mata pelanggannya seperti telepon model lama yang memutar angka</a:t>
            </a:r>
            <a:r>
              <a:rPr lang="id-ID" sz="32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02640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806896" y="1628800"/>
            <a:ext cx="8229600" cy="4320480"/>
          </a:xfrm>
        </p:spPr>
        <p:txBody>
          <a:bodyPr/>
          <a:lstStyle/>
          <a:p>
            <a:pPr marL="0" indent="0">
              <a:buNone/>
            </a:pPr>
            <a:r>
              <a:rPr lang="id-ID" dirty="0" smtClean="0">
                <a:latin typeface="Times New Roman" pitchFamily="18" charset="0"/>
                <a:cs typeface="Times New Roman" pitchFamily="18" charset="0"/>
              </a:rPr>
              <a:t>7</a:t>
            </a:r>
            <a:r>
              <a:rPr lang="id-ID" sz="2800" dirty="0" smtClean="0">
                <a:latin typeface="Times New Roman" pitchFamily="18" charset="0"/>
                <a:cs typeface="Times New Roman" pitchFamily="18" charset="0"/>
              </a:rPr>
              <a:t>. Pengeluaran </a:t>
            </a:r>
            <a:r>
              <a:rPr lang="id-ID" sz="2800" dirty="0">
                <a:latin typeface="Times New Roman" pitchFamily="18" charset="0"/>
                <a:cs typeface="Times New Roman" pitchFamily="18" charset="0"/>
              </a:rPr>
              <a:t>biaya Research &amp; Development oleh perusahaan pesaing atau perusahaan-perusahaan di dalam satu industri</a:t>
            </a:r>
            <a:r>
              <a:rPr lang="id-ID" sz="2800" dirty="0" smtClean="0">
                <a:latin typeface="Times New Roman" pitchFamily="18" charset="0"/>
                <a:cs typeface="Times New Roman" pitchFamily="18" charset="0"/>
              </a:rPr>
              <a:t>.</a:t>
            </a:r>
            <a:endParaRPr lang="id-ID" sz="2800" dirty="0">
              <a:latin typeface="Times New Roman" pitchFamily="18" charset="0"/>
              <a:cs typeface="Times New Roman" pitchFamily="18" charset="0"/>
            </a:endParaRPr>
          </a:p>
          <a:p>
            <a:pPr marL="0" indent="0">
              <a:buNone/>
            </a:pPr>
            <a:r>
              <a:rPr lang="id-ID" sz="2800" dirty="0" smtClean="0">
                <a:latin typeface="Times New Roman" pitchFamily="18" charset="0"/>
                <a:cs typeface="Times New Roman" pitchFamily="18" charset="0"/>
              </a:rPr>
              <a:t>8. Siklus </a:t>
            </a:r>
            <a:r>
              <a:rPr lang="id-ID" sz="2800" dirty="0">
                <a:latin typeface="Times New Roman" pitchFamily="18" charset="0"/>
                <a:cs typeface="Times New Roman" pitchFamily="18" charset="0"/>
              </a:rPr>
              <a:t>hidup suatu produk (</a:t>
            </a:r>
            <a:r>
              <a:rPr lang="id-ID" sz="2800" i="1" dirty="0">
                <a:latin typeface="Times New Roman" pitchFamily="18" charset="0"/>
                <a:cs typeface="Times New Roman" pitchFamily="18" charset="0"/>
              </a:rPr>
              <a:t>product life cycle</a:t>
            </a:r>
            <a:r>
              <a:rPr lang="id-ID" sz="2800" dirty="0">
                <a:latin typeface="Times New Roman" pitchFamily="18" charset="0"/>
                <a:cs typeface="Times New Roman" pitchFamily="18" charset="0"/>
              </a:rPr>
              <a:t>).</a:t>
            </a:r>
          </a:p>
          <a:p>
            <a:pPr marL="0" indent="0">
              <a:buNone/>
            </a:pPr>
            <a:r>
              <a:rPr lang="id-ID" sz="2800" dirty="0" smtClean="0">
                <a:latin typeface="Times New Roman" pitchFamily="18" charset="0"/>
                <a:cs typeface="Times New Roman" pitchFamily="18" charset="0"/>
              </a:rPr>
              <a:t>9. Terobosan-terobosan </a:t>
            </a:r>
            <a:r>
              <a:rPr lang="id-ID" sz="2800" dirty="0">
                <a:latin typeface="Times New Roman" pitchFamily="18" charset="0"/>
                <a:cs typeface="Times New Roman" pitchFamily="18" charset="0"/>
              </a:rPr>
              <a:t>yang dapat meningkatkan produktivitas yang lebih baik di bidang input, pengolahan dan pemasaran.</a:t>
            </a:r>
          </a:p>
          <a:p>
            <a:pPr marL="0" indent="0">
              <a:buNone/>
            </a:pPr>
            <a:r>
              <a:rPr lang="id-ID" sz="2800" dirty="0" smtClean="0">
                <a:latin typeface="Times New Roman" pitchFamily="18" charset="0"/>
                <a:cs typeface="Times New Roman" pitchFamily="18" charset="0"/>
              </a:rPr>
              <a:t>10.Berbagai </a:t>
            </a:r>
            <a:r>
              <a:rPr lang="id-ID" sz="2800" dirty="0">
                <a:latin typeface="Times New Roman" pitchFamily="18" charset="0"/>
                <a:cs typeface="Times New Roman" pitchFamily="18" charset="0"/>
              </a:rPr>
              <a:t>ramalan pengembangan teknologi di masa depan.</a:t>
            </a:r>
          </a:p>
          <a:p>
            <a:endParaRPr lang="id-ID" dirty="0"/>
          </a:p>
        </p:txBody>
      </p:sp>
    </p:spTree>
    <p:extLst>
      <p:ext uri="{BB962C8B-B14F-4D97-AF65-F5344CB8AC3E}">
        <p14:creationId xmlns:p14="http://schemas.microsoft.com/office/powerpoint/2010/main" val="2059460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589008"/>
          </a:xfrm>
        </p:spPr>
        <p:txBody>
          <a:bodyPr>
            <a:normAutofit/>
          </a:bodyPr>
          <a:lstStyle/>
          <a:p>
            <a:pPr algn="ctr"/>
            <a:r>
              <a:rPr lang="id-ID" b="1" dirty="0">
                <a:solidFill>
                  <a:srgbClr val="FF0000"/>
                </a:solidFill>
              </a:rPr>
              <a:t>Cara Membangun Tim Kerja Yang Efektif Serta Komposisinya</a:t>
            </a:r>
            <a:endParaRPr lang="id-ID" dirty="0">
              <a:solidFill>
                <a:srgbClr val="FF0000"/>
              </a:solidFill>
            </a:endParaRPr>
          </a:p>
        </p:txBody>
      </p:sp>
      <p:sp>
        <p:nvSpPr>
          <p:cNvPr id="3" name="Content Placeholder 2"/>
          <p:cNvSpPr>
            <a:spLocks noGrp="1"/>
          </p:cNvSpPr>
          <p:nvPr>
            <p:ph idx="1"/>
          </p:nvPr>
        </p:nvSpPr>
        <p:spPr>
          <a:xfrm>
            <a:off x="457200" y="4797152"/>
            <a:ext cx="8229600" cy="1527448"/>
          </a:xfrm>
        </p:spPr>
        <p:txBody>
          <a:bodyPr/>
          <a:lstStyle/>
          <a:p>
            <a:endParaRPr lang="id-ID" dirty="0"/>
          </a:p>
        </p:txBody>
      </p:sp>
    </p:spTree>
    <p:extLst>
      <p:ext uri="{BB962C8B-B14F-4D97-AF65-F5344CB8AC3E}">
        <p14:creationId xmlns:p14="http://schemas.microsoft.com/office/powerpoint/2010/main" val="3263167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b="1" dirty="0"/>
              <a:t>Membangun Tim Kerja</a:t>
            </a:r>
            <a:endParaRPr lang="id-ID" dirty="0"/>
          </a:p>
        </p:txBody>
      </p:sp>
      <p:sp>
        <p:nvSpPr>
          <p:cNvPr id="3" name="Content Placeholder 2"/>
          <p:cNvSpPr>
            <a:spLocks noGrp="1"/>
          </p:cNvSpPr>
          <p:nvPr>
            <p:ph idx="1"/>
          </p:nvPr>
        </p:nvSpPr>
        <p:spPr>
          <a:xfrm>
            <a:off x="457200" y="1628800"/>
            <a:ext cx="8507288" cy="4695800"/>
          </a:xfrm>
        </p:spPr>
        <p:txBody>
          <a:bodyPr>
            <a:normAutofit/>
          </a:bodyPr>
          <a:lstStyle/>
          <a:p>
            <a:r>
              <a:rPr lang="id-ID" sz="3200" dirty="0">
                <a:latin typeface="Times New Roman" pitchFamily="18" charset="0"/>
                <a:cs typeface="Times New Roman" pitchFamily="18" charset="0"/>
              </a:rPr>
              <a:t>Memahami cara menciptakan dan membangun tim kerja yang efektif beserta komposisinya dengan tepat, akan menjadikan sebuah kekuatan penting pada salah satu faktor strategi bisnis yang baik sehingga mampu memberikan kinerja secara optimal.</a:t>
            </a:r>
          </a:p>
          <a:p>
            <a:r>
              <a:rPr lang="id-ID" sz="3200" dirty="0">
                <a:latin typeface="Times New Roman" pitchFamily="18" charset="0"/>
                <a:cs typeface="Times New Roman" pitchFamily="18" charset="0"/>
              </a:rPr>
              <a:t>Di saat lalu, banyak manajer yang menganggap karyawannya hanya merupakan salah satu alat atau mesin perusahaan.</a:t>
            </a:r>
          </a:p>
          <a:p>
            <a:endParaRPr lang="id-ID" dirty="0"/>
          </a:p>
        </p:txBody>
      </p:sp>
    </p:spTree>
    <p:extLst>
      <p:ext uri="{BB962C8B-B14F-4D97-AF65-F5344CB8AC3E}">
        <p14:creationId xmlns:p14="http://schemas.microsoft.com/office/powerpoint/2010/main" val="36507333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611560" y="1772816"/>
            <a:ext cx="8517632" cy="4320480"/>
          </a:xfrm>
        </p:spPr>
        <p:txBody>
          <a:bodyPr>
            <a:normAutofit fontScale="92500" lnSpcReduction="20000"/>
          </a:bodyPr>
          <a:lstStyle/>
          <a:p>
            <a:r>
              <a:rPr lang="id-ID" sz="3600" dirty="0">
                <a:latin typeface="Times New Roman" pitchFamily="18" charset="0"/>
                <a:cs typeface="Times New Roman" pitchFamily="18" charset="0"/>
              </a:rPr>
              <a:t>Tidak seorang pun dari mereka yang beranggapan bahwa para karyawan  tersebut dapat memikirkan suatu ide baik atau memberikan kontribusi lebih dari apa yang ditugaskan kepada mereka</a:t>
            </a:r>
            <a:r>
              <a:rPr lang="id-ID" sz="3600" dirty="0" smtClean="0">
                <a:latin typeface="Times New Roman" pitchFamily="18" charset="0"/>
                <a:cs typeface="Times New Roman" pitchFamily="18" charset="0"/>
              </a:rPr>
              <a:t>.</a:t>
            </a:r>
          </a:p>
          <a:p>
            <a:r>
              <a:rPr lang="id-ID" sz="3600" dirty="0">
                <a:latin typeface="Times New Roman" pitchFamily="18" charset="0"/>
                <a:cs typeface="Times New Roman" pitchFamily="18" charset="0"/>
              </a:rPr>
              <a:t>Sebagai contoh jika seorang manajer (atasan) membuat suatu keputusan, maka tugas karyawan untuk mengerjakan tugas tersebut dengan baik, tanpa mempedulikan apakah keputusan tersebut benar atau salah</a:t>
            </a:r>
            <a:r>
              <a:rPr lang="id-ID" sz="3600" dirty="0"/>
              <a:t>.</a:t>
            </a:r>
            <a:endParaRPr lang="id-ID" sz="3600" dirty="0">
              <a:latin typeface="Times New Roman" pitchFamily="18" charset="0"/>
              <a:cs typeface="Times New Roman" pitchFamily="18" charset="0"/>
            </a:endParaRPr>
          </a:p>
        </p:txBody>
      </p:sp>
    </p:spTree>
    <p:extLst>
      <p:ext uri="{BB962C8B-B14F-4D97-AF65-F5344CB8AC3E}">
        <p14:creationId xmlns:p14="http://schemas.microsoft.com/office/powerpoint/2010/main" val="1510073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628800"/>
            <a:ext cx="8507288" cy="4680520"/>
          </a:xfrm>
        </p:spPr>
        <p:txBody>
          <a:bodyPr>
            <a:normAutofit lnSpcReduction="10000"/>
          </a:bodyPr>
          <a:lstStyle/>
          <a:p>
            <a:r>
              <a:rPr lang="id-ID" sz="3200" dirty="0">
                <a:latin typeface="Times New Roman" pitchFamily="18" charset="0"/>
                <a:cs typeface="Times New Roman" pitchFamily="18" charset="0"/>
              </a:rPr>
              <a:t>Para karyawan tidak diberi kesempatan untuk memberikan umpan  balik atas keputusan tersebut.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Terlebih </a:t>
            </a:r>
            <a:r>
              <a:rPr lang="id-ID" sz="3200" dirty="0">
                <a:latin typeface="Times New Roman" pitchFamily="18" charset="0"/>
                <a:cs typeface="Times New Roman" pitchFamily="18" charset="0"/>
              </a:rPr>
              <a:t>lagi dengan adanya struktur organisasi yang formal dan birokrasi yang ketat.</a:t>
            </a:r>
          </a:p>
          <a:p>
            <a:r>
              <a:rPr lang="id-ID" sz="3200" dirty="0">
                <a:latin typeface="Times New Roman" pitchFamily="18" charset="0"/>
                <a:cs typeface="Times New Roman" pitchFamily="18" charset="0"/>
              </a:rPr>
              <a:t>Perubahan terjadi pada saat persaingan usaha tumbuh dengan pesat.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Para </a:t>
            </a:r>
            <a:r>
              <a:rPr lang="id-ID" sz="3200" dirty="0">
                <a:latin typeface="Times New Roman" pitchFamily="18" charset="0"/>
                <a:cs typeface="Times New Roman" pitchFamily="18" charset="0"/>
              </a:rPr>
              <a:t>konsumen menuntut produk yang berkualitas tinggi</a:t>
            </a:r>
            <a:r>
              <a:rPr lang="id-ID" sz="3200" dirty="0" smtClean="0">
                <a:latin typeface="Times New Roman" pitchFamily="18" charset="0"/>
                <a:cs typeface="Times New Roman" pitchFamily="18" charset="0"/>
              </a:rPr>
              <a: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2228995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662880" y="1772816"/>
            <a:ext cx="8229600" cy="4032448"/>
          </a:xfrm>
        </p:spPr>
        <p:txBody>
          <a:bodyPr/>
          <a:lstStyle/>
          <a:p>
            <a:r>
              <a:rPr lang="id-ID" sz="3200" dirty="0">
                <a:latin typeface="Times New Roman" pitchFamily="18" charset="0"/>
                <a:cs typeface="Times New Roman" pitchFamily="18" charset="0"/>
              </a:rPr>
              <a:t>Di samping itu banyak bermunculan perusahaan-perusahaan dengan produk yang sama. </a:t>
            </a:r>
          </a:p>
          <a:p>
            <a:r>
              <a:rPr lang="id-ID" sz="3200" dirty="0">
                <a:latin typeface="Times New Roman" pitchFamily="18" charset="0"/>
                <a:cs typeface="Times New Roman" pitchFamily="18" charset="0"/>
              </a:rPr>
              <a:t>Salah satu kunci sukses dari keunggulan dalam persaingan adalah perusahaan yang dapat memiliki tenaga kerja yang produktif, berkualitas dan bekerja dengan efektif.</a:t>
            </a:r>
          </a:p>
          <a:p>
            <a:endParaRPr lang="id-ID" dirty="0"/>
          </a:p>
        </p:txBody>
      </p:sp>
    </p:spTree>
    <p:extLst>
      <p:ext uri="{BB962C8B-B14F-4D97-AF65-F5344CB8AC3E}">
        <p14:creationId xmlns:p14="http://schemas.microsoft.com/office/powerpoint/2010/main" val="26202635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600" cy="864096"/>
          </a:xfrm>
        </p:spPr>
        <p:txBody>
          <a:bodyPr>
            <a:normAutofit/>
          </a:bodyPr>
          <a:lstStyle/>
          <a:p>
            <a:pPr algn="ctr"/>
            <a:r>
              <a:rPr lang="id-ID" b="1" dirty="0"/>
              <a:t>Komposisi Tim yang Efektif</a:t>
            </a:r>
            <a:endParaRPr lang="id-ID" dirty="0"/>
          </a:p>
        </p:txBody>
      </p:sp>
      <p:sp>
        <p:nvSpPr>
          <p:cNvPr id="3" name="Content Placeholder 2"/>
          <p:cNvSpPr>
            <a:spLocks noGrp="1"/>
          </p:cNvSpPr>
          <p:nvPr>
            <p:ph idx="1"/>
          </p:nvPr>
        </p:nvSpPr>
        <p:spPr>
          <a:xfrm>
            <a:off x="457200" y="2079496"/>
            <a:ext cx="8435280" cy="3797776"/>
          </a:xfrm>
        </p:spPr>
        <p:txBody>
          <a:bodyPr/>
          <a:lstStyle/>
          <a:p>
            <a:r>
              <a:rPr lang="id-ID" sz="3200" dirty="0">
                <a:latin typeface="Times New Roman" pitchFamily="18" charset="0"/>
                <a:cs typeface="Times New Roman" pitchFamily="18" charset="0"/>
              </a:rPr>
              <a:t>Agar suatu tim menjadi efektif, seorang ahli organisasi memberikan suatu konsep tentang komposisi membangun tim kerja yang efektif.</a:t>
            </a:r>
          </a:p>
          <a:p>
            <a:r>
              <a:rPr lang="id-ID" sz="3200" dirty="0">
                <a:latin typeface="Times New Roman" pitchFamily="18" charset="0"/>
                <a:cs typeface="Times New Roman" pitchFamily="18" charset="0"/>
              </a:rPr>
              <a:t>Membangun tim kerja diharapkan terdiri dari orang-orang yang ditempatkan pada posisi yang benar-bebar sesuai dengan kompetensinya. Suatu kelompok harus mempunyai:</a:t>
            </a:r>
          </a:p>
          <a:p>
            <a:endParaRPr lang="id-ID" dirty="0"/>
          </a:p>
        </p:txBody>
      </p:sp>
    </p:spTree>
    <p:extLst>
      <p:ext uri="{BB962C8B-B14F-4D97-AF65-F5344CB8AC3E}">
        <p14:creationId xmlns:p14="http://schemas.microsoft.com/office/powerpoint/2010/main" val="11453494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457200" y="1628800"/>
            <a:ext cx="8229600" cy="4695800"/>
          </a:xfrm>
        </p:spPr>
        <p:txBody>
          <a:bodyPr>
            <a:normAutofit/>
          </a:bodyPr>
          <a:lstStyle/>
          <a:p>
            <a:pPr lvl="0"/>
            <a:r>
              <a:rPr lang="id-ID" sz="3200" dirty="0">
                <a:latin typeface="Times New Roman" pitchFamily="18" charset="0"/>
                <a:cs typeface="Times New Roman" pitchFamily="18" charset="0"/>
              </a:rPr>
              <a:t>Seorang pemimpin (ketua), yaitu seorang pemikir yang disiplin yang bertugas mengorganisir dan mengkoordinir tim, memelihara keseimbangan usaha dan menjadi titik tumpu tim dalam menjaga posisi mereka.</a:t>
            </a:r>
          </a:p>
          <a:p>
            <a:pPr lvl="0"/>
            <a:r>
              <a:rPr lang="id-ID" sz="3200" dirty="0">
                <a:latin typeface="Times New Roman" pitchFamily="18" charset="0"/>
                <a:cs typeface="Times New Roman" pitchFamily="18" charset="0"/>
              </a:rPr>
              <a:t>Pembentuk, orang yang memiliki kemampuan untuk memberikan dinamika dan pengarahan kepada tim, menyediakan motivasi, kreatif</a:t>
            </a:r>
            <a:r>
              <a:rPr lang="id-ID" sz="3200" dirty="0" smtClean="0">
                <a:latin typeface="Times New Roman" pitchFamily="18" charset="0"/>
                <a:cs typeface="Times New Roman" pitchFamily="18" charset="0"/>
              </a:rPr>
              <a: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36733877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lstStyle/>
          <a:p>
            <a:pPr algn="ctr"/>
            <a:r>
              <a:rPr lang="id-ID" dirty="0" smtClean="0"/>
              <a:t>lanjutan</a:t>
            </a:r>
            <a:endParaRPr lang="id-ID" dirty="0"/>
          </a:p>
        </p:txBody>
      </p:sp>
      <p:sp>
        <p:nvSpPr>
          <p:cNvPr id="3" name="Content Placeholder 2"/>
          <p:cNvSpPr>
            <a:spLocks noGrp="1"/>
          </p:cNvSpPr>
          <p:nvPr>
            <p:ph idx="1"/>
          </p:nvPr>
        </p:nvSpPr>
        <p:spPr>
          <a:xfrm>
            <a:off x="1043608" y="1916832"/>
            <a:ext cx="7571184" cy="3888432"/>
          </a:xfrm>
        </p:spPr>
        <p:txBody>
          <a:bodyPr>
            <a:normAutofit/>
          </a:bodyPr>
          <a:lstStyle/>
          <a:p>
            <a:pPr lvl="0"/>
            <a:r>
              <a:rPr lang="id-ID" sz="3200" dirty="0">
                <a:latin typeface="Times New Roman" pitchFamily="18" charset="0"/>
                <a:cs typeface="Times New Roman" pitchFamily="18" charset="0"/>
              </a:rPr>
              <a:t>Pemikir, yang dapat menyediakan gagasan bagi kemajuan tim.</a:t>
            </a:r>
          </a:p>
          <a:p>
            <a:pPr lvl="0"/>
            <a:r>
              <a:rPr lang="id-ID" sz="3200" dirty="0">
                <a:latin typeface="Times New Roman" pitchFamily="18" charset="0"/>
                <a:cs typeface="Times New Roman" pitchFamily="18" charset="0"/>
              </a:rPr>
              <a:t>Pengevaluasi, yang dapat mengevaluasi permasalahan yang ada dan hasil kerja tim.</a:t>
            </a:r>
          </a:p>
          <a:p>
            <a:pPr lvl="0"/>
            <a:r>
              <a:rPr lang="id-ID" sz="3200" dirty="0">
                <a:latin typeface="Times New Roman" pitchFamily="18" charset="0"/>
                <a:cs typeface="Times New Roman" pitchFamily="18" charset="0"/>
              </a:rPr>
              <a:t>Penyelidik sumberdaya, yang menyediakan informasi dan jejaring sosial dan </a:t>
            </a:r>
            <a:r>
              <a:rPr lang="id-ID" sz="3200" dirty="0" smtClean="0">
                <a:latin typeface="Times New Roman" pitchFamily="18" charset="0"/>
                <a:cs typeface="Times New Roman" pitchFamily="18" charset="0"/>
              </a:rPr>
              <a:t>relasi.</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15917551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961256" y="1628800"/>
            <a:ext cx="7787208" cy="4320480"/>
          </a:xfrm>
        </p:spPr>
        <p:txBody>
          <a:bodyPr>
            <a:normAutofit/>
          </a:bodyPr>
          <a:lstStyle/>
          <a:p>
            <a:pPr lvl="0"/>
            <a:r>
              <a:rPr lang="id-ID" sz="3200" dirty="0" smtClean="0">
                <a:latin typeface="Times New Roman" pitchFamily="18" charset="0"/>
                <a:cs typeface="Times New Roman" pitchFamily="18" charset="0"/>
              </a:rPr>
              <a:t>Pekerja </a:t>
            </a:r>
            <a:r>
              <a:rPr lang="id-ID" sz="3200" dirty="0">
                <a:latin typeface="Times New Roman" pitchFamily="18" charset="0"/>
                <a:cs typeface="Times New Roman" pitchFamily="18" charset="0"/>
              </a:rPr>
              <a:t>tim, yang secara efisien berhubungan langsung dengan pekerjaan, memecahkan konflik, memperlancar hubungan dan memotivasi rekan satu tim.</a:t>
            </a:r>
          </a:p>
          <a:p>
            <a:pPr lvl="0"/>
            <a:r>
              <a:rPr lang="id-ID" sz="3200" dirty="0">
                <a:latin typeface="Times New Roman" pitchFamily="18" charset="0"/>
                <a:cs typeface="Times New Roman" pitchFamily="18" charset="0"/>
              </a:rPr>
              <a:t>Penyelaras akhir, yang memandu dan memberi peringatan kepada tim jika terjadi hal-hal yang tidak sesuai dengan komitmen bersam</a:t>
            </a:r>
            <a:r>
              <a:rPr lang="id-ID" sz="2800" dirty="0">
                <a:latin typeface="Times New Roman" pitchFamily="18" charset="0"/>
                <a:cs typeface="Times New Roman" pitchFamily="18" charset="0"/>
              </a:rPr>
              <a:t>a.</a:t>
            </a:r>
          </a:p>
        </p:txBody>
      </p:sp>
    </p:spTree>
    <p:extLst>
      <p:ext uri="{BB962C8B-B14F-4D97-AF65-F5344CB8AC3E}">
        <p14:creationId xmlns:p14="http://schemas.microsoft.com/office/powerpoint/2010/main" val="1810325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628800"/>
            <a:ext cx="8507288" cy="4248472"/>
          </a:xfrm>
        </p:spPr>
        <p:txBody>
          <a:bodyPr>
            <a:normAutofit/>
          </a:bodyPr>
          <a:lstStyle/>
          <a:p>
            <a:r>
              <a:rPr lang="id-ID" sz="3200" dirty="0">
                <a:latin typeface="Times New Roman" pitchFamily="18" charset="0"/>
                <a:cs typeface="Times New Roman" pitchFamily="18" charset="0"/>
              </a:rPr>
              <a:t>Perusahaan-perusahaan sukses menggunakan Internet, bukan semata-mata sebagai media periklanan atau alat pemasaran lain, tetapi sebagai mekanisme untuk mengubah perusahaan mereka dan mengubah segala sesuatu terkait dengan cara mereka berbisnis.</a:t>
            </a:r>
          </a:p>
          <a:p>
            <a:r>
              <a:rPr lang="id-ID" sz="3200" dirty="0">
                <a:latin typeface="Times New Roman" pitchFamily="18" charset="0"/>
                <a:cs typeface="Times New Roman" pitchFamily="18" charset="0"/>
              </a:rPr>
              <a:t>Ringkasnya, </a:t>
            </a:r>
            <a:r>
              <a:rPr lang="id-ID" sz="3200" i="1" dirty="0">
                <a:latin typeface="Times New Roman" pitchFamily="18" charset="0"/>
                <a:cs typeface="Times New Roman" pitchFamily="18" charset="0"/>
              </a:rPr>
              <a:t>e-commerce </a:t>
            </a:r>
            <a:r>
              <a:rPr lang="id-ID" sz="3200" dirty="0">
                <a:latin typeface="Times New Roman" pitchFamily="18" charset="0"/>
                <a:cs typeface="Times New Roman" pitchFamily="18" charset="0"/>
              </a:rPr>
              <a:t>telah menciptakan revolusi</a:t>
            </a:r>
            <a:r>
              <a:rPr lang="id-ID" sz="3200" dirty="0" smtClean="0">
                <a:latin typeface="Times New Roman" pitchFamily="18" charset="0"/>
                <a:cs typeface="Times New Roman" pitchFamily="18" charset="0"/>
              </a:rPr>
              <a: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13909792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8800"/>
            <a:ext cx="8229600" cy="2724904"/>
          </a:xfrm>
        </p:spPr>
        <p:txBody>
          <a:bodyPr>
            <a:normAutofit/>
          </a:bodyPr>
          <a:lstStyle/>
          <a:p>
            <a:pPr algn="ctr"/>
            <a:r>
              <a:rPr lang="id-ID" sz="6000" dirty="0" smtClean="0">
                <a:latin typeface="Times New Roman" pitchFamily="18" charset="0"/>
                <a:cs typeface="Times New Roman" pitchFamily="18" charset="0"/>
              </a:rPr>
              <a:t>TERIMA KASIH ATAS PERHATIANNYA</a:t>
            </a:r>
            <a:endParaRPr lang="id-ID"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0736"/>
          </a:xfrm>
        </p:spPr>
        <p:txBody>
          <a:bodyPr>
            <a:noAutofit/>
          </a:bodyPr>
          <a:lstStyle/>
          <a:p>
            <a:pPr algn="ctr"/>
            <a:r>
              <a:rPr lang="id-ID" sz="3600" dirty="0">
                <a:latin typeface="Times New Roman" pitchFamily="18" charset="0"/>
                <a:cs typeface="Times New Roman" pitchFamily="18" charset="0"/>
              </a:rPr>
              <a:t>DISKUSI KELOMPOK </a:t>
            </a:r>
            <a:r>
              <a:rPr lang="id-ID" sz="3600" dirty="0" smtClean="0">
                <a:latin typeface="Times New Roman" pitchFamily="18" charset="0"/>
                <a:cs typeface="Times New Roman" pitchFamily="18" charset="0"/>
              </a:rPr>
              <a:t/>
            </a:r>
            <a:br>
              <a:rPr lang="id-ID" sz="3600" dirty="0" smtClean="0">
                <a:latin typeface="Times New Roman" pitchFamily="18" charset="0"/>
                <a:cs typeface="Times New Roman" pitchFamily="18" charset="0"/>
              </a:rPr>
            </a:br>
            <a:r>
              <a:rPr lang="id-ID" sz="3600" dirty="0" smtClean="0">
                <a:latin typeface="Times New Roman" pitchFamily="18" charset="0"/>
                <a:cs typeface="Times New Roman" pitchFamily="18" charset="0"/>
              </a:rPr>
              <a:t>SEPERTI BIASA</a:t>
            </a:r>
            <a:endParaRPr lang="id-ID"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04864"/>
            <a:ext cx="8229600" cy="3312368"/>
          </a:xfrm>
        </p:spPr>
        <p:txBody>
          <a:bodyPr>
            <a:normAutofit/>
          </a:bodyPr>
          <a:lstStyle/>
          <a:p>
            <a:pPr algn="ctr"/>
            <a:r>
              <a:rPr lang="id-ID" sz="2800" dirty="0" smtClean="0">
                <a:latin typeface="Times New Roman" pitchFamily="18" charset="0"/>
                <a:cs typeface="Times New Roman" pitchFamily="18" charset="0"/>
              </a:rPr>
              <a:t>Coba Diskusikan </a:t>
            </a:r>
            <a:r>
              <a:rPr lang="id-ID" sz="2800" dirty="0">
                <a:latin typeface="Times New Roman" pitchFamily="18" charset="0"/>
                <a:cs typeface="Times New Roman" pitchFamily="18" charset="0"/>
              </a:rPr>
              <a:t>Dalam Rencanan Pemasaran Yang </a:t>
            </a:r>
            <a:r>
              <a:rPr lang="id-ID" sz="2800" dirty="0" smtClean="0">
                <a:latin typeface="Times New Roman" pitchFamily="18" charset="0"/>
                <a:cs typeface="Times New Roman" pitchFamily="18" charset="0"/>
              </a:rPr>
              <a:t>Kuat, yang mana anda anggap efektif dan kemungkinan berhasil dalam berwirausaha  </a:t>
            </a:r>
          </a:p>
          <a:p>
            <a:pPr algn="ctr"/>
            <a:r>
              <a:rPr lang="id-ID" sz="2800" dirty="0">
                <a:latin typeface="Times New Roman" pitchFamily="18" charset="0"/>
                <a:cs typeface="Times New Roman" pitchFamily="18" charset="0"/>
              </a:rPr>
              <a:t>C</a:t>
            </a:r>
            <a:r>
              <a:rPr lang="id-ID" sz="2800" dirty="0" smtClean="0">
                <a:latin typeface="Times New Roman" pitchFamily="18" charset="0"/>
                <a:cs typeface="Times New Roman" pitchFamily="18" charset="0"/>
              </a:rPr>
              <a:t>ATATAN;</a:t>
            </a:r>
            <a:endParaRPr lang="id-ID" sz="2800" dirty="0">
              <a:latin typeface="Times New Roman" pitchFamily="18" charset="0"/>
              <a:cs typeface="Times New Roman" pitchFamily="18" charset="0"/>
            </a:endParaRPr>
          </a:p>
          <a:p>
            <a:pPr algn="ctr"/>
            <a:r>
              <a:rPr lang="id-ID" sz="2800" dirty="0">
                <a:latin typeface="Times New Roman" pitchFamily="18" charset="0"/>
                <a:cs typeface="Times New Roman" pitchFamily="18" charset="0"/>
              </a:rPr>
              <a:t>Diskusi Kelompok anggota 2/3 orang tiap kelompok atau seperti diskusi yang telah lalu</a:t>
            </a:r>
          </a:p>
          <a:p>
            <a:endParaRPr lang="id-ID" dirty="0"/>
          </a:p>
        </p:txBody>
      </p:sp>
    </p:spTree>
    <p:extLst>
      <p:ext uri="{BB962C8B-B14F-4D97-AF65-F5344CB8AC3E}">
        <p14:creationId xmlns:p14="http://schemas.microsoft.com/office/powerpoint/2010/main" val="281834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sz="5400" i="1" dirty="0">
                <a:latin typeface="Times New Roman" pitchFamily="18" charset="0"/>
                <a:cs typeface="Times New Roman" pitchFamily="18" charset="0"/>
              </a:rPr>
              <a:t>E-Commerce</a:t>
            </a:r>
            <a:r>
              <a:rPr lang="id-ID" i="1" dirty="0"/>
              <a:t> </a:t>
            </a:r>
            <a:endParaRPr lang="id-ID" dirty="0"/>
          </a:p>
        </p:txBody>
      </p:sp>
      <p:sp>
        <p:nvSpPr>
          <p:cNvPr id="3" name="Content Placeholder 2"/>
          <p:cNvSpPr>
            <a:spLocks noGrp="1"/>
          </p:cNvSpPr>
          <p:nvPr>
            <p:ph idx="1"/>
          </p:nvPr>
        </p:nvSpPr>
        <p:spPr>
          <a:xfrm>
            <a:off x="457200" y="1412776"/>
            <a:ext cx="8435280" cy="4911824"/>
          </a:xfrm>
        </p:spPr>
        <p:txBody>
          <a:bodyPr>
            <a:normAutofit fontScale="92500"/>
          </a:bodyPr>
          <a:lstStyle/>
          <a:p>
            <a:r>
              <a:rPr lang="id-ID" sz="3600" dirty="0">
                <a:latin typeface="Times New Roman" pitchFamily="18" charset="0"/>
                <a:cs typeface="Times New Roman" pitchFamily="18" charset="0"/>
              </a:rPr>
              <a:t>Namun demikian, suatu pelajaran yang dapat ditarik oleh wirausahawan sehubungan dengan </a:t>
            </a:r>
            <a:r>
              <a:rPr lang="id-ID" sz="3600" b="1" i="1" dirty="0">
                <a:latin typeface="Times New Roman" pitchFamily="18" charset="0"/>
                <a:cs typeface="Times New Roman" pitchFamily="18" charset="0"/>
              </a:rPr>
              <a:t>e-commerce </a:t>
            </a:r>
            <a:r>
              <a:rPr lang="id-ID" sz="3600" dirty="0" smtClean="0">
                <a:latin typeface="Times New Roman" pitchFamily="18" charset="0"/>
                <a:cs typeface="Times New Roman" pitchFamily="18" charset="0"/>
              </a:rPr>
              <a:t>adalah </a:t>
            </a:r>
            <a:r>
              <a:rPr lang="id-ID" sz="3600" dirty="0">
                <a:latin typeface="Times New Roman" pitchFamily="18" charset="0"/>
                <a:cs typeface="Times New Roman" pitchFamily="18" charset="0"/>
              </a:rPr>
              <a:t>bahwa dasar-dasar bisnis tetap berlaku, tidak peduli apakah perusahaan mereka memanfaatkan Web atau tidak. </a:t>
            </a:r>
            <a:endParaRPr lang="id-ID" sz="3600" dirty="0" smtClean="0">
              <a:latin typeface="Times New Roman" pitchFamily="18" charset="0"/>
              <a:cs typeface="Times New Roman" pitchFamily="18" charset="0"/>
            </a:endParaRPr>
          </a:p>
          <a:p>
            <a:r>
              <a:rPr lang="id-ID" sz="3600" dirty="0" smtClean="0">
                <a:latin typeface="Times New Roman" pitchFamily="18" charset="0"/>
                <a:cs typeface="Times New Roman" pitchFamily="18" charset="0"/>
              </a:rPr>
              <a:t>Perusahaan </a:t>
            </a:r>
            <a:r>
              <a:rPr lang="id-ID" sz="3600" dirty="0">
                <a:latin typeface="Times New Roman" pitchFamily="18" charset="0"/>
                <a:cs typeface="Times New Roman" pitchFamily="18" charset="0"/>
              </a:rPr>
              <a:t>yang terlibat dalam </a:t>
            </a:r>
            <a:r>
              <a:rPr lang="id-ID" sz="3600" b="1" i="1" dirty="0">
                <a:latin typeface="Times New Roman" pitchFamily="18" charset="0"/>
                <a:cs typeface="Times New Roman" pitchFamily="18" charset="0"/>
              </a:rPr>
              <a:t>e-commerce</a:t>
            </a:r>
            <a:r>
              <a:rPr lang="id-ID" sz="3600" i="1" dirty="0">
                <a:latin typeface="Times New Roman" pitchFamily="18" charset="0"/>
                <a:cs typeface="Times New Roman" pitchFamily="18" charset="0"/>
              </a:rPr>
              <a:t> </a:t>
            </a:r>
            <a:r>
              <a:rPr lang="id-ID" sz="3600" dirty="0">
                <a:latin typeface="Times New Roman" pitchFamily="18" charset="0"/>
                <a:cs typeface="Times New Roman" pitchFamily="18" charset="0"/>
              </a:rPr>
              <a:t>tetap harus memerhatikan pelanggannya dan mencari keuntungan jika ingin tetap bertahan dalam bisnis</a:t>
            </a:r>
            <a:r>
              <a:rPr lang="id-ID" dirty="0">
                <a:latin typeface="Times New Roman" pitchFamily="18" charset="0"/>
                <a:cs typeface="Times New Roman" pitchFamily="18" charset="0"/>
              </a:rPr>
              <a:t>.</a:t>
            </a:r>
          </a:p>
        </p:txBody>
      </p:sp>
    </p:spTree>
    <p:extLst>
      <p:ext uri="{BB962C8B-B14F-4D97-AF65-F5344CB8AC3E}">
        <p14:creationId xmlns:p14="http://schemas.microsoft.com/office/powerpoint/2010/main" val="192095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TUJUAN</a:t>
            </a:r>
            <a:endParaRPr lang="id-ID" dirty="0"/>
          </a:p>
        </p:txBody>
      </p:sp>
      <p:sp>
        <p:nvSpPr>
          <p:cNvPr id="3" name="Content Placeholder 2"/>
          <p:cNvSpPr>
            <a:spLocks noGrp="1"/>
          </p:cNvSpPr>
          <p:nvPr>
            <p:ph idx="1"/>
          </p:nvPr>
        </p:nvSpPr>
        <p:spPr>
          <a:xfrm>
            <a:off x="457200" y="1412776"/>
            <a:ext cx="8363272" cy="5040560"/>
          </a:xfrm>
        </p:spPr>
        <p:txBody>
          <a:bodyPr>
            <a:noAutofit/>
          </a:bodyPr>
          <a:lstStyle/>
          <a:p>
            <a:pPr lvl="0"/>
            <a:r>
              <a:rPr lang="id-ID" sz="3000" dirty="0">
                <a:latin typeface="Times New Roman" pitchFamily="18" charset="0"/>
                <a:cs typeface="Times New Roman" pitchFamily="18" charset="0"/>
              </a:rPr>
              <a:t>Mendeskripsikan keuntungan dari menjual di World Wide Web.</a:t>
            </a:r>
          </a:p>
          <a:p>
            <a:pPr lvl="0"/>
            <a:r>
              <a:rPr lang="id-ID" sz="3000" dirty="0">
                <a:latin typeface="Times New Roman" pitchFamily="18" charset="0"/>
                <a:cs typeface="Times New Roman" pitchFamily="18" charset="0"/>
              </a:rPr>
              <a:t>Memahami faktor-faktor yang harus dipertimbangkan oleh wirausahawan sebelum meluncurkan </a:t>
            </a:r>
            <a:r>
              <a:rPr lang="id-ID" sz="3000" i="1" dirty="0">
                <a:latin typeface="Times New Roman" pitchFamily="18" charset="0"/>
                <a:cs typeface="Times New Roman" pitchFamily="18" charset="0"/>
              </a:rPr>
              <a:t>e-commerce.</a:t>
            </a:r>
            <a:endParaRPr lang="id-ID" sz="3000" dirty="0">
              <a:latin typeface="Times New Roman" pitchFamily="18" charset="0"/>
              <a:cs typeface="Times New Roman" pitchFamily="18" charset="0"/>
            </a:endParaRPr>
          </a:p>
          <a:p>
            <a:pPr lvl="0"/>
            <a:r>
              <a:rPr lang="id-ID" sz="3000" dirty="0">
                <a:latin typeface="Times New Roman" pitchFamily="18" charset="0"/>
                <a:cs typeface="Times New Roman" pitchFamily="18" charset="0"/>
              </a:rPr>
              <a:t>Menjelaskan 12 mitos </a:t>
            </a:r>
            <a:r>
              <a:rPr lang="id-ID" sz="3000" i="1" dirty="0">
                <a:latin typeface="Times New Roman" pitchFamily="18" charset="0"/>
                <a:cs typeface="Times New Roman" pitchFamily="18" charset="0"/>
              </a:rPr>
              <a:t>E-Commerce </a:t>
            </a:r>
            <a:r>
              <a:rPr lang="id-ID" sz="3000" dirty="0">
                <a:latin typeface="Times New Roman" pitchFamily="18" charset="0"/>
                <a:cs typeface="Times New Roman" pitchFamily="18" charset="0"/>
              </a:rPr>
              <a:t>dan cara agar tidak menjadi korban mitis-mitos tersebut.</a:t>
            </a:r>
          </a:p>
          <a:p>
            <a:pPr lvl="0"/>
            <a:r>
              <a:rPr lang="id-ID" sz="3000" dirty="0">
                <a:latin typeface="Times New Roman" pitchFamily="18" charset="0"/>
                <a:cs typeface="Times New Roman" pitchFamily="18" charset="0"/>
              </a:rPr>
              <a:t>Menjelaskan strategi dasar yang harus diikuti oleh wirausahawan untuk meraih keberhasilan dalam usaha </a:t>
            </a:r>
            <a:r>
              <a:rPr lang="id-ID" sz="3000" i="1" dirty="0">
                <a:latin typeface="Times New Roman" pitchFamily="18" charset="0"/>
                <a:cs typeface="Times New Roman" pitchFamily="18" charset="0"/>
              </a:rPr>
              <a:t>e-commerce</a:t>
            </a:r>
            <a:r>
              <a:rPr lang="id-ID" sz="3000" i="1" dirty="0" smtClean="0">
                <a:latin typeface="Times New Roman" pitchFamily="18" charset="0"/>
                <a:cs typeface="Times New Roman" pitchFamily="18" charset="0"/>
              </a:rPr>
              <a:t>.</a:t>
            </a:r>
            <a:endParaRPr lang="id-ID" sz="3000" dirty="0">
              <a:latin typeface="Times New Roman" pitchFamily="18" charset="0"/>
              <a:cs typeface="Times New Roman" pitchFamily="18" charset="0"/>
            </a:endParaRPr>
          </a:p>
        </p:txBody>
      </p:sp>
    </p:spTree>
    <p:extLst>
      <p:ext uri="{BB962C8B-B14F-4D97-AF65-F5344CB8AC3E}">
        <p14:creationId xmlns:p14="http://schemas.microsoft.com/office/powerpoint/2010/main" val="1509758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id-ID" dirty="0" smtClean="0"/>
              <a:t>lanjutan</a:t>
            </a:r>
            <a:endParaRPr lang="id-ID" dirty="0"/>
          </a:p>
        </p:txBody>
      </p:sp>
      <p:sp>
        <p:nvSpPr>
          <p:cNvPr id="3" name="Content Placeholder 2"/>
          <p:cNvSpPr>
            <a:spLocks noGrp="1"/>
          </p:cNvSpPr>
          <p:nvPr>
            <p:ph idx="1"/>
          </p:nvPr>
        </p:nvSpPr>
        <p:spPr>
          <a:xfrm>
            <a:off x="457200" y="1556792"/>
            <a:ext cx="8435280" cy="4608512"/>
          </a:xfrm>
        </p:spPr>
        <p:txBody>
          <a:bodyPr>
            <a:normAutofit lnSpcReduction="10000"/>
          </a:bodyPr>
          <a:lstStyle/>
          <a:p>
            <a:pPr lvl="0"/>
            <a:r>
              <a:rPr lang="id-ID" sz="3600" dirty="0">
                <a:latin typeface="Times New Roman" pitchFamily="18" charset="0"/>
                <a:cs typeface="Times New Roman" pitchFamily="18" charset="0"/>
              </a:rPr>
              <a:t>Mempelajari teknik-teknik mendesain situs yang bagus.</a:t>
            </a:r>
          </a:p>
          <a:p>
            <a:pPr lvl="0"/>
            <a:r>
              <a:rPr lang="id-ID" sz="3600" dirty="0">
                <a:latin typeface="Times New Roman" pitchFamily="18" charset="0"/>
                <a:cs typeface="Times New Roman" pitchFamily="18" charset="0"/>
              </a:rPr>
              <a:t>Menjelaskan cara perusahaan melacak hasil dari situs mereka.</a:t>
            </a:r>
          </a:p>
          <a:p>
            <a:r>
              <a:rPr lang="id-ID" sz="3600" dirty="0">
                <a:latin typeface="Times New Roman" pitchFamily="18" charset="0"/>
                <a:cs typeface="Times New Roman" pitchFamily="18" charset="0"/>
              </a:rPr>
              <a:t>Mendeskripsikan cara </a:t>
            </a:r>
            <a:r>
              <a:rPr lang="id-ID" sz="3600" i="1" dirty="0">
                <a:latin typeface="Times New Roman" pitchFamily="18" charset="0"/>
                <a:cs typeface="Times New Roman" pitchFamily="18" charset="0"/>
              </a:rPr>
              <a:t>e-business </a:t>
            </a:r>
            <a:r>
              <a:rPr lang="id-ID" sz="3600" dirty="0">
                <a:latin typeface="Times New Roman" pitchFamily="18" charset="0"/>
                <a:cs typeface="Times New Roman" pitchFamily="18" charset="0"/>
              </a:rPr>
              <a:t>(perusahaan elektronik) </a:t>
            </a:r>
            <a:r>
              <a:rPr lang="id-ID" sz="3600" dirty="0" smtClean="0">
                <a:latin typeface="Times New Roman" pitchFamily="18" charset="0"/>
                <a:cs typeface="Times New Roman" pitchFamily="18" charset="0"/>
              </a:rPr>
              <a:t>menjamin </a:t>
            </a:r>
            <a:r>
              <a:rPr lang="id-ID" sz="3600" dirty="0">
                <a:latin typeface="Times New Roman" pitchFamily="18" charset="0"/>
                <a:cs typeface="Times New Roman" pitchFamily="18" charset="0"/>
              </a:rPr>
              <a:t>privasi dan keamanan informasi yang dikumpulkan dan disimpan dari Web</a:t>
            </a:r>
            <a:endParaRPr lang="id-ID" sz="3600" dirty="0"/>
          </a:p>
        </p:txBody>
      </p:sp>
    </p:spTree>
    <p:extLst>
      <p:ext uri="{BB962C8B-B14F-4D97-AF65-F5344CB8AC3E}">
        <p14:creationId xmlns:p14="http://schemas.microsoft.com/office/powerpoint/2010/main" val="3585219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6760"/>
          </a:xfrm>
        </p:spPr>
        <p:txBody>
          <a:bodyPr>
            <a:normAutofit fontScale="90000"/>
          </a:bodyPr>
          <a:lstStyle/>
          <a:p>
            <a:pPr algn="ctr"/>
            <a:r>
              <a:rPr lang="id-ID" sz="5400" dirty="0">
                <a:solidFill>
                  <a:schemeClr val="accent4">
                    <a:lumMod val="75000"/>
                  </a:schemeClr>
                </a:solidFill>
                <a:latin typeface="Times New Roman" pitchFamily="18" charset="0"/>
                <a:cs typeface="Times New Roman" pitchFamily="18" charset="0"/>
              </a:rPr>
              <a:t>DISKUSI KELOMPOK </a:t>
            </a:r>
            <a:br>
              <a:rPr lang="id-ID" sz="5400" dirty="0">
                <a:solidFill>
                  <a:schemeClr val="accent4">
                    <a:lumMod val="75000"/>
                  </a:schemeClr>
                </a:solidFill>
                <a:latin typeface="Times New Roman" pitchFamily="18" charset="0"/>
                <a:cs typeface="Times New Roman" pitchFamily="18" charset="0"/>
              </a:rPr>
            </a:br>
            <a:r>
              <a:rPr lang="id-ID" sz="5400" dirty="0">
                <a:solidFill>
                  <a:schemeClr val="accent4">
                    <a:lumMod val="75000"/>
                  </a:schemeClr>
                </a:solidFill>
                <a:latin typeface="Times New Roman" pitchFamily="18" charset="0"/>
                <a:cs typeface="Times New Roman" pitchFamily="18" charset="0"/>
              </a:rPr>
              <a:t>SEPERTI BIASA</a:t>
            </a:r>
            <a:endParaRPr lang="id-ID" dirty="0">
              <a:solidFill>
                <a:schemeClr val="accent4">
                  <a:lumMod val="75000"/>
                </a:schemeClr>
              </a:solidFill>
            </a:endParaRPr>
          </a:p>
        </p:txBody>
      </p:sp>
      <p:sp>
        <p:nvSpPr>
          <p:cNvPr id="3" name="Content Placeholder 2"/>
          <p:cNvSpPr>
            <a:spLocks noGrp="1"/>
          </p:cNvSpPr>
          <p:nvPr>
            <p:ph idx="1"/>
          </p:nvPr>
        </p:nvSpPr>
        <p:spPr>
          <a:xfrm>
            <a:off x="457200" y="2276872"/>
            <a:ext cx="8229600" cy="4047728"/>
          </a:xfrm>
        </p:spPr>
        <p:txBody>
          <a:bodyPr>
            <a:normAutofit lnSpcReduction="10000"/>
          </a:bodyPr>
          <a:lstStyle/>
          <a:p>
            <a:pPr algn="ctr"/>
            <a:r>
              <a:rPr lang="id-ID" sz="3600" i="1" dirty="0" smtClean="0"/>
              <a:t>Tentang E-commerce </a:t>
            </a:r>
            <a:r>
              <a:rPr lang="id-ID" sz="3600" i="1" dirty="0"/>
              <a:t>atau </a:t>
            </a:r>
            <a:r>
              <a:rPr lang="id-ID" sz="3600" dirty="0"/>
              <a:t>perdagangan  elektronik </a:t>
            </a:r>
            <a:r>
              <a:rPr lang="id-ID" sz="3600" dirty="0" smtClean="0"/>
              <a:t>Dalam; </a:t>
            </a:r>
            <a:r>
              <a:rPr lang="id-ID" sz="3600" dirty="0"/>
              <a:t>penyebaran, penjualan, pemasaran </a:t>
            </a:r>
            <a:r>
              <a:rPr lang="id-ID" sz="3600"/>
              <a:t>barang </a:t>
            </a:r>
            <a:r>
              <a:rPr lang="id-ID" sz="3600" smtClean="0"/>
              <a:t>dan Jasa melalui </a:t>
            </a:r>
            <a:r>
              <a:rPr lang="id-ID" sz="3600" dirty="0"/>
              <a:t>internet </a:t>
            </a:r>
            <a:r>
              <a:rPr lang="id-ID" sz="3600" dirty="0" smtClean="0"/>
              <a:t>sekarang ini.</a:t>
            </a:r>
            <a:r>
              <a:rPr lang="id-ID" sz="2800" dirty="0" smtClean="0"/>
              <a:t> </a:t>
            </a:r>
          </a:p>
          <a:p>
            <a:pPr algn="ctr"/>
            <a:endParaRPr lang="id-ID" sz="2800" dirty="0"/>
          </a:p>
          <a:p>
            <a:pPr algn="ctr"/>
            <a:r>
              <a:rPr lang="id-ID" sz="2800" dirty="0">
                <a:latin typeface="Times New Roman" pitchFamily="18" charset="0"/>
                <a:cs typeface="Times New Roman" pitchFamily="18" charset="0"/>
              </a:rPr>
              <a:t>CATATAN;</a:t>
            </a:r>
          </a:p>
          <a:p>
            <a:pPr algn="ctr"/>
            <a:r>
              <a:rPr lang="id-ID" sz="2800" dirty="0">
                <a:latin typeface="Times New Roman" pitchFamily="18" charset="0"/>
                <a:cs typeface="Times New Roman" pitchFamily="18" charset="0"/>
              </a:rPr>
              <a:t>Diskusi Kelompok anggota 2/3 orang tiap kelompok atau seperti diskusi yang telah lalu</a:t>
            </a:r>
          </a:p>
          <a:p>
            <a:pPr algn="ctr"/>
            <a:endParaRPr lang="id-ID" sz="2800" dirty="0" smtClean="0"/>
          </a:p>
          <a:p>
            <a:pPr algn="ctr"/>
            <a:endParaRPr lang="id-ID" sz="2800" dirty="0"/>
          </a:p>
        </p:txBody>
      </p:sp>
    </p:spTree>
    <p:extLst>
      <p:ext uri="{BB962C8B-B14F-4D97-AF65-F5344CB8AC3E}">
        <p14:creationId xmlns:p14="http://schemas.microsoft.com/office/powerpoint/2010/main" val="2864799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3267</TotalTime>
  <Words>1969</Words>
  <Application>Microsoft Office PowerPoint</Application>
  <PresentationFormat>On-screen Show (4:3)</PresentationFormat>
  <Paragraphs>204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KEWIRAUSAHAAN</vt:lpstr>
      <vt:lpstr>E-Commerce dan Wirausahawan</vt:lpstr>
      <vt:lpstr>E-Commerce</vt:lpstr>
      <vt:lpstr>LANJUTAN</vt:lpstr>
      <vt:lpstr>lanjutan</vt:lpstr>
      <vt:lpstr>E-Commerce </vt:lpstr>
      <vt:lpstr>TUJUAN</vt:lpstr>
      <vt:lpstr>lanjutan</vt:lpstr>
      <vt:lpstr>DISKUSI KELOMPOK  SEPERTI BIASA</vt:lpstr>
      <vt:lpstr>STRATEGI PENETAPAN HARGA</vt:lpstr>
      <vt:lpstr>STRATEGI PENETAPAN HARGA</vt:lpstr>
      <vt:lpstr>lanjutan</vt:lpstr>
      <vt:lpstr>Strategi yang dapat diterapkan, antara lain:</vt:lpstr>
      <vt:lpstr>Peran Strategis Harga</vt:lpstr>
      <vt:lpstr>Tujuan Penetapan  Harga</vt:lpstr>
      <vt:lpstr>Analisis Situasi Penetapan Harga</vt:lpstr>
      <vt:lpstr>Analisis Biaya</vt:lpstr>
      <vt:lpstr>Analisis Pesaing</vt:lpstr>
      <vt:lpstr>Pertimbangan  Hukum dan Etika</vt:lpstr>
      <vt:lpstr>Pemilihan Strategi Penetapan Harga</vt:lpstr>
      <vt:lpstr>Strategi Bersaing dan Penentuan Posisi</vt:lpstr>
      <vt:lpstr>lanjutan</vt:lpstr>
      <vt:lpstr>Penetapan Harga dan Kebijakan Khusus</vt:lpstr>
      <vt:lpstr>Sumber Dana Perusahaan</vt:lpstr>
      <vt:lpstr>lanjutan</vt:lpstr>
      <vt:lpstr>Sumber Dana Jangka Pendek</vt:lpstr>
      <vt:lpstr>Sumber Dana  Jangka Menengah</vt:lpstr>
      <vt:lpstr>lanjutan</vt:lpstr>
      <vt:lpstr>Sumber Dana  Jangka Panjang</vt:lpstr>
      <vt:lpstr>DISKUSI KELOMPOK  SEPERTI BIASA</vt:lpstr>
      <vt:lpstr>STRATEGI LOKASI DAN TATA LETAK</vt:lpstr>
      <vt:lpstr>PENTINGNYA LOKASI YANG STRATEGIS</vt:lpstr>
      <vt:lpstr>lanjutan</vt:lpstr>
      <vt:lpstr>FAKTOR-FAKTOR YANG MEMPENGARUHI KEPUTUSAN LOKASI</vt:lpstr>
      <vt:lpstr>Tata Letak bertujuan untuk;</vt:lpstr>
      <vt:lpstr>ASPEK-ASPEK GLOBAL KEWIRAUSAHAAN</vt:lpstr>
      <vt:lpstr>Globalisasi</vt:lpstr>
      <vt:lpstr>lanjutan</vt:lpstr>
      <vt:lpstr>lanjutan</vt:lpstr>
      <vt:lpstr>lanjutan</vt:lpstr>
      <vt:lpstr>Cara Membangun Tim Kerja Yang Efektif Serta Komposisinya</vt:lpstr>
      <vt:lpstr>Membangun Tim Kerja</vt:lpstr>
      <vt:lpstr>lanjutan</vt:lpstr>
      <vt:lpstr>lanjutan</vt:lpstr>
      <vt:lpstr>lanjutan</vt:lpstr>
      <vt:lpstr>Komposisi Tim yang Efektif</vt:lpstr>
      <vt:lpstr>lanjutan</vt:lpstr>
      <vt:lpstr>lanjutan</vt:lpstr>
      <vt:lpstr>lanjutan</vt:lpstr>
      <vt:lpstr>TERIMA KASIH ATAS PERHATIANNYA</vt:lpstr>
      <vt:lpstr>DISKUSI KELOMPOK  SEPERTI BIASA</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PROBABILITAS</dc:title>
  <dc:creator>Drs.H.Mistahul</dc:creator>
  <cp:lastModifiedBy>ASUS</cp:lastModifiedBy>
  <cp:revision>273</cp:revision>
  <dcterms:created xsi:type="dcterms:W3CDTF">2010-10-02T22:00:07Z</dcterms:created>
  <dcterms:modified xsi:type="dcterms:W3CDTF">2021-10-24T01:16:07Z</dcterms:modified>
</cp:coreProperties>
</file>