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336" r:id="rId3"/>
    <p:sldId id="337" r:id="rId4"/>
    <p:sldId id="341" r:id="rId5"/>
    <p:sldId id="342" r:id="rId6"/>
    <p:sldId id="338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39" r:id="rId15"/>
    <p:sldId id="340" r:id="rId16"/>
    <p:sldId id="275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6AEBB-380E-487E-A130-0CE1F311EA3C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C0476-99E0-4F10-AB9C-1F88EA27A1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573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88FC23-828F-4EDE-848F-3263247E120F}" type="datetimeFigureOut">
              <a:rPr lang="id-ID" smtClean="0"/>
              <a:pPr/>
              <a:t>13/12/2021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32656"/>
            <a:ext cx="7851648" cy="1656184"/>
          </a:xfrm>
        </p:spPr>
        <p:txBody>
          <a:bodyPr>
            <a:noAutofit/>
          </a:bodyPr>
          <a:lstStyle/>
          <a:p>
            <a:pPr algn="ctr"/>
            <a:r>
              <a:rPr lang="id-ID" sz="72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Impact"/>
              </a:rPr>
              <a:t>KEWIRAUSAHAAN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270" y="4581128"/>
            <a:ext cx="7854696" cy="207170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UNIVERSITAS ISLAM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KALIMANTAN (UNISKA) </a:t>
            </a: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MUHAMMAD ARSYAD AL-BANJAR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BANJARMASIN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r>
              <a:rPr lang="id-ID" sz="360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id-ID" sz="3600" smtClean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4744" y="28574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5" name="Picture 9" descr="j0301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214554"/>
            <a:ext cx="2273309" cy="206852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85918" y="4162570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smtClean="0"/>
              <a:t>Dr. </a:t>
            </a:r>
            <a:r>
              <a:rPr lang="id-ID" sz="2400" dirty="0" smtClean="0"/>
              <a:t>H. Mustatul Anwar, M.M.Pd. M.Kes</a:t>
            </a:r>
            <a:r>
              <a:rPr lang="id-ID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2. </a:t>
            </a:r>
            <a:r>
              <a:rPr lang="id-ID" sz="5400" dirty="0">
                <a:latin typeface="Times New Roman" pitchFamily="18" charset="0"/>
                <a:cs typeface="Times New Roman" pitchFamily="18" charset="0"/>
              </a:rPr>
              <a:t>Laporan Arus Kas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Laporan arus kas atau yang dikenal dengan sebutan </a:t>
            </a:r>
            <a:r>
              <a:rPr lang="id-ID" sz="3600" i="1" dirty="0" smtClean="0">
                <a:latin typeface="Times New Roman" pitchFamily="18" charset="0"/>
                <a:cs typeface="Times New Roman" pitchFamily="18" charset="0"/>
              </a:rPr>
              <a:t>cash flow </a:t>
            </a:r>
          </a:p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Lapran ini akan memuat informasi tetang pemasukan dan pengeluaran dalam satu preode.</a:t>
            </a:r>
          </a:p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Laporan untuk evaluasi struktur keuangan, sarana strategi untuk menghadapi perubahan dan peluang.   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0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3. </a:t>
            </a:r>
            <a:r>
              <a:rPr lang="id-ID" sz="5400" dirty="0">
                <a:latin typeface="Times New Roman" pitchFamily="18" charset="0"/>
                <a:cs typeface="Times New Roman" pitchFamily="18" charset="0"/>
              </a:rPr>
              <a:t>Laporan Perubahan </a:t>
            </a:r>
            <a:r>
              <a:rPr lang="id-ID" sz="5400" dirty="0" smtClean="0">
                <a:latin typeface="Times New Roman" pitchFamily="18" charset="0"/>
                <a:cs typeface="Times New Roman" pitchFamily="18" charset="0"/>
              </a:rPr>
              <a:t>Modal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Bertujuan agar perusahaan dapat menggambarkan peningkatan atau penurunan dari aktiva (kekayaan) bersih dalam masa atau periode tertentu</a:t>
            </a:r>
          </a:p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ebgai pemahaman berkembang atau tidaknya perusahaan, bertambah atau tidaknya pada modal.  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4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4. </a:t>
            </a:r>
            <a:r>
              <a:rPr lang="id-ID" sz="5400" dirty="0">
                <a:latin typeface="Times New Roman" pitchFamily="18" charset="0"/>
                <a:cs typeface="Times New Roman" pitchFamily="18" charset="0"/>
              </a:rPr>
              <a:t>Laloran </a:t>
            </a:r>
            <a:r>
              <a:rPr lang="id-ID" sz="5400" dirty="0" smtClean="0">
                <a:latin typeface="Times New Roman" pitchFamily="18" charset="0"/>
                <a:cs typeface="Times New Roman" pitchFamily="18" charset="0"/>
              </a:rPr>
              <a:t>Neraca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r>
              <a:rPr lang="id-ID" sz="3600" i="1" dirty="0" smtClean="0">
                <a:latin typeface="Times New Roman" pitchFamily="18" charset="0"/>
                <a:cs typeface="Times New Roman" pitchFamily="18" charset="0"/>
              </a:rPr>
              <a:t>Balance sheet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atau laporan neraca memuat informasi akun aktiva (kumpulan kekayaan) merupakan kewajiban perusahaan dalam periode tertentu.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Melaluai loporan itu juga perusahan dapat mengetahui posisi serta informasi keuangan.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6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dirty="0" smtClean="0"/>
              <a:t>5. </a:t>
            </a:r>
            <a:r>
              <a:rPr lang="id-ID" sz="5400" dirty="0">
                <a:latin typeface="Times New Roman" pitchFamily="18" charset="0"/>
                <a:cs typeface="Times New Roman" pitchFamily="18" charset="0"/>
              </a:rPr>
              <a:t>Catatan Atas Loporan Keuangan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93548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Para penanam modal akan lebih femiliar dengan keempat jenis laporan tersebut.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Mengacu pada tambahan informasi akan menjelaskan bagaimana kondisi perusahaan sampai pada angka laporan keuangan termasuk melaporkan penyimpangan atau anggapan inkonsistensinya.  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7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KOMPONEN LAPORAN KEUANGAN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Komponen penting dari laporan keuangan seperti dikumukakan pada tampilan diatas, berkaitan dengan laporan laba, rugi, arus kas dan neraca dari perusahaan.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Komponen dari unsur laporan keuangan dapat dianalogikan seperti blok bangunan yang tersusun rapi sampai menjadi bangunan seutuhnya. 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7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BENTUK-BENTUK LAPORAN KEUANGAN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1504"/>
            <a:ext cx="8229600" cy="3581752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Bentuk laporan keuangan perusahan tidak terlalu jauh sebagaimana pada jenis-jenis laporan keuangan pada tapilan terdahulu, yaitu; bentuk laporan laba rugi, perubahan modal, laporan neraca, arus kas, hanya dilaporkan secar terperinci.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7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300976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latin typeface="Times New Roman" pitchFamily="18" charset="0"/>
                <a:cs typeface="Times New Roman" pitchFamily="18" charset="0"/>
              </a:rPr>
              <a:t>TERIMA KASIH ATAS PERHATIANNYA </a:t>
            </a:r>
            <a:endParaRPr lang="id-ID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8229600" cy="2304256"/>
          </a:xfrm>
        </p:spPr>
        <p:txBody>
          <a:bodyPr>
            <a:normAutofit/>
          </a:bodyPr>
          <a:lstStyle/>
          <a:p>
            <a:pPr algn="ctr"/>
            <a:r>
              <a:rPr lang="id-ID" sz="7200" dirty="0" smtClean="0">
                <a:latin typeface="Times New Roman" pitchFamily="18" charset="0"/>
                <a:cs typeface="Times New Roman" pitchFamily="18" charset="0"/>
              </a:rPr>
              <a:t>KEUANGAN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383432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9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584176"/>
          </a:xfrm>
        </p:spPr>
        <p:txBody>
          <a:bodyPr>
            <a:noAutofit/>
          </a:bodyPr>
          <a:lstStyle/>
          <a:p>
            <a:pPr algn="ctr"/>
            <a:r>
              <a:rPr lang="id-ID" sz="4800" dirty="0" smtClean="0">
                <a:latin typeface="Times New Roman" pitchFamily="18" charset="0"/>
                <a:cs typeface="Times New Roman" pitchFamily="18" charset="0"/>
              </a:rPr>
              <a:t>PENGERTIAN LAPORAN KEUANGAN</a:t>
            </a:r>
            <a:endParaRPr lang="id-ID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2564904"/>
            <a:ext cx="8229600" cy="3024336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Laporan yang berisi pencatatan uang dan transaksi yang terjadi dalam bisnis, baik transaksi pembelian maupun panjualan dan transaksi lainnya yang memiliki nilai ekonomi dan moneter (keuangan)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5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Lanjutan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Penentuan  dalam  memebuat laporan ditentukan oleh kebijakan perusahaan, apakah dibuat setiap bulan atau setahun satu kali, sebaiknya perusahaan menggunakan keduanya laporan tersebut (Bulanan dan Tahunan), sebagai bahan kontrol dan evaluasi..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5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Laporan keuangan untuk mengetahui kondisi finansial perusahaan secara keseluruhan.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Sehingga pengguna informasi akontansi bisa melakukan evaluasi dan pencegahan dengan tepat dan cepat jika kondisi keuangan mengalami masalah, untuk melakukan perubahan. 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JENIS-JENIS LAPORAN KEUNGAN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id-ID" sz="4000" dirty="0" smtClean="0">
                <a:latin typeface="Times New Roman" pitchFamily="18" charset="0"/>
                <a:cs typeface="Times New Roman" pitchFamily="18" charset="0"/>
              </a:rPr>
              <a:t>Laporan Laba Rugi</a:t>
            </a:r>
          </a:p>
          <a:p>
            <a:pPr marL="514350" indent="-514350">
              <a:buAutoNum type="arabicPeriod"/>
            </a:pPr>
            <a:r>
              <a:rPr lang="id-ID" sz="4000" dirty="0" smtClean="0">
                <a:latin typeface="Times New Roman" pitchFamily="18" charset="0"/>
                <a:cs typeface="Times New Roman" pitchFamily="18" charset="0"/>
              </a:rPr>
              <a:t>Laporan Arus Kas </a:t>
            </a:r>
          </a:p>
          <a:p>
            <a:pPr marL="514350" indent="-514350">
              <a:buAutoNum type="arabicPeriod"/>
            </a:pPr>
            <a:r>
              <a:rPr lang="id-ID" sz="4000" dirty="0" smtClean="0">
                <a:latin typeface="Times New Roman" pitchFamily="18" charset="0"/>
                <a:cs typeface="Times New Roman" pitchFamily="18" charset="0"/>
              </a:rPr>
              <a:t>Laporan Perubahan Modal</a:t>
            </a:r>
          </a:p>
          <a:p>
            <a:pPr marL="514350" indent="-514350">
              <a:buAutoNum type="arabicPeriod"/>
            </a:pPr>
            <a:r>
              <a:rPr lang="id-ID" sz="4000" dirty="0" smtClean="0">
                <a:latin typeface="Times New Roman" pitchFamily="18" charset="0"/>
                <a:cs typeface="Times New Roman" pitchFamily="18" charset="0"/>
              </a:rPr>
              <a:t>Laloran Neraca</a:t>
            </a:r>
          </a:p>
          <a:p>
            <a:pPr marL="514350" indent="-514350">
              <a:buAutoNum type="arabicPeriod"/>
            </a:pPr>
            <a:r>
              <a:rPr lang="id-ID" sz="4000" dirty="0" smtClean="0">
                <a:latin typeface="Times New Roman" pitchFamily="18" charset="0"/>
                <a:cs typeface="Times New Roman" pitchFamily="18" charset="0"/>
              </a:rPr>
              <a:t>Catatan Atas Loporan Keuangan </a:t>
            </a:r>
          </a:p>
          <a:p>
            <a:pPr marL="514350" indent="-514350">
              <a:buAutoNum type="arabicPeriod"/>
            </a:pPr>
            <a:endParaRPr lang="id-ID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5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dirty="0" smtClean="0"/>
              <a:t>1. </a:t>
            </a:r>
            <a:r>
              <a:rPr lang="id-ID" sz="5400" dirty="0">
                <a:latin typeface="Times New Roman" pitchFamily="18" charset="0"/>
                <a:cs typeface="Times New Roman" pitchFamily="18" charset="0"/>
              </a:rPr>
              <a:t>Laporan Laba </a:t>
            </a:r>
            <a:r>
              <a:rPr lang="id-ID" sz="5400" dirty="0" smtClean="0">
                <a:latin typeface="Times New Roman" pitchFamily="18" charset="0"/>
                <a:cs typeface="Times New Roman" pitchFamily="18" charset="0"/>
              </a:rPr>
              <a:t>Rugi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Laporan ini dibuat untuk menjelaskan kodisi laba dan rugi di suatu perusahaan.</a:t>
            </a:r>
          </a:p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Laporan untuk mengatahui kondisi keuangan dalam periode tertentu.</a:t>
            </a:r>
          </a:p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Sehingga pelaku usaha dapat mengetahui sebagai acuan dan evaluasi untuk langkah usaha berikutnya.  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9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a. </a:t>
            </a:r>
            <a:r>
              <a:rPr lang="id-ID" sz="4800" dirty="0">
                <a:latin typeface="Times New Roman" pitchFamily="18" charset="0"/>
                <a:cs typeface="Times New Roman" pitchFamily="18" charset="0"/>
              </a:rPr>
              <a:t>Laporan Laba </a:t>
            </a:r>
            <a:r>
              <a:rPr lang="id-ID" sz="4800" dirty="0" smtClean="0">
                <a:latin typeface="Times New Roman" pitchFamily="18" charset="0"/>
                <a:cs typeface="Times New Roman" pitchFamily="18" charset="0"/>
              </a:rPr>
              <a:t>Rugi Single Step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32" y="2117576"/>
            <a:ext cx="7571184" cy="2895600"/>
          </a:xfrm>
        </p:spPr>
        <p:txBody>
          <a:bodyPr>
            <a:normAutofit/>
          </a:bodyPr>
          <a:lstStyle/>
          <a:p>
            <a:r>
              <a:rPr lang="id-ID" sz="4000" dirty="0" smtClean="0">
                <a:latin typeface="Times New Roman" pitchFamily="18" charset="0"/>
                <a:cs typeface="Times New Roman" pitchFamily="18" charset="0"/>
              </a:rPr>
              <a:t>Pola pelaporan sifatnya sederhana untuk menunjukkan satu katagori pendapatan dan satu katagori pengeluaran </a:t>
            </a:r>
            <a:endParaRPr lang="id-ID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8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8768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b. </a:t>
            </a:r>
            <a:r>
              <a:rPr lang="id-ID" dirty="0"/>
              <a:t>. </a:t>
            </a:r>
            <a:r>
              <a:rPr lang="id-ID" sz="5400" dirty="0">
                <a:latin typeface="Times New Roman" pitchFamily="18" charset="0"/>
                <a:cs typeface="Times New Roman" pitchFamily="18" charset="0"/>
              </a:rPr>
              <a:t>Laporan Laba Rugi </a:t>
            </a:r>
            <a:r>
              <a:rPr lang="id-ID" sz="5400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id-ID" sz="5400" dirty="0">
                <a:latin typeface="Times New Roman" pitchFamily="18" charset="0"/>
                <a:cs typeface="Times New Roman" pitchFamily="18" charset="0"/>
              </a:rPr>
              <a:t>Step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384376"/>
          </a:xfrm>
        </p:spPr>
        <p:txBody>
          <a:bodyPr>
            <a:normAutofit/>
          </a:bodyPr>
          <a:lstStyle/>
          <a:p>
            <a:r>
              <a:rPr lang="id-ID" sz="4000" dirty="0" smtClean="0">
                <a:latin typeface="Times New Roman" pitchFamily="18" charset="0"/>
                <a:cs typeface="Times New Roman" pitchFamily="18" charset="0"/>
              </a:rPr>
              <a:t>Lopran berisi lebih banyak informasi, karena berkaitan dengan pendapatan operasional dan biaya operasional serta pendapatan non-operasional dan biaya non-operasional</a:t>
            </a:r>
            <a:endParaRPr lang="id-ID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5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2779</TotalTime>
  <Words>486</Words>
  <Application>Microsoft Office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KEWIRAUSAHAAN</vt:lpstr>
      <vt:lpstr>KEUANGAN</vt:lpstr>
      <vt:lpstr>PENGERTIAN LAPORAN KEUANGAN</vt:lpstr>
      <vt:lpstr>Lanjutan </vt:lpstr>
      <vt:lpstr>Lanjutan </vt:lpstr>
      <vt:lpstr>JENIS-JENIS LAPORAN KEUNGAN</vt:lpstr>
      <vt:lpstr>1. Laporan Laba Rugi</vt:lpstr>
      <vt:lpstr>a. Laporan Laba Rugi Single Step</vt:lpstr>
      <vt:lpstr>b. . Laporan Laba Rugi Multiple Step</vt:lpstr>
      <vt:lpstr>2. Laporan Arus Kas </vt:lpstr>
      <vt:lpstr>3. Laporan Perubahan Modal</vt:lpstr>
      <vt:lpstr>4. Laloran Neraca</vt:lpstr>
      <vt:lpstr>5. Catatan Atas Loporan Keuangan </vt:lpstr>
      <vt:lpstr>KOMPONEN LAPORAN KEUANGAN</vt:lpstr>
      <vt:lpstr>BENTUK-BENTUK LAPORAN KEUANGAN</vt:lpstr>
      <vt:lpstr>TERIMA KASIH ATAS PERHATIANNYA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PROBABILITAS</dc:title>
  <dc:creator>Drs.H.Mistahul</dc:creator>
  <cp:lastModifiedBy>ASUS</cp:lastModifiedBy>
  <cp:revision>232</cp:revision>
  <dcterms:created xsi:type="dcterms:W3CDTF">2010-10-02T22:00:07Z</dcterms:created>
  <dcterms:modified xsi:type="dcterms:W3CDTF">2021-12-13T06:06:30Z</dcterms:modified>
</cp:coreProperties>
</file>