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78" r:id="rId3"/>
    <p:sldId id="282" r:id="rId4"/>
    <p:sldId id="283" r:id="rId5"/>
    <p:sldId id="284" r:id="rId6"/>
    <p:sldId id="285" r:id="rId7"/>
    <p:sldId id="280" r:id="rId8"/>
    <p:sldId id="281" r:id="rId9"/>
    <p:sldId id="286" r:id="rId10"/>
    <p:sldId id="287" r:id="rId11"/>
    <p:sldId id="288" r:id="rId12"/>
    <p:sldId id="289" r:id="rId13"/>
    <p:sldId id="290" r:id="rId14"/>
    <p:sldId id="291" r:id="rId15"/>
    <p:sldId id="292" r:id="rId16"/>
    <p:sldId id="275"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6AEBB-380E-487E-A130-0CE1F311EA3C}" type="datetimeFigureOut">
              <a:rPr lang="id-ID" smtClean="0"/>
              <a:t>24/09/2019</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C0476-99E0-4F10-AB9C-1F88EA27A10B}" type="slidenum">
              <a:rPr lang="id-ID" smtClean="0"/>
              <a:t>‹#›</a:t>
            </a:fld>
            <a:endParaRPr lang="id-ID"/>
          </a:p>
        </p:txBody>
      </p:sp>
    </p:spTree>
    <p:extLst>
      <p:ext uri="{BB962C8B-B14F-4D97-AF65-F5344CB8AC3E}">
        <p14:creationId xmlns:p14="http://schemas.microsoft.com/office/powerpoint/2010/main" val="354573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88FC23-828F-4EDE-848F-3263247E120F}" type="datetimeFigureOut">
              <a:rPr lang="id-ID" smtClean="0"/>
              <a:pPr/>
              <a:t>24/09/2019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D3793772-49D9-41F9-80CC-62FBD31E1D18}"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88FC23-828F-4EDE-848F-3263247E120F}" type="datetimeFigureOut">
              <a:rPr lang="id-ID" smtClean="0"/>
              <a:pPr/>
              <a:t>24/09/2019</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793772-49D9-41F9-80CC-62FBD31E1D18}"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32656"/>
            <a:ext cx="7851648" cy="1656184"/>
          </a:xfrm>
        </p:spPr>
        <p:txBody>
          <a:bodyPr>
            <a:noAutofit/>
          </a:bodyPr>
          <a:lstStyle/>
          <a:p>
            <a:pPr algn="ctr"/>
            <a:r>
              <a:rPr lang="id-ID" sz="7200" kern="10" dirty="0">
                <a:ln w="9525">
                  <a:solidFill>
                    <a:schemeClr val="tx2"/>
                  </a:solidFill>
                  <a:round/>
                  <a:headEnd/>
                  <a:tailEnd/>
                </a:ln>
                <a:solidFill>
                  <a:schemeClr val="hlink"/>
                </a:solidFill>
                <a:latin typeface="Impact"/>
              </a:rPr>
              <a:t>KEWIRAUSAHAAN</a:t>
            </a:r>
            <a:endParaRPr lang="id-ID" sz="7200" dirty="0">
              <a:latin typeface="Times New Roman" pitchFamily="18" charset="0"/>
              <a:cs typeface="Times New Roman" pitchFamily="18" charset="0"/>
            </a:endParaRPr>
          </a:p>
        </p:txBody>
      </p:sp>
      <p:sp>
        <p:nvSpPr>
          <p:cNvPr id="3" name="Subtitle 2"/>
          <p:cNvSpPr>
            <a:spLocks noGrp="1"/>
          </p:cNvSpPr>
          <p:nvPr>
            <p:ph type="subTitle" idx="1"/>
          </p:nvPr>
        </p:nvSpPr>
        <p:spPr>
          <a:xfrm>
            <a:off x="789270" y="4581128"/>
            <a:ext cx="7854696" cy="2071702"/>
          </a:xfrm>
        </p:spPr>
        <p:txBody>
          <a:bodyPr>
            <a:noAutofit/>
          </a:bodyPr>
          <a:lstStyle/>
          <a:p>
            <a:pPr algn="ctr">
              <a:defRPr/>
            </a:pPr>
            <a:r>
              <a:rPr lang="en-US" sz="2000" dirty="0">
                <a:latin typeface="Times New Roman" pitchFamily="18" charset="0"/>
                <a:cs typeface="Times New Roman" pitchFamily="18" charset="0"/>
              </a:rPr>
              <a:t>UNIVERSITAS ISLAM </a:t>
            </a:r>
            <a:r>
              <a:rPr lang="id-ID" sz="2000" dirty="0">
                <a:latin typeface="Times New Roman" pitchFamily="18" charset="0"/>
                <a:cs typeface="Times New Roman" pitchFamily="18" charset="0"/>
              </a:rPr>
              <a:t>KALIMANTAN (UNISKA) </a:t>
            </a:r>
          </a:p>
          <a:p>
            <a:pPr algn="ctr">
              <a:defRPr/>
            </a:pPr>
            <a:r>
              <a:rPr lang="en-US" sz="2000" dirty="0">
                <a:latin typeface="Times New Roman" pitchFamily="18" charset="0"/>
                <a:cs typeface="Times New Roman" pitchFamily="18" charset="0"/>
              </a:rPr>
              <a:t>MUHAMMAD ARSYAD AL-BANJAR</a:t>
            </a:r>
            <a:r>
              <a:rPr lang="id-ID" sz="2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lgn="ctr">
              <a:defRPr/>
            </a:pPr>
            <a:r>
              <a:rPr lang="en-US" sz="2000" dirty="0">
                <a:latin typeface="Times New Roman" pitchFamily="18" charset="0"/>
                <a:cs typeface="Times New Roman" pitchFamily="18" charset="0"/>
              </a:rPr>
              <a:t>BANJARMASIN</a:t>
            </a:r>
          </a:p>
          <a:p>
            <a:pPr algn="ctr">
              <a:defRPr/>
            </a:pPr>
            <a:r>
              <a:rPr lang="en-US" sz="2000" dirty="0">
                <a:latin typeface="Times New Roman" pitchFamily="18" charset="0"/>
                <a:cs typeface="Times New Roman" pitchFamily="18" charset="0"/>
              </a:rPr>
              <a:t>20</a:t>
            </a:r>
            <a:r>
              <a:rPr lang="id-ID" sz="2000" dirty="0">
                <a:latin typeface="Times New Roman" pitchFamily="18" charset="0"/>
                <a:cs typeface="Times New Roman" pitchFamily="18" charset="0"/>
              </a:rPr>
              <a:t>19</a:t>
            </a:r>
            <a:endParaRPr lang="en-US" sz="2000" dirty="0">
              <a:latin typeface="Times New Roman" pitchFamily="18" charset="0"/>
              <a:cs typeface="Times New Roman" pitchFamily="18" charset="0"/>
            </a:endParaRPr>
          </a:p>
          <a:p>
            <a:pPr algn="ctr">
              <a:spcBef>
                <a:spcPts val="0"/>
              </a:spcBef>
            </a:pPr>
            <a:r>
              <a:rPr lang="id-ID" sz="3600" dirty="0" smtClean="0">
                <a:latin typeface="Times New Roman" pitchFamily="18" charset="0"/>
                <a:cs typeface="Times New Roman" pitchFamily="18" charset="0"/>
              </a:rPr>
              <a:t>( </a:t>
            </a:r>
            <a:r>
              <a:rPr lang="id-ID" sz="3600" dirty="0">
                <a:latin typeface="Times New Roman" pitchFamily="18" charset="0"/>
                <a:cs typeface="Times New Roman" pitchFamily="18" charset="0"/>
              </a:rPr>
              <a:t>2</a:t>
            </a:r>
            <a:r>
              <a:rPr lang="id-ID" sz="3600" dirty="0" smtClean="0">
                <a:latin typeface="Times New Roman" pitchFamily="18" charset="0"/>
                <a:cs typeface="Times New Roman" pitchFamily="18" charset="0"/>
              </a:rPr>
              <a:t> )</a:t>
            </a:r>
            <a:endParaRPr lang="id-ID" sz="3600" dirty="0">
              <a:latin typeface="Times New Roman" pitchFamily="18" charset="0"/>
              <a:cs typeface="Times New Roman" pitchFamily="18" charset="0"/>
            </a:endParaRPr>
          </a:p>
        </p:txBody>
      </p:sp>
      <p:sp>
        <p:nvSpPr>
          <p:cNvPr id="4" name="TextBox 3"/>
          <p:cNvSpPr txBox="1"/>
          <p:nvPr/>
        </p:nvSpPr>
        <p:spPr>
          <a:xfrm>
            <a:off x="3714744" y="2857496"/>
            <a:ext cx="1714512" cy="369332"/>
          </a:xfrm>
          <a:prstGeom prst="rect">
            <a:avLst/>
          </a:prstGeom>
          <a:noFill/>
        </p:spPr>
        <p:txBody>
          <a:bodyPr wrap="square" rtlCol="0">
            <a:spAutoFit/>
          </a:bodyPr>
          <a:lstStyle/>
          <a:p>
            <a:endParaRPr lang="id-ID" dirty="0"/>
          </a:p>
        </p:txBody>
      </p:sp>
      <p:pic>
        <p:nvPicPr>
          <p:cNvPr id="5" name="Picture 9" descr="j0301252"/>
          <p:cNvPicPr>
            <a:picLocks noChangeAspect="1" noChangeArrowheads="1"/>
          </p:cNvPicPr>
          <p:nvPr/>
        </p:nvPicPr>
        <p:blipFill>
          <a:blip r:embed="rId2"/>
          <a:srcRect/>
          <a:stretch>
            <a:fillRect/>
          </a:stretch>
        </p:blipFill>
        <p:spPr bwMode="auto">
          <a:xfrm>
            <a:off x="3286116" y="2214554"/>
            <a:ext cx="2273309" cy="2068521"/>
          </a:xfrm>
          <a:prstGeom prst="rect">
            <a:avLst/>
          </a:prstGeom>
          <a:noFill/>
        </p:spPr>
      </p:pic>
      <p:sp>
        <p:nvSpPr>
          <p:cNvPr id="6" name="TextBox 5"/>
          <p:cNvSpPr txBox="1"/>
          <p:nvPr/>
        </p:nvSpPr>
        <p:spPr>
          <a:xfrm>
            <a:off x="1785918" y="4162570"/>
            <a:ext cx="6000792" cy="461665"/>
          </a:xfrm>
          <a:prstGeom prst="rect">
            <a:avLst/>
          </a:prstGeom>
          <a:noFill/>
        </p:spPr>
        <p:txBody>
          <a:bodyPr wrap="square" rtlCol="0">
            <a:spAutoFit/>
          </a:bodyPr>
          <a:lstStyle/>
          <a:p>
            <a:pPr algn="ctr"/>
            <a:r>
              <a:rPr lang="id-ID" sz="2400" smtClean="0"/>
              <a:t>Dr. </a:t>
            </a:r>
            <a:r>
              <a:rPr lang="id-ID" sz="2400" dirty="0" smtClean="0"/>
              <a:t>H. Mustatul Anwar, M.M.Pd. M.Kes</a:t>
            </a:r>
            <a:r>
              <a:rPr lang="id-ID" dirty="0" smtClean="0"/>
              <a:t>.</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b="1" dirty="0"/>
              <a:t>8. Mimpi</a:t>
            </a:r>
            <a:endParaRPr lang="id-ID" dirty="0"/>
          </a:p>
        </p:txBody>
      </p:sp>
      <p:sp>
        <p:nvSpPr>
          <p:cNvPr id="3" name="Content Placeholder 2"/>
          <p:cNvSpPr>
            <a:spLocks noGrp="1"/>
          </p:cNvSpPr>
          <p:nvPr>
            <p:ph idx="1"/>
          </p:nvPr>
        </p:nvSpPr>
        <p:spPr>
          <a:xfrm>
            <a:off x="457200" y="1556792"/>
            <a:ext cx="8229600" cy="4464496"/>
          </a:xfrm>
        </p:spPr>
        <p:txBody>
          <a:bodyPr/>
          <a:lstStyle/>
          <a:p>
            <a:r>
              <a:rPr lang="id-ID" dirty="0"/>
              <a:t>Tak ada seorang usaha yang tidak memiliki mimpi</a:t>
            </a:r>
            <a:r>
              <a:rPr lang="id-ID" dirty="0" smtClean="0"/>
              <a:t>.</a:t>
            </a:r>
          </a:p>
          <a:p>
            <a:r>
              <a:rPr lang="id-ID" dirty="0" smtClean="0"/>
              <a:t>Justru </a:t>
            </a:r>
            <a:r>
              <a:rPr lang="id-ID" dirty="0"/>
              <a:t>untuk sebagian wirausaha sukses, mimpi inilah yang memicu mereka untuk mengambil risiko meninggalkan segala kenyamanan yang bisa mereka dapatkan untuk memulai usaha baru</a:t>
            </a:r>
            <a:r>
              <a:rPr lang="id-ID" dirty="0" smtClean="0"/>
              <a:t>.</a:t>
            </a:r>
          </a:p>
          <a:p>
            <a:r>
              <a:rPr lang="id-ID" dirty="0" smtClean="0"/>
              <a:t>Dalam mimpi atau menghayal masa depan yang cerah dalam mengerjakan sesuatu dengan perhitungan yang jelas dan teliti, mengambil contoh atau dasar dari usaha orang perlu diteliti sehingga kemungkinan kita bisa sukses masa depan perlu juga dipikirkan.</a:t>
            </a:r>
            <a:endParaRPr lang="id-ID" dirty="0"/>
          </a:p>
        </p:txBody>
      </p:sp>
    </p:spTree>
    <p:extLst>
      <p:ext uri="{BB962C8B-B14F-4D97-AF65-F5344CB8AC3E}">
        <p14:creationId xmlns:p14="http://schemas.microsoft.com/office/powerpoint/2010/main" val="507918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b="1" dirty="0" smtClean="0"/>
              <a:t>9</a:t>
            </a:r>
            <a:r>
              <a:rPr lang="id-ID" b="1" dirty="0"/>
              <a:t>. Percencanaan</a:t>
            </a:r>
            <a:endParaRPr lang="id-ID" dirty="0"/>
          </a:p>
        </p:txBody>
      </p:sp>
      <p:sp>
        <p:nvSpPr>
          <p:cNvPr id="3" name="Content Placeholder 2"/>
          <p:cNvSpPr>
            <a:spLocks noGrp="1"/>
          </p:cNvSpPr>
          <p:nvPr>
            <p:ph idx="1"/>
          </p:nvPr>
        </p:nvSpPr>
        <p:spPr>
          <a:xfrm>
            <a:off x="590872" y="1556792"/>
            <a:ext cx="8229600" cy="4536504"/>
          </a:xfrm>
        </p:spPr>
        <p:txBody>
          <a:bodyPr/>
          <a:lstStyle/>
          <a:p>
            <a:r>
              <a:rPr lang="id-ID" dirty="0" smtClean="0"/>
              <a:t>Untuk </a:t>
            </a:r>
            <a:r>
              <a:rPr lang="id-ID" dirty="0"/>
              <a:t>mewujudkan mimpinya, seorang wirausaha melakukan perencanaan yang diperlukan. </a:t>
            </a:r>
            <a:endParaRPr lang="id-ID" dirty="0" smtClean="0"/>
          </a:p>
          <a:p>
            <a:r>
              <a:rPr lang="id-ID" dirty="0" smtClean="0"/>
              <a:t>Perencanaan </a:t>
            </a:r>
            <a:r>
              <a:rPr lang="id-ID" dirty="0"/>
              <a:t>ini membuat mereka lebih berani dalam mengambil risiko, karena dalam perencanaan berbagai scenario kemungkinan yang telah terjadi telah diperhitungkan, demikian pula dengan langkah yang harus diambil dalam setiap scenario yang menjadi kenyataan.</a:t>
            </a:r>
            <a:br>
              <a:rPr lang="id-ID" dirty="0"/>
            </a:br>
            <a:r>
              <a:rPr lang="id-ID" dirty="0"/>
              <a:t>Perencanaan juga melibatkan faktor pengelola waktu, penggalangan dukungan banyak orang di sekitar mereka, dan pemanfaatan sarana yang optimal</a:t>
            </a:r>
          </a:p>
        </p:txBody>
      </p:sp>
    </p:spTree>
    <p:extLst>
      <p:ext uri="{BB962C8B-B14F-4D97-AF65-F5344CB8AC3E}">
        <p14:creationId xmlns:p14="http://schemas.microsoft.com/office/powerpoint/2010/main" val="302207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b="1" dirty="0"/>
              <a:t>10. Strategi Utama</a:t>
            </a:r>
            <a:endParaRPr lang="id-ID" dirty="0"/>
          </a:p>
        </p:txBody>
      </p:sp>
      <p:sp>
        <p:nvSpPr>
          <p:cNvPr id="3" name="Content Placeholder 2"/>
          <p:cNvSpPr>
            <a:spLocks noGrp="1"/>
          </p:cNvSpPr>
          <p:nvPr>
            <p:ph idx="1"/>
          </p:nvPr>
        </p:nvSpPr>
        <p:spPr>
          <a:xfrm>
            <a:off x="662880" y="1628800"/>
            <a:ext cx="8229600" cy="4464496"/>
          </a:xfrm>
        </p:spPr>
        <p:txBody>
          <a:bodyPr>
            <a:normAutofit lnSpcReduction="10000"/>
          </a:bodyPr>
          <a:lstStyle/>
          <a:p>
            <a:r>
              <a:rPr lang="id-ID" sz="2800" dirty="0">
                <a:latin typeface="Times New Roman" pitchFamily="18" charset="0"/>
                <a:cs typeface="Times New Roman" pitchFamily="18" charset="0"/>
              </a:rPr>
              <a:t>Memiliki </a:t>
            </a:r>
            <a:r>
              <a:rPr lang="id-ID" sz="2800" dirty="0" smtClean="0">
                <a:latin typeface="Times New Roman" pitchFamily="18" charset="0"/>
                <a:cs typeface="Times New Roman" pitchFamily="18" charset="0"/>
              </a:rPr>
              <a:t>kualitas, seorang wirausaha </a:t>
            </a:r>
            <a:r>
              <a:rPr lang="id-ID" sz="2800" dirty="0">
                <a:latin typeface="Times New Roman" pitchFamily="18" charset="0"/>
                <a:cs typeface="Times New Roman" pitchFamily="18" charset="0"/>
              </a:rPr>
              <a:t>saja belumlah cukup, untuk sukses diperlukan juga strategi.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Jika </a:t>
            </a:r>
            <a:r>
              <a:rPr lang="id-ID" sz="2800" dirty="0">
                <a:latin typeface="Times New Roman" pitchFamily="18" charset="0"/>
                <a:cs typeface="Times New Roman" pitchFamily="18" charset="0"/>
              </a:rPr>
              <a:t>kita amati dengan saksama, pawa </a:t>
            </a:r>
            <a:r>
              <a:rPr lang="id-ID" sz="2800" dirty="0" smtClean="0">
                <a:latin typeface="Times New Roman" pitchFamily="18" charset="0"/>
                <a:cs typeface="Times New Roman" pitchFamily="18" charset="0"/>
              </a:rPr>
              <a:t>wirausahawan </a:t>
            </a:r>
            <a:r>
              <a:rPr lang="id-ID" sz="2800" dirty="0">
                <a:latin typeface="Times New Roman" pitchFamily="18" charset="0"/>
                <a:cs typeface="Times New Roman" pitchFamily="18" charset="0"/>
              </a:rPr>
              <a:t>yang telah sukses dalam waktu yang panjang pasti menerapkan berbagai strategi utama</a:t>
            </a:r>
            <a:r>
              <a:rPr lang="id-ID" sz="2800" dirty="0" smtClean="0">
                <a:latin typeface="Times New Roman" pitchFamily="18" charset="0"/>
                <a:cs typeface="Times New Roman" pitchFamily="18" charset="0"/>
              </a:rPr>
              <a:t>.</a:t>
            </a:r>
          </a:p>
          <a:p>
            <a:r>
              <a:rPr lang="id-ID" sz="2800" dirty="0" smtClean="0">
                <a:latin typeface="Times New Roman" pitchFamily="18" charset="0"/>
                <a:cs typeface="Times New Roman" pitchFamily="18" charset="0"/>
              </a:rPr>
              <a:t>Dengan strategi ini sebagai usahawan langkah-langkah yang akan ditempuh untuk masa depan yang cerah perlu digali dan dilakukan.</a:t>
            </a:r>
          </a:p>
          <a:p>
            <a:r>
              <a:rPr lang="id-ID" sz="2800" dirty="0" smtClean="0">
                <a:latin typeface="Times New Roman" pitchFamily="18" charset="0"/>
                <a:cs typeface="Times New Roman" pitchFamily="18" charset="0"/>
              </a:rPr>
              <a:t>Tanpa strategi yang baik dan terkoordinir, sulit untuk mencapai sukses.</a:t>
            </a:r>
            <a:endParaRPr lang="id-ID" sz="2800" dirty="0">
              <a:latin typeface="Times New Roman" pitchFamily="18" charset="0"/>
              <a:cs typeface="Times New Roman" pitchFamily="18" charset="0"/>
            </a:endParaRPr>
          </a:p>
        </p:txBody>
      </p:sp>
    </p:spTree>
    <p:extLst>
      <p:ext uri="{BB962C8B-B14F-4D97-AF65-F5344CB8AC3E}">
        <p14:creationId xmlns:p14="http://schemas.microsoft.com/office/powerpoint/2010/main" val="634500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b="1" dirty="0"/>
              <a:t>11. Pembiayaan</a:t>
            </a:r>
            <a:endParaRPr lang="id-ID" dirty="0"/>
          </a:p>
        </p:txBody>
      </p:sp>
      <p:sp>
        <p:nvSpPr>
          <p:cNvPr id="3" name="Content Placeholder 2"/>
          <p:cNvSpPr>
            <a:spLocks noGrp="1"/>
          </p:cNvSpPr>
          <p:nvPr>
            <p:ph idx="1"/>
          </p:nvPr>
        </p:nvSpPr>
        <p:spPr>
          <a:xfrm>
            <a:off x="734888" y="1556792"/>
            <a:ext cx="8229600" cy="4752528"/>
          </a:xfrm>
        </p:spPr>
        <p:txBody>
          <a:bodyPr>
            <a:normAutofit fontScale="92500" lnSpcReduction="10000"/>
          </a:bodyPr>
          <a:lstStyle/>
          <a:p>
            <a:r>
              <a:rPr lang="id-ID" dirty="0" smtClean="0"/>
              <a:t>Faktor </a:t>
            </a:r>
            <a:r>
              <a:rPr lang="id-ID" dirty="0"/>
              <a:t>yang selalu menjadi salah satu perhatian pada pengusaha adalah pembiyaan. </a:t>
            </a:r>
            <a:endParaRPr lang="id-ID" dirty="0" smtClean="0"/>
          </a:p>
          <a:p>
            <a:r>
              <a:rPr lang="id-ID" dirty="0" smtClean="0"/>
              <a:t>Mereka </a:t>
            </a:r>
            <a:r>
              <a:rPr lang="id-ID" dirty="0"/>
              <a:t>memperhitungkan faktor pembiyaan dengan saksama. </a:t>
            </a:r>
            <a:endParaRPr lang="id-ID" dirty="0" smtClean="0"/>
          </a:p>
          <a:p>
            <a:r>
              <a:rPr lang="id-ID" dirty="0" smtClean="0"/>
              <a:t>Jika </a:t>
            </a:r>
            <a:r>
              <a:rPr lang="id-ID" dirty="0"/>
              <a:t>belum memiliki jumlah yang dibutuhkan, mereka akan mencari strategi untuk mendapatkan jumlah yang perlukan tersebut. </a:t>
            </a:r>
            <a:endParaRPr lang="id-ID" dirty="0" smtClean="0"/>
          </a:p>
          <a:p>
            <a:r>
              <a:rPr lang="id-ID" dirty="0" smtClean="0"/>
              <a:t>Misalnya </a:t>
            </a:r>
            <a:r>
              <a:rPr lang="id-ID" dirty="0"/>
              <a:t>dengan strategi kolaborasi, dari sumber perbankan, dengan memanfaatkan modal infestasi orang lain ataupun pinjaman yang selunak-lunaknya (misalnya dari keluarga atau teman). </a:t>
            </a:r>
            <a:endParaRPr lang="id-ID" dirty="0" smtClean="0"/>
          </a:p>
          <a:p>
            <a:r>
              <a:rPr lang="id-ID" dirty="0" smtClean="0"/>
              <a:t>Mereka </a:t>
            </a:r>
            <a:r>
              <a:rPr lang="id-ID" dirty="0"/>
              <a:t>juga memasukan faktor </a:t>
            </a:r>
            <a:r>
              <a:rPr lang="id-ID" dirty="0" smtClean="0"/>
              <a:t> waktu </a:t>
            </a:r>
            <a:r>
              <a:rPr lang="id-ID" dirty="0"/>
              <a:t>dalam memperhitungkan pembiyaan dengan bijak</a:t>
            </a:r>
            <a:r>
              <a:rPr lang="id-ID" dirty="0" smtClean="0"/>
              <a:t>.</a:t>
            </a:r>
            <a:endParaRPr lang="id-ID" dirty="0"/>
          </a:p>
        </p:txBody>
      </p:sp>
    </p:spTree>
    <p:extLst>
      <p:ext uri="{BB962C8B-B14F-4D97-AF65-F5344CB8AC3E}">
        <p14:creationId xmlns:p14="http://schemas.microsoft.com/office/powerpoint/2010/main" val="678699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b="1" dirty="0"/>
              <a:t>12. Lokasi</a:t>
            </a:r>
            <a:endParaRPr lang="id-ID" dirty="0"/>
          </a:p>
        </p:txBody>
      </p:sp>
      <p:sp>
        <p:nvSpPr>
          <p:cNvPr id="3" name="Content Placeholder 2"/>
          <p:cNvSpPr>
            <a:spLocks noGrp="1"/>
          </p:cNvSpPr>
          <p:nvPr>
            <p:ph idx="1"/>
          </p:nvPr>
        </p:nvSpPr>
        <p:spPr>
          <a:xfrm>
            <a:off x="457200" y="1484784"/>
            <a:ext cx="8229600" cy="4839816"/>
          </a:xfrm>
        </p:spPr>
        <p:txBody>
          <a:bodyPr/>
          <a:lstStyle/>
          <a:p>
            <a:r>
              <a:rPr lang="id-ID" dirty="0"/>
              <a:t>Hampir semua pakar usaha memasukan faktor penentuan lokasi sebagai faktor penting yang perlu diperhitungkan dengan masak sebelum sebuah </a:t>
            </a:r>
            <a:r>
              <a:rPr lang="id-ID" dirty="0" smtClean="0"/>
              <a:t>usaha </a:t>
            </a:r>
            <a:r>
              <a:rPr lang="id-ID" dirty="0"/>
              <a:t>dimulai. </a:t>
            </a:r>
            <a:endParaRPr lang="id-ID" dirty="0" smtClean="0"/>
          </a:p>
          <a:p>
            <a:r>
              <a:rPr lang="id-ID" dirty="0" smtClean="0"/>
              <a:t>Misalnya </a:t>
            </a:r>
            <a:r>
              <a:rPr lang="id-ID" dirty="0"/>
              <a:t>untuk sebuah pendidikan nonformal, faktor lokasi yang berada dekat sekolah perumahan atau pusat bisnis (juga menargetkan pegawai perkantoran) akan sangat berpotensi memberikan sukses bagi usaha pendidikan tersebut</a:t>
            </a:r>
            <a:r>
              <a:rPr lang="id-ID" dirty="0" smtClean="0"/>
              <a:t>.</a:t>
            </a:r>
          </a:p>
          <a:p>
            <a:r>
              <a:rPr lang="id-ID" dirty="0" smtClean="0"/>
              <a:t>Demikian juga usaha-usaha yang lainnya, lokasi menentukan maju dan berhasilnya suatu usaha.</a:t>
            </a:r>
            <a:endParaRPr lang="id-ID" dirty="0"/>
          </a:p>
        </p:txBody>
      </p:sp>
    </p:spTree>
    <p:extLst>
      <p:ext uri="{BB962C8B-B14F-4D97-AF65-F5344CB8AC3E}">
        <p14:creationId xmlns:p14="http://schemas.microsoft.com/office/powerpoint/2010/main" val="3526415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smtClean="0"/>
              <a:t>Diskusi Kelompok</a:t>
            </a:r>
            <a:br>
              <a:rPr lang="id-ID" dirty="0" smtClean="0"/>
            </a:br>
            <a:r>
              <a:rPr lang="id-ID" dirty="0" smtClean="0"/>
              <a:t>2-3 orang satu kelomok</a:t>
            </a:r>
            <a:endParaRPr lang="id-ID" dirty="0"/>
          </a:p>
        </p:txBody>
      </p:sp>
      <p:sp>
        <p:nvSpPr>
          <p:cNvPr id="3" name="Content Placeholder 2"/>
          <p:cNvSpPr>
            <a:spLocks noGrp="1"/>
          </p:cNvSpPr>
          <p:nvPr>
            <p:ph idx="1"/>
          </p:nvPr>
        </p:nvSpPr>
        <p:spPr>
          <a:xfrm>
            <a:off x="323528" y="2564904"/>
            <a:ext cx="8424936" cy="3759696"/>
          </a:xfrm>
        </p:spPr>
        <p:txBody>
          <a:bodyPr/>
          <a:lstStyle/>
          <a:p>
            <a:pPr algn="ctr"/>
            <a:r>
              <a:rPr lang="id-ID" sz="3600" smtClean="0"/>
              <a:t>JUDUL  </a:t>
            </a:r>
            <a:r>
              <a:rPr lang="id-ID" sz="3600" dirty="0" smtClean="0"/>
              <a:t>DISKUSI  </a:t>
            </a:r>
          </a:p>
          <a:p>
            <a:pPr algn="ctr"/>
            <a:endParaRPr lang="id-ID" dirty="0" smtClean="0"/>
          </a:p>
          <a:p>
            <a:pPr algn="ctr"/>
            <a:r>
              <a:rPr lang="id-ID" sz="3600" dirty="0" smtClean="0">
                <a:latin typeface="Times New Roman" pitchFamily="18" charset="0"/>
                <a:cs typeface="Times New Roman" pitchFamily="18" charset="0"/>
              </a:rPr>
              <a:t>Jiwa Mahasiswa Uniska dalam menunjang memenuhi tuntutan Nasional untuk berwirausaha demi tercapainya kesejahteraan bangsa</a:t>
            </a:r>
            <a:endParaRPr lang="id-ID" sz="3600" dirty="0">
              <a:latin typeface="Times New Roman" pitchFamily="18" charset="0"/>
              <a:cs typeface="Times New Roman" pitchFamily="18" charset="0"/>
            </a:endParaRPr>
          </a:p>
        </p:txBody>
      </p:sp>
    </p:spTree>
    <p:extLst>
      <p:ext uri="{BB962C8B-B14F-4D97-AF65-F5344CB8AC3E}">
        <p14:creationId xmlns:p14="http://schemas.microsoft.com/office/powerpoint/2010/main" val="977760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153672"/>
          </a:xfrm>
        </p:spPr>
        <p:txBody>
          <a:bodyPr>
            <a:normAutofit/>
          </a:bodyPr>
          <a:lstStyle/>
          <a:p>
            <a:pPr algn="ctr"/>
            <a:r>
              <a:rPr lang="id-ID" sz="6000" dirty="0" smtClean="0">
                <a:latin typeface="Times New Roman" pitchFamily="18" charset="0"/>
                <a:cs typeface="Times New Roman" pitchFamily="18" charset="0"/>
              </a:rPr>
              <a:t>TERIMA KASIH ATAS PERHATIANNYA (BERLANJUT)</a:t>
            </a:r>
            <a:endParaRPr lang="id-ID"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pPr algn="ctr"/>
            <a:r>
              <a:rPr lang="id-ID" sz="3600" dirty="0">
                <a:latin typeface="Times New Roman" pitchFamily="18" charset="0"/>
                <a:cs typeface="Times New Roman" pitchFamily="18" charset="0"/>
              </a:rPr>
              <a:t>Dalam </a:t>
            </a:r>
            <a:r>
              <a:rPr lang="id-ID" sz="3600" dirty="0" smtClean="0">
                <a:latin typeface="Times New Roman" pitchFamily="18" charset="0"/>
                <a:cs typeface="Times New Roman" pitchFamily="18" charset="0"/>
              </a:rPr>
              <a:t>Pikiran Orang Berjiwa Wirausaha</a:t>
            </a:r>
            <a:endParaRPr lang="id-ID" sz="3600" dirty="0"/>
          </a:p>
        </p:txBody>
      </p:sp>
      <p:pic>
        <p:nvPicPr>
          <p:cNvPr id="3074" name="Picture 2" descr="D:\h mustatul\REKTOR\F-O-T-O\KEMBANG\100_0815.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5" y="1935163"/>
            <a:ext cx="7776864" cy="43894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99792" y="1484784"/>
            <a:ext cx="5976664" cy="48245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4" name="TextBox 3"/>
          <p:cNvSpPr txBox="1"/>
          <p:nvPr/>
        </p:nvSpPr>
        <p:spPr>
          <a:xfrm>
            <a:off x="2987824" y="1628800"/>
            <a:ext cx="5184576" cy="4524315"/>
          </a:xfrm>
          <a:prstGeom prst="rect">
            <a:avLst/>
          </a:prstGeom>
          <a:noFill/>
        </p:spPr>
        <p:txBody>
          <a:bodyPr wrap="square" rtlCol="0">
            <a:spAutoFit/>
          </a:bodyPr>
          <a:lstStyle/>
          <a:p>
            <a:pPr marL="514350" indent="-514350">
              <a:buAutoNum type="arabicPeriod"/>
            </a:pPr>
            <a:r>
              <a:rPr lang="id-ID" sz="2400" dirty="0" smtClean="0">
                <a:latin typeface="Times New Roman" pitchFamily="18" charset="0"/>
                <a:cs typeface="Times New Roman" pitchFamily="18" charset="0"/>
              </a:rPr>
              <a:t>Optimistis</a:t>
            </a:r>
          </a:p>
          <a:p>
            <a:pPr marL="514350" indent="-514350">
              <a:buAutoNum type="arabicPeriod"/>
            </a:pPr>
            <a:r>
              <a:rPr lang="id-ID" sz="2400" dirty="0" smtClean="0">
                <a:latin typeface="Times New Roman" pitchFamily="18" charset="0"/>
                <a:cs typeface="Times New Roman" pitchFamily="18" charset="0"/>
              </a:rPr>
              <a:t>Keberanian mengambil resiko</a:t>
            </a:r>
          </a:p>
          <a:p>
            <a:pPr marL="514350" indent="-514350">
              <a:buAutoNum type="arabicPeriod"/>
            </a:pPr>
            <a:r>
              <a:rPr lang="id-ID" sz="2400" dirty="0" smtClean="0">
                <a:latin typeface="Times New Roman" pitchFamily="18" charset="0"/>
                <a:cs typeface="Times New Roman" pitchFamily="18" charset="0"/>
              </a:rPr>
              <a:t>Semangat.</a:t>
            </a:r>
          </a:p>
          <a:p>
            <a:pPr marL="514350" indent="-514350">
              <a:buAutoNum type="arabicPeriod"/>
            </a:pPr>
            <a:r>
              <a:rPr lang="id-ID" sz="2400" dirty="0" smtClean="0">
                <a:latin typeface="Times New Roman" pitchFamily="18" charset="0"/>
                <a:cs typeface="Times New Roman" pitchFamily="18" charset="0"/>
              </a:rPr>
              <a:t>Integritas</a:t>
            </a:r>
          </a:p>
          <a:p>
            <a:pPr marL="514350" indent="-514350">
              <a:buAutoNum type="arabicPeriod"/>
            </a:pPr>
            <a:r>
              <a:rPr lang="id-ID" sz="2400" dirty="0" smtClean="0">
                <a:latin typeface="Times New Roman" pitchFamily="18" charset="0"/>
                <a:cs typeface="Times New Roman" pitchFamily="18" charset="0"/>
              </a:rPr>
              <a:t>Budaya unggul</a:t>
            </a:r>
          </a:p>
          <a:p>
            <a:pPr marL="514350" indent="-514350">
              <a:buAutoNum type="arabicPeriod"/>
            </a:pPr>
            <a:r>
              <a:rPr lang="id-ID" sz="2400" dirty="0" smtClean="0">
                <a:latin typeface="Times New Roman" pitchFamily="18" charset="0"/>
                <a:cs typeface="Times New Roman" pitchFamily="18" charset="0"/>
              </a:rPr>
              <a:t>Forward Thingking (berpikir Maju)</a:t>
            </a:r>
          </a:p>
          <a:p>
            <a:pPr marL="514350" indent="-514350">
              <a:buAutoNum type="arabicPeriod"/>
            </a:pPr>
            <a:r>
              <a:rPr lang="id-ID" sz="2400" dirty="0" smtClean="0">
                <a:latin typeface="Times New Roman" pitchFamily="18" charset="0"/>
                <a:cs typeface="Times New Roman" pitchFamily="18" charset="0"/>
              </a:rPr>
              <a:t>Sadar waktu dan sarana</a:t>
            </a:r>
          </a:p>
          <a:p>
            <a:pPr marL="514350" indent="-514350">
              <a:buAutoNum type="arabicPeriod"/>
            </a:pPr>
            <a:r>
              <a:rPr lang="id-ID" sz="2400" dirty="0" smtClean="0">
                <a:latin typeface="Times New Roman" pitchFamily="18" charset="0"/>
                <a:cs typeface="Times New Roman" pitchFamily="18" charset="0"/>
              </a:rPr>
              <a:t>Mimpi</a:t>
            </a:r>
          </a:p>
          <a:p>
            <a:pPr marL="514350" indent="-514350">
              <a:buAutoNum type="arabicPeriod"/>
            </a:pPr>
            <a:r>
              <a:rPr lang="id-ID" sz="2400" dirty="0" smtClean="0">
                <a:latin typeface="Times New Roman" pitchFamily="18" charset="0"/>
                <a:cs typeface="Times New Roman" pitchFamily="18" charset="0"/>
              </a:rPr>
              <a:t>Perencanaan</a:t>
            </a:r>
          </a:p>
          <a:p>
            <a:pPr marL="514350" indent="-514350">
              <a:buAutoNum type="arabicPeriod"/>
            </a:pPr>
            <a:r>
              <a:rPr lang="id-ID" sz="2400" dirty="0" smtClean="0">
                <a:latin typeface="Times New Roman" pitchFamily="18" charset="0"/>
                <a:cs typeface="Times New Roman" pitchFamily="18" charset="0"/>
              </a:rPr>
              <a:t>Strategi utama</a:t>
            </a:r>
          </a:p>
          <a:p>
            <a:pPr marL="514350" indent="-514350">
              <a:buAutoNum type="arabicPeriod"/>
            </a:pPr>
            <a:r>
              <a:rPr lang="id-ID" sz="2400" dirty="0" smtClean="0">
                <a:latin typeface="Times New Roman" pitchFamily="18" charset="0"/>
                <a:cs typeface="Times New Roman" pitchFamily="18" charset="0"/>
              </a:rPr>
              <a:t>Pembiayaan</a:t>
            </a:r>
          </a:p>
          <a:p>
            <a:pPr marL="514350" indent="-514350">
              <a:buAutoNum type="arabicPeriod"/>
            </a:pPr>
            <a:r>
              <a:rPr lang="id-ID" sz="2400" dirty="0" smtClean="0">
                <a:latin typeface="Times New Roman" pitchFamily="18" charset="0"/>
                <a:cs typeface="Times New Roman" pitchFamily="18" charset="0"/>
              </a:rPr>
              <a:t>Lokasi</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3250423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sz="5400" dirty="0" smtClean="0">
                <a:latin typeface="Times New Roman" pitchFamily="18" charset="0"/>
                <a:cs typeface="Times New Roman" pitchFamily="18" charset="0"/>
              </a:rPr>
              <a:t>1. Optimistis</a:t>
            </a:r>
            <a:endParaRPr lang="id-ID" dirty="0"/>
          </a:p>
        </p:txBody>
      </p:sp>
      <p:sp>
        <p:nvSpPr>
          <p:cNvPr id="3" name="Content Placeholder 2"/>
          <p:cNvSpPr>
            <a:spLocks noGrp="1"/>
          </p:cNvSpPr>
          <p:nvPr>
            <p:ph idx="1"/>
          </p:nvPr>
        </p:nvSpPr>
        <p:spPr>
          <a:xfrm>
            <a:off x="1033264" y="2204864"/>
            <a:ext cx="7643192" cy="3312368"/>
          </a:xfrm>
        </p:spPr>
        <p:txBody>
          <a:bodyPr>
            <a:normAutofit lnSpcReduction="10000"/>
          </a:bodyPr>
          <a:lstStyle/>
          <a:p>
            <a:r>
              <a:rPr lang="id-ID" sz="3600" dirty="0" smtClean="0">
                <a:latin typeface="Times New Roman" pitchFamily="18" charset="0"/>
                <a:cs typeface="Times New Roman" pitchFamily="18" charset="0"/>
              </a:rPr>
              <a:t>Sukses mereka raih dengan ketekunan dan kerja keras.</a:t>
            </a:r>
          </a:p>
          <a:p>
            <a:r>
              <a:rPr lang="id-ID" sz="3600" dirty="0" smtClean="0">
                <a:latin typeface="Times New Roman" pitchFamily="18" charset="0"/>
                <a:cs typeface="Times New Roman" pitchFamily="18" charset="0"/>
              </a:rPr>
              <a:t>Optimistis inilah yang membuat mampu bertahan menghadapi berbagai kegagalan, dan hambatan dalam menuju sukses.</a:t>
            </a:r>
            <a:endParaRPr lang="id-ID" sz="3600" dirty="0">
              <a:latin typeface="Times New Roman" pitchFamily="18" charset="0"/>
              <a:cs typeface="Times New Roman" pitchFamily="18" charset="0"/>
            </a:endParaRPr>
          </a:p>
          <a:p>
            <a:endParaRPr lang="id-ID" dirty="0"/>
          </a:p>
        </p:txBody>
      </p:sp>
    </p:spTree>
    <p:extLst>
      <p:ext uri="{BB962C8B-B14F-4D97-AF65-F5344CB8AC3E}">
        <p14:creationId xmlns:p14="http://schemas.microsoft.com/office/powerpoint/2010/main" val="1728081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r>
              <a:rPr lang="id-ID" b="1" dirty="0"/>
              <a:t>2. Keberanian Mengambil Resiko</a:t>
            </a:r>
            <a:endParaRPr lang="id-ID" dirty="0"/>
          </a:p>
        </p:txBody>
      </p:sp>
      <p:sp>
        <p:nvSpPr>
          <p:cNvPr id="3" name="Content Placeholder 2"/>
          <p:cNvSpPr>
            <a:spLocks noGrp="1"/>
          </p:cNvSpPr>
          <p:nvPr>
            <p:ph idx="1"/>
          </p:nvPr>
        </p:nvSpPr>
        <p:spPr>
          <a:xfrm>
            <a:off x="457200" y="1412776"/>
            <a:ext cx="8229600" cy="5040560"/>
          </a:xfrm>
        </p:spPr>
        <p:txBody>
          <a:bodyPr>
            <a:normAutofit lnSpcReduction="10000"/>
          </a:bodyPr>
          <a:lstStyle/>
          <a:p>
            <a:r>
              <a:rPr lang="id-ID" dirty="0"/>
              <a:t>K</a:t>
            </a:r>
            <a:r>
              <a:rPr lang="id-ID" dirty="0" smtClean="0"/>
              <a:t>eberanian </a:t>
            </a:r>
            <a:r>
              <a:rPr lang="id-ID" dirty="0"/>
              <a:t>mengambil risiko untuk memulai </a:t>
            </a:r>
            <a:r>
              <a:rPr lang="id-ID" dirty="0" smtClean="0"/>
              <a:t>suatu usaha </a:t>
            </a:r>
            <a:r>
              <a:rPr lang="id-ID" dirty="0"/>
              <a:t>sendiri. </a:t>
            </a:r>
            <a:endParaRPr lang="id-ID" dirty="0" smtClean="0"/>
          </a:p>
          <a:p>
            <a:r>
              <a:rPr lang="id-ID" dirty="0" smtClean="0"/>
              <a:t>Tanpa keberanian, </a:t>
            </a:r>
            <a:r>
              <a:rPr lang="id-ID" dirty="0"/>
              <a:t>tak ada usaha yang </a:t>
            </a:r>
            <a:r>
              <a:rPr lang="id-ID" dirty="0" smtClean="0"/>
              <a:t>bisa </a:t>
            </a:r>
            <a:r>
              <a:rPr lang="id-ID" dirty="0"/>
              <a:t>terbentuk. </a:t>
            </a:r>
            <a:endParaRPr lang="id-ID" dirty="0" smtClean="0"/>
          </a:p>
          <a:p>
            <a:r>
              <a:rPr lang="id-ID" dirty="0" smtClean="0"/>
              <a:t>Namun</a:t>
            </a:r>
            <a:r>
              <a:rPr lang="id-ID" dirty="0"/>
              <a:t>, tentu saja keberanian ini bukanlah keberanian </a:t>
            </a:r>
            <a:r>
              <a:rPr lang="id-ID" dirty="0" smtClean="0"/>
              <a:t>tanpa perhitungan.</a:t>
            </a:r>
          </a:p>
          <a:p>
            <a:r>
              <a:rPr lang="id-ID" dirty="0"/>
              <a:t>M</a:t>
            </a:r>
            <a:r>
              <a:rPr lang="id-ID" dirty="0" smtClean="0"/>
              <a:t>elainkan </a:t>
            </a:r>
            <a:r>
              <a:rPr lang="id-ID" dirty="0"/>
              <a:t>keberanian yang disetai dengan perhitungan yang matang sebelum sebuah keputusan yang mengandung risiko diambil</a:t>
            </a:r>
            <a:r>
              <a:rPr lang="id-ID" dirty="0" smtClean="0"/>
              <a:t>.</a:t>
            </a:r>
          </a:p>
          <a:p>
            <a:r>
              <a:rPr lang="id-ID" dirty="0" smtClean="0"/>
              <a:t>Contoh, antara </a:t>
            </a:r>
            <a:r>
              <a:rPr lang="id-ID" dirty="0"/>
              <a:t>lain adalah keberanian meninggalkan kampong halaman atau pekerjaan lama mereka yang sudah memberikan banyak keanyamanan untuk mengejar kesempatan yang lebih besar untuk </a:t>
            </a:r>
            <a:r>
              <a:rPr lang="id-ID" dirty="0" smtClean="0"/>
              <a:t>maju</a:t>
            </a:r>
            <a:endParaRPr lang="id-ID" dirty="0"/>
          </a:p>
        </p:txBody>
      </p:sp>
    </p:spTree>
    <p:extLst>
      <p:ext uri="{BB962C8B-B14F-4D97-AF65-F5344CB8AC3E}">
        <p14:creationId xmlns:p14="http://schemas.microsoft.com/office/powerpoint/2010/main" val="1622535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b="1" dirty="0" smtClean="0"/>
              <a:t>3</a:t>
            </a:r>
            <a:r>
              <a:rPr lang="id-ID" b="1" dirty="0"/>
              <a:t>. Semangat</a:t>
            </a:r>
            <a:endParaRPr lang="id-ID" dirty="0"/>
          </a:p>
        </p:txBody>
      </p:sp>
      <p:sp>
        <p:nvSpPr>
          <p:cNvPr id="3" name="Content Placeholder 2"/>
          <p:cNvSpPr>
            <a:spLocks noGrp="1"/>
          </p:cNvSpPr>
          <p:nvPr>
            <p:ph idx="1"/>
          </p:nvPr>
        </p:nvSpPr>
        <p:spPr>
          <a:xfrm>
            <a:off x="590872" y="1556792"/>
            <a:ext cx="8229600" cy="4464496"/>
          </a:xfrm>
        </p:spPr>
        <p:txBody>
          <a:bodyPr/>
          <a:lstStyle/>
          <a:p>
            <a:r>
              <a:rPr lang="id-ID" dirty="0"/>
              <a:t>S</a:t>
            </a:r>
            <a:r>
              <a:rPr lang="id-ID" dirty="0" smtClean="0"/>
              <a:t>emangat </a:t>
            </a:r>
            <a:r>
              <a:rPr lang="id-ID" dirty="0"/>
              <a:t>juang yang </a:t>
            </a:r>
            <a:r>
              <a:rPr lang="id-ID" dirty="0" smtClean="0"/>
              <a:t>tinggi sangat perlu dimiliki oleh seorang wirausaha.</a:t>
            </a:r>
          </a:p>
          <a:p>
            <a:r>
              <a:rPr lang="id-ID" dirty="0" smtClean="0"/>
              <a:t>Mereka </a:t>
            </a:r>
            <a:r>
              <a:rPr lang="id-ID" dirty="0"/>
              <a:t>pantang menyerah pada masalah, pantang mundur pada kesulitan, dan pantang putus asa pada hambatan yang menghadang usaha mereka</a:t>
            </a:r>
            <a:r>
              <a:rPr lang="id-ID" dirty="0" smtClean="0"/>
              <a:t>.</a:t>
            </a:r>
          </a:p>
          <a:p>
            <a:r>
              <a:rPr lang="id-ID" dirty="0"/>
              <a:t>Jika mereka tidak bias menembus badai masalah, mereka akan terus maju dan mencari jalan memutar atau jalan alternatif. </a:t>
            </a:r>
            <a:endParaRPr lang="id-ID" dirty="0" smtClean="0"/>
          </a:p>
          <a:p>
            <a:r>
              <a:rPr lang="id-ID" dirty="0" smtClean="0"/>
              <a:t>Semangat </a:t>
            </a:r>
            <a:r>
              <a:rPr lang="id-ID" dirty="0"/>
              <a:t>ini juga mendorong mereka untuk tekun sampai tujuan mereka </a:t>
            </a:r>
            <a:r>
              <a:rPr lang="id-ID" dirty="0" smtClean="0"/>
              <a:t>tercapai.</a:t>
            </a:r>
          </a:p>
        </p:txBody>
      </p:sp>
    </p:spTree>
    <p:extLst>
      <p:ext uri="{BB962C8B-B14F-4D97-AF65-F5344CB8AC3E}">
        <p14:creationId xmlns:p14="http://schemas.microsoft.com/office/powerpoint/2010/main" val="201572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b="1" dirty="0"/>
              <a:t>4. Integritas</a:t>
            </a:r>
            <a:endParaRPr lang="id-ID" dirty="0"/>
          </a:p>
        </p:txBody>
      </p:sp>
      <p:sp>
        <p:nvSpPr>
          <p:cNvPr id="3" name="Content Placeholder 2"/>
          <p:cNvSpPr>
            <a:spLocks noGrp="1"/>
          </p:cNvSpPr>
          <p:nvPr>
            <p:ph idx="1"/>
          </p:nvPr>
        </p:nvSpPr>
        <p:spPr>
          <a:xfrm>
            <a:off x="590872" y="1844824"/>
            <a:ext cx="8229600" cy="4032448"/>
          </a:xfrm>
        </p:spPr>
        <p:txBody>
          <a:bodyPr>
            <a:normAutofit fontScale="92500"/>
          </a:bodyPr>
          <a:lstStyle/>
          <a:p>
            <a:r>
              <a:rPr lang="id-ID" dirty="0"/>
              <a:t>Satu lagi ciri utama seorang wirausaha adalah integritas. </a:t>
            </a:r>
            <a:endParaRPr lang="id-ID" dirty="0" smtClean="0"/>
          </a:p>
          <a:p>
            <a:r>
              <a:rPr lang="id-ID" dirty="0" smtClean="0"/>
              <a:t>Sikap </a:t>
            </a:r>
            <a:r>
              <a:rPr lang="id-ID" dirty="0"/>
              <a:t>inilah yang membuat mereka dipercaya banyak orang, sehingga bisnis yang mereka jalani dapat berjalan. </a:t>
            </a:r>
            <a:endParaRPr lang="id-ID" dirty="0" smtClean="0"/>
          </a:p>
          <a:p>
            <a:r>
              <a:rPr lang="id-ID" dirty="0" smtClean="0"/>
              <a:t>Orang </a:t>
            </a:r>
            <a:r>
              <a:rPr lang="id-ID" dirty="0"/>
              <a:t>lain percaya bahwa apa yang mereka tawarkan adalah kepentingan </a:t>
            </a:r>
            <a:r>
              <a:rPr lang="id-ID" dirty="0" smtClean="0"/>
              <a:t>target </a:t>
            </a:r>
            <a:r>
              <a:rPr lang="id-ID" dirty="0"/>
              <a:t>konsumen atau mereka yang menjadi target layanan wirausaha. </a:t>
            </a:r>
            <a:endParaRPr lang="id-ID" dirty="0" smtClean="0"/>
          </a:p>
          <a:p>
            <a:r>
              <a:rPr lang="id-ID" dirty="0" smtClean="0"/>
              <a:t>Dengan </a:t>
            </a:r>
            <a:r>
              <a:rPr lang="id-ID" dirty="0"/>
              <a:t>demikian lebih mudah lagi para wirausaha dengan integritas untuk menjalin kerjasama dengan banyak orang dan untuk </a:t>
            </a:r>
            <a:r>
              <a:rPr lang="id-ID" dirty="0" smtClean="0"/>
              <a:t>menyenangkan </a:t>
            </a:r>
            <a:r>
              <a:rPr lang="id-ID" dirty="0"/>
              <a:t>hati para konsumen sehingga pelanggan menjadi lebih loyal</a:t>
            </a:r>
            <a:r>
              <a:rPr lang="id-ID" dirty="0" smtClean="0"/>
              <a:t>.</a:t>
            </a:r>
            <a:endParaRPr lang="id-ID" dirty="0"/>
          </a:p>
        </p:txBody>
      </p:sp>
    </p:spTree>
    <p:extLst>
      <p:ext uri="{BB962C8B-B14F-4D97-AF65-F5344CB8AC3E}">
        <p14:creationId xmlns:p14="http://schemas.microsoft.com/office/powerpoint/2010/main" val="415892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b="1" dirty="0" smtClean="0"/>
              <a:t>5</a:t>
            </a:r>
            <a:r>
              <a:rPr lang="id-ID" b="1" dirty="0"/>
              <a:t>. Budaya </a:t>
            </a:r>
            <a:r>
              <a:rPr lang="id-ID" b="1" dirty="0" smtClean="0"/>
              <a:t>Unggul</a:t>
            </a:r>
            <a:endParaRPr lang="id-ID" dirty="0"/>
          </a:p>
        </p:txBody>
      </p:sp>
      <p:pic>
        <p:nvPicPr>
          <p:cNvPr id="5122" name="Picture 2" descr="D:\h mustatul\REKTOR\FOTO BARU 2016\DCIM\100KM853\100_1670.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80111" y="4005064"/>
            <a:ext cx="3096345" cy="23762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5536" y="4005063"/>
            <a:ext cx="5040560" cy="2520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4" name="TextBox 3"/>
          <p:cNvSpPr txBox="1"/>
          <p:nvPr/>
        </p:nvSpPr>
        <p:spPr>
          <a:xfrm>
            <a:off x="899592" y="1556792"/>
            <a:ext cx="8064896" cy="2246769"/>
          </a:xfrm>
          <a:prstGeom prst="rect">
            <a:avLst/>
          </a:prstGeom>
          <a:noFill/>
        </p:spPr>
        <p:txBody>
          <a:bodyPr wrap="square" rtlCol="0">
            <a:spAutoFit/>
          </a:bodyPr>
          <a:lstStyle/>
          <a:p>
            <a:r>
              <a:rPr lang="id-ID" sz="2800" dirty="0" smtClean="0">
                <a:latin typeface="Times New Roman" pitchFamily="18" charset="0"/>
                <a:cs typeface="Times New Roman" pitchFamily="18" charset="0"/>
              </a:rPr>
              <a:t>Mereka </a:t>
            </a:r>
            <a:r>
              <a:rPr lang="id-ID" sz="2800" dirty="0">
                <a:latin typeface="Times New Roman" pitchFamily="18" charset="0"/>
                <a:cs typeface="Times New Roman" pitchFamily="18" charset="0"/>
              </a:rPr>
              <a:t>yang memiliki jiwa wirausaha dan berpotensi untuk sukses adalah mereka yang memiliki budaya unggul. </a:t>
            </a:r>
            <a:endParaRPr lang="id-ID" sz="2800" dirty="0" smtClean="0">
              <a:latin typeface="Times New Roman" pitchFamily="18" charset="0"/>
              <a:cs typeface="Times New Roman" pitchFamily="18" charset="0"/>
            </a:endParaRPr>
          </a:p>
          <a:p>
            <a:r>
              <a:rPr lang="id-ID" sz="2800" dirty="0">
                <a:latin typeface="Times New Roman" pitchFamily="18" charset="0"/>
                <a:cs typeface="Times New Roman" pitchFamily="18" charset="0"/>
              </a:rPr>
              <a:t>S</a:t>
            </a:r>
            <a:r>
              <a:rPr lang="id-ID" sz="2800" dirty="0" smtClean="0">
                <a:latin typeface="Times New Roman" pitchFamily="18" charset="0"/>
                <a:cs typeface="Times New Roman" pitchFamily="18" charset="0"/>
              </a:rPr>
              <a:t>elalu </a:t>
            </a:r>
            <a:r>
              <a:rPr lang="id-ID" sz="2800" dirty="0">
                <a:latin typeface="Times New Roman" pitchFamily="18" charset="0"/>
                <a:cs typeface="Times New Roman" pitchFamily="18" charset="0"/>
              </a:rPr>
              <a:t>berusaha untuk mempersembahkan yang terbaik untuk orang lain di sekitar mereka</a:t>
            </a:r>
            <a:r>
              <a:rPr lang="id-ID" dirty="0"/>
              <a:t>.</a:t>
            </a:r>
          </a:p>
        </p:txBody>
      </p:sp>
      <p:sp>
        <p:nvSpPr>
          <p:cNvPr id="5" name="TextBox 4"/>
          <p:cNvSpPr txBox="1"/>
          <p:nvPr/>
        </p:nvSpPr>
        <p:spPr>
          <a:xfrm>
            <a:off x="539552" y="4149080"/>
            <a:ext cx="4824536" cy="2985433"/>
          </a:xfrm>
          <a:prstGeom prst="rect">
            <a:avLst/>
          </a:prstGeom>
          <a:noFill/>
        </p:spPr>
        <p:txBody>
          <a:bodyPr wrap="square" rtlCol="0">
            <a:spAutoFit/>
          </a:bodyPr>
          <a:lstStyle/>
          <a:p>
            <a:r>
              <a:rPr lang="id-ID" sz="2800" dirty="0">
                <a:latin typeface="Times New Roman" pitchFamily="18" charset="0"/>
                <a:cs typeface="Times New Roman" pitchFamily="18" charset="0"/>
              </a:rPr>
              <a:t>Budaya </a:t>
            </a:r>
            <a:r>
              <a:rPr lang="id-ID" sz="2800" dirty="0" smtClean="0">
                <a:latin typeface="Times New Roman" pitchFamily="18" charset="0"/>
                <a:cs typeface="Times New Roman" pitchFamily="18" charset="0"/>
              </a:rPr>
              <a:t>unggul </a:t>
            </a:r>
            <a:r>
              <a:rPr lang="id-ID" sz="2800" dirty="0">
                <a:latin typeface="Times New Roman" pitchFamily="18" charset="0"/>
                <a:cs typeface="Times New Roman" pitchFamily="18" charset="0"/>
              </a:rPr>
              <a:t>yang membuat mereka selalu berinisiatif mencari hal-hal baru dengan kualitas yang baik, </a:t>
            </a:r>
            <a:r>
              <a:rPr lang="id-ID" sz="2800" dirty="0" smtClean="0">
                <a:latin typeface="Times New Roman" pitchFamily="18" charset="0"/>
                <a:cs typeface="Times New Roman" pitchFamily="18" charset="0"/>
              </a:rPr>
              <a:t>keuntungan </a:t>
            </a:r>
            <a:r>
              <a:rPr lang="id-ID" sz="2800" dirty="0">
                <a:latin typeface="Times New Roman" pitchFamily="18" charset="0"/>
                <a:cs typeface="Times New Roman" pitchFamily="18" charset="0"/>
              </a:rPr>
              <a:t>yang lebih menambah nilai.</a:t>
            </a:r>
            <a:br>
              <a:rPr lang="id-ID" sz="2800" dirty="0">
                <a:latin typeface="Times New Roman" pitchFamily="18" charset="0"/>
                <a:cs typeface="Times New Roman" pitchFamily="18" charset="0"/>
              </a:rPr>
            </a:br>
            <a:r>
              <a:rPr lang="id-ID" sz="2400" dirty="0">
                <a:latin typeface="Times New Roman" pitchFamily="18" charset="0"/>
                <a:cs typeface="Times New Roman" pitchFamily="18" charset="0"/>
              </a:rPr>
              <a:t/>
            </a:r>
            <a:br>
              <a:rPr lang="id-ID" sz="2400" dirty="0">
                <a:latin typeface="Times New Roman" pitchFamily="18" charset="0"/>
                <a:cs typeface="Times New Roman" pitchFamily="18" charset="0"/>
              </a:rPr>
            </a:b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42434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b="1" dirty="0"/>
              <a:t>6. Forward Thinking</a:t>
            </a:r>
            <a:endParaRPr lang="id-ID" dirty="0"/>
          </a:p>
        </p:txBody>
      </p:sp>
      <p:pic>
        <p:nvPicPr>
          <p:cNvPr id="6146" name="Picture 2" descr="D:\h mustatul\REKTOR\FOTO BARU 2016\DCIM\100KM853\100_1663.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3989784"/>
            <a:ext cx="3384376" cy="26795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7544" y="1340768"/>
            <a:ext cx="8424936" cy="3108543"/>
          </a:xfrm>
          <a:prstGeom prst="rect">
            <a:avLst/>
          </a:prstGeom>
          <a:noFill/>
        </p:spPr>
        <p:txBody>
          <a:bodyPr wrap="square" rtlCol="0">
            <a:spAutoFit/>
          </a:bodyPr>
          <a:lstStyle/>
          <a:p>
            <a:r>
              <a:rPr lang="id-ID" sz="2800" dirty="0">
                <a:latin typeface="Times New Roman" pitchFamily="18" charset="0"/>
                <a:cs typeface="Times New Roman" pitchFamily="18" charset="0"/>
              </a:rPr>
              <a:t>Seorang wirausaha senan tiasa berpikir </a:t>
            </a:r>
            <a:r>
              <a:rPr lang="id-ID" sz="2800" dirty="0" smtClean="0">
                <a:latin typeface="Times New Roman" pitchFamily="18" charset="0"/>
                <a:cs typeface="Times New Roman" pitchFamily="18" charset="0"/>
              </a:rPr>
              <a:t>maju untuk masa depan. </a:t>
            </a:r>
          </a:p>
          <a:p>
            <a:r>
              <a:rPr lang="id-ID" sz="2800" dirty="0" smtClean="0">
                <a:latin typeface="Times New Roman" pitchFamily="18" charset="0"/>
                <a:cs typeface="Times New Roman" pitchFamily="18" charset="0"/>
              </a:rPr>
              <a:t>Mereka </a:t>
            </a:r>
            <a:r>
              <a:rPr lang="id-ID" sz="2800" dirty="0">
                <a:latin typeface="Times New Roman" pitchFamily="18" charset="0"/>
                <a:cs typeface="Times New Roman" pitchFamily="18" charset="0"/>
              </a:rPr>
              <a:t>bahkan mampu “menciptakan” masa depan di pikiran mereka terlebih dahulu dengan sangat jelas dan terperinci, sehingga lebih mudah bagi mereka untuk menerapkannya atau menjelaskan kepada tim bagaimana meraihnya. </a:t>
            </a:r>
            <a:endParaRPr lang="id-ID" sz="2800" dirty="0" smtClean="0">
              <a:latin typeface="Times New Roman" pitchFamily="18" charset="0"/>
              <a:cs typeface="Times New Roman" pitchFamily="18" charset="0"/>
            </a:endParaRPr>
          </a:p>
        </p:txBody>
      </p:sp>
      <p:sp>
        <p:nvSpPr>
          <p:cNvPr id="4" name="TextBox 3"/>
          <p:cNvSpPr txBox="1"/>
          <p:nvPr/>
        </p:nvSpPr>
        <p:spPr>
          <a:xfrm>
            <a:off x="467544" y="4217600"/>
            <a:ext cx="4752528" cy="2246769"/>
          </a:xfrm>
          <a:prstGeom prst="rect">
            <a:avLst/>
          </a:prstGeom>
          <a:noFill/>
        </p:spPr>
        <p:txBody>
          <a:bodyPr wrap="square" rtlCol="0">
            <a:spAutoFit/>
          </a:bodyPr>
          <a:lstStyle/>
          <a:p>
            <a:r>
              <a:rPr lang="id-ID" sz="2800" dirty="0">
                <a:latin typeface="Times New Roman" pitchFamily="18" charset="0"/>
                <a:cs typeface="Times New Roman" pitchFamily="18" charset="0"/>
              </a:rPr>
              <a:t>Kemampuan ini mendorong mereka untuk menelurkan inovas-inovasi baru yang lebih maju dari orang-orang lain di sekitar </a:t>
            </a:r>
            <a:r>
              <a:rPr lang="id-ID" sz="2800" dirty="0" smtClean="0">
                <a:latin typeface="Times New Roman" pitchFamily="18" charset="0"/>
                <a:cs typeface="Times New Roman" pitchFamily="18" charset="0"/>
              </a:rPr>
              <a:t>mereka.</a:t>
            </a:r>
            <a:endParaRPr lang="id-ID" dirty="0"/>
          </a:p>
        </p:txBody>
      </p:sp>
    </p:spTree>
    <p:extLst>
      <p:ext uri="{BB962C8B-B14F-4D97-AF65-F5344CB8AC3E}">
        <p14:creationId xmlns:p14="http://schemas.microsoft.com/office/powerpoint/2010/main" val="2777681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dirty="0"/>
              <a:t> </a:t>
            </a:r>
            <a:r>
              <a:rPr lang="id-ID" b="1" dirty="0"/>
              <a:t>7. Sadar Waktu dan Sarana</a:t>
            </a:r>
            <a:endParaRPr lang="id-ID" dirty="0"/>
          </a:p>
        </p:txBody>
      </p:sp>
      <p:sp>
        <p:nvSpPr>
          <p:cNvPr id="3" name="Content Placeholder 2"/>
          <p:cNvSpPr>
            <a:spLocks noGrp="1"/>
          </p:cNvSpPr>
          <p:nvPr>
            <p:ph idx="1"/>
          </p:nvPr>
        </p:nvSpPr>
        <p:spPr>
          <a:xfrm>
            <a:off x="899592" y="1700808"/>
            <a:ext cx="7704856" cy="4464496"/>
          </a:xfrm>
        </p:spPr>
        <p:txBody>
          <a:bodyPr>
            <a:normAutofit lnSpcReduction="10000"/>
          </a:bodyPr>
          <a:lstStyle/>
          <a:p>
            <a:r>
              <a:rPr lang="id-ID" dirty="0"/>
              <a:t>Mereka sadar bahwa waktu perlu dikelola dengan baik karena waktu yang terbuang tak akan pernah kembali</a:t>
            </a:r>
            <a:r>
              <a:rPr lang="id-ID" dirty="0" smtClean="0"/>
              <a:t>.</a:t>
            </a:r>
          </a:p>
          <a:p>
            <a:r>
              <a:rPr lang="id-ID" dirty="0" smtClean="0"/>
              <a:t>Mereka </a:t>
            </a:r>
            <a:r>
              <a:rPr lang="id-ID" dirty="0"/>
              <a:t>juga sadar bahwa </a:t>
            </a:r>
            <a:r>
              <a:rPr lang="id-ID" dirty="0" smtClean="0"/>
              <a:t>sarana </a:t>
            </a:r>
            <a:r>
              <a:rPr lang="id-ID" dirty="0"/>
              <a:t>juga perlu dimanfaatkan dengan optimal dengan cara seefisien mungkin, karena </a:t>
            </a:r>
            <a:r>
              <a:rPr lang="id-ID" dirty="0" smtClean="0"/>
              <a:t>sarana </a:t>
            </a:r>
            <a:r>
              <a:rPr lang="id-ID" dirty="0"/>
              <a:t>terbatas dan pemanfaatan sarana bisa merupakan faktor penting dalam penghematan biaya operasional. </a:t>
            </a:r>
            <a:endParaRPr lang="id-ID" dirty="0" smtClean="0"/>
          </a:p>
          <a:p>
            <a:r>
              <a:rPr lang="id-ID" dirty="0" smtClean="0"/>
              <a:t>Dengan </a:t>
            </a:r>
            <a:r>
              <a:rPr lang="id-ID" dirty="0"/>
              <a:t>demikian, mereka sangat efektif dan efisien dalam mempermanfaatkan kedua hal tersebut.</a:t>
            </a:r>
          </a:p>
        </p:txBody>
      </p:sp>
    </p:spTree>
    <p:extLst>
      <p:ext uri="{BB962C8B-B14F-4D97-AF65-F5344CB8AC3E}">
        <p14:creationId xmlns:p14="http://schemas.microsoft.com/office/powerpoint/2010/main" val="3900249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1803</TotalTime>
  <Words>863</Words>
  <Application>Microsoft Office PowerPoint</Application>
  <PresentationFormat>On-screen Show (4:3)</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KEWIRAUSAHAAN</vt:lpstr>
      <vt:lpstr>Dalam Pikiran Orang Berjiwa Wirausaha</vt:lpstr>
      <vt:lpstr>1. Optimistis</vt:lpstr>
      <vt:lpstr>2. Keberanian Mengambil Resiko</vt:lpstr>
      <vt:lpstr>3. Semangat</vt:lpstr>
      <vt:lpstr>4. Integritas</vt:lpstr>
      <vt:lpstr>5. Budaya Unggul</vt:lpstr>
      <vt:lpstr>6. Forward Thinking</vt:lpstr>
      <vt:lpstr> 7. Sadar Waktu dan Sarana</vt:lpstr>
      <vt:lpstr>8. Mimpi</vt:lpstr>
      <vt:lpstr>9. Percencanaan</vt:lpstr>
      <vt:lpstr>10. Strategi Utama</vt:lpstr>
      <vt:lpstr>11. Pembiayaan</vt:lpstr>
      <vt:lpstr>12. Lokasi</vt:lpstr>
      <vt:lpstr>Diskusi Kelompok 2-3 orang satu kelomok</vt:lpstr>
      <vt:lpstr>TERIMA KASIH ATAS PERHATIANNYA (BERLANJUT)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PROBABILITAS</dc:title>
  <dc:creator>Drs.H.Mistahul</dc:creator>
  <cp:lastModifiedBy>ASUS</cp:lastModifiedBy>
  <cp:revision>153</cp:revision>
  <dcterms:created xsi:type="dcterms:W3CDTF">2010-10-02T22:00:07Z</dcterms:created>
  <dcterms:modified xsi:type="dcterms:W3CDTF">2019-09-24T03:11:51Z</dcterms:modified>
</cp:coreProperties>
</file>