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0"/>
  </p:notesMasterIdLst>
  <p:sldIdLst>
    <p:sldId id="256" r:id="rId2"/>
    <p:sldId id="289" r:id="rId3"/>
    <p:sldId id="288" r:id="rId4"/>
    <p:sldId id="290" r:id="rId5"/>
    <p:sldId id="291" r:id="rId6"/>
    <p:sldId id="303" r:id="rId7"/>
    <p:sldId id="292" r:id="rId8"/>
    <p:sldId id="293" r:id="rId9"/>
    <p:sldId id="300" r:id="rId10"/>
    <p:sldId id="294" r:id="rId11"/>
    <p:sldId id="295" r:id="rId12"/>
    <p:sldId id="296" r:id="rId13"/>
    <p:sldId id="301" r:id="rId14"/>
    <p:sldId id="297" r:id="rId15"/>
    <p:sldId id="298" r:id="rId16"/>
    <p:sldId id="302" r:id="rId17"/>
    <p:sldId id="299" r:id="rId18"/>
    <p:sldId id="275" r:id="rId19"/>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26AEBB-380E-487E-A130-0CE1F311EA3C}" type="datetimeFigureOut">
              <a:rPr lang="id-ID" smtClean="0"/>
              <a:t>21/09/2021</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7C0476-99E0-4F10-AB9C-1F88EA27A10B}" type="slidenum">
              <a:rPr lang="id-ID" smtClean="0"/>
              <a:t>‹#›</a:t>
            </a:fld>
            <a:endParaRPr lang="id-ID"/>
          </a:p>
        </p:txBody>
      </p:sp>
    </p:spTree>
    <p:extLst>
      <p:ext uri="{BB962C8B-B14F-4D97-AF65-F5344CB8AC3E}">
        <p14:creationId xmlns:p14="http://schemas.microsoft.com/office/powerpoint/2010/main" val="3545739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688FC23-828F-4EDE-848F-3263247E120F}" type="datetimeFigureOut">
              <a:rPr lang="id-ID" smtClean="0"/>
              <a:pPr/>
              <a:t>21/09/2021</a:t>
            </a:fld>
            <a:endParaRPr lang="id-ID"/>
          </a:p>
        </p:txBody>
      </p:sp>
      <p:sp>
        <p:nvSpPr>
          <p:cNvPr id="19" name="Footer Placeholder 18"/>
          <p:cNvSpPr>
            <a:spLocks noGrp="1"/>
          </p:cNvSpPr>
          <p:nvPr>
            <p:ph type="ftr" sz="quarter" idx="11"/>
          </p:nvPr>
        </p:nvSpPr>
        <p:spPr/>
        <p:txBody>
          <a:bodyPr/>
          <a:lstStyle/>
          <a:p>
            <a:endParaRPr lang="id-ID"/>
          </a:p>
        </p:txBody>
      </p:sp>
      <p:sp>
        <p:nvSpPr>
          <p:cNvPr id="27" name="Slide Number Placeholder 26"/>
          <p:cNvSpPr>
            <a:spLocks noGrp="1"/>
          </p:cNvSpPr>
          <p:nvPr>
            <p:ph type="sldNum" sz="quarter" idx="12"/>
          </p:nvPr>
        </p:nvSpPr>
        <p:spPr/>
        <p:txBody>
          <a:bodyPr/>
          <a:lstStyle/>
          <a:p>
            <a:fld id="{D3793772-49D9-41F9-80CC-62FBD31E1D18}" type="slidenum">
              <a:rPr lang="id-ID" smtClean="0"/>
              <a:pPr/>
              <a:t>‹#›</a:t>
            </a:fld>
            <a:endParaRPr lang="id-ID"/>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688FC23-828F-4EDE-848F-3263247E120F}" type="datetimeFigureOut">
              <a:rPr lang="id-ID" smtClean="0"/>
              <a:pPr/>
              <a:t>21/09/2021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3793772-49D9-41F9-80CC-62FBD31E1D18}"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688FC23-828F-4EDE-848F-3263247E120F}" type="datetimeFigureOut">
              <a:rPr lang="id-ID" smtClean="0"/>
              <a:pPr/>
              <a:t>21/09/2021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3793772-49D9-41F9-80CC-62FBD31E1D18}"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688FC23-828F-4EDE-848F-3263247E120F}" type="datetimeFigureOut">
              <a:rPr lang="id-ID" smtClean="0"/>
              <a:pPr/>
              <a:t>21/09/2021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3793772-49D9-41F9-80CC-62FBD31E1D18}"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688FC23-828F-4EDE-848F-3263247E120F}" type="datetimeFigureOut">
              <a:rPr lang="id-ID" smtClean="0"/>
              <a:pPr/>
              <a:t>21/09/2021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3793772-49D9-41F9-80CC-62FBD31E1D18}" type="slidenum">
              <a:rPr lang="id-ID" smtClean="0"/>
              <a:pPr/>
              <a:t>‹#›</a:t>
            </a:fld>
            <a:endParaRPr lang="id-ID"/>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688FC23-828F-4EDE-848F-3263247E120F}" type="datetimeFigureOut">
              <a:rPr lang="id-ID" smtClean="0"/>
              <a:pPr/>
              <a:t>21/09/2021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3793772-49D9-41F9-80CC-62FBD31E1D18}"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688FC23-828F-4EDE-848F-3263247E120F}" type="datetimeFigureOut">
              <a:rPr lang="id-ID" smtClean="0"/>
              <a:pPr/>
              <a:t>21/09/2021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D3793772-49D9-41F9-80CC-62FBD31E1D18}"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688FC23-828F-4EDE-848F-3263247E120F}" type="datetimeFigureOut">
              <a:rPr lang="id-ID" smtClean="0"/>
              <a:pPr/>
              <a:t>21/09/2021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D3793772-49D9-41F9-80CC-62FBD31E1D18}"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88FC23-828F-4EDE-848F-3263247E120F}" type="datetimeFigureOut">
              <a:rPr lang="id-ID" smtClean="0"/>
              <a:pPr/>
              <a:t>21/09/2021</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D3793772-49D9-41F9-80CC-62FBD31E1D18}"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688FC23-828F-4EDE-848F-3263247E120F}" type="datetimeFigureOut">
              <a:rPr lang="id-ID" smtClean="0"/>
              <a:pPr/>
              <a:t>21/09/2021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3793772-49D9-41F9-80CC-62FBD31E1D18}"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688FC23-828F-4EDE-848F-3263247E120F}" type="datetimeFigureOut">
              <a:rPr lang="id-ID" smtClean="0"/>
              <a:pPr/>
              <a:t>21/09/2021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a:xfrm>
            <a:off x="8077200" y="6356350"/>
            <a:ext cx="609600" cy="365125"/>
          </a:xfrm>
        </p:spPr>
        <p:txBody>
          <a:bodyPr/>
          <a:lstStyle/>
          <a:p>
            <a:fld id="{D3793772-49D9-41F9-80CC-62FBD31E1D18}" type="slidenum">
              <a:rPr lang="id-ID" smtClean="0"/>
              <a:pPr/>
              <a:t>‹#›</a:t>
            </a:fld>
            <a:endParaRPr lang="id-ID"/>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688FC23-828F-4EDE-848F-3263247E120F}" type="datetimeFigureOut">
              <a:rPr lang="id-ID" smtClean="0"/>
              <a:pPr/>
              <a:t>21/09/2021</a:t>
            </a:fld>
            <a:endParaRPr lang="id-ID"/>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d-ID"/>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3793772-49D9-41F9-80CC-62FBD31E1D18}" type="slidenum">
              <a:rPr lang="id-ID" smtClean="0"/>
              <a:pPr/>
              <a:t>‹#›</a:t>
            </a:fld>
            <a:endParaRPr lang="id-ID"/>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332656"/>
            <a:ext cx="7851648" cy="1656184"/>
          </a:xfrm>
        </p:spPr>
        <p:txBody>
          <a:bodyPr>
            <a:noAutofit/>
          </a:bodyPr>
          <a:lstStyle/>
          <a:p>
            <a:pPr algn="ctr"/>
            <a:r>
              <a:rPr lang="id-ID" sz="7200" kern="10" dirty="0">
                <a:ln w="9525">
                  <a:solidFill>
                    <a:schemeClr val="tx2"/>
                  </a:solidFill>
                  <a:round/>
                  <a:headEnd/>
                  <a:tailEnd/>
                </a:ln>
                <a:solidFill>
                  <a:schemeClr val="hlink"/>
                </a:solidFill>
                <a:latin typeface="Impact"/>
              </a:rPr>
              <a:t>KEWIRAUSAHAAN</a:t>
            </a:r>
            <a:endParaRPr lang="id-ID" sz="7200" dirty="0">
              <a:latin typeface="Times New Roman" pitchFamily="18" charset="0"/>
              <a:cs typeface="Times New Roman" pitchFamily="18" charset="0"/>
            </a:endParaRPr>
          </a:p>
        </p:txBody>
      </p:sp>
      <p:sp>
        <p:nvSpPr>
          <p:cNvPr id="3" name="Subtitle 2"/>
          <p:cNvSpPr>
            <a:spLocks noGrp="1"/>
          </p:cNvSpPr>
          <p:nvPr>
            <p:ph type="subTitle" idx="1"/>
          </p:nvPr>
        </p:nvSpPr>
        <p:spPr>
          <a:xfrm>
            <a:off x="789270" y="4581128"/>
            <a:ext cx="7854696" cy="2071702"/>
          </a:xfrm>
        </p:spPr>
        <p:txBody>
          <a:bodyPr>
            <a:noAutofit/>
          </a:bodyPr>
          <a:lstStyle/>
          <a:p>
            <a:pPr algn="ctr">
              <a:defRPr/>
            </a:pPr>
            <a:r>
              <a:rPr lang="en-US" sz="2000" dirty="0" smtClean="0">
                <a:latin typeface="Times New Roman" pitchFamily="18" charset="0"/>
                <a:cs typeface="Times New Roman" pitchFamily="18" charset="0"/>
              </a:rPr>
              <a:t>UNIVERSITAS ISLAM </a:t>
            </a:r>
            <a:r>
              <a:rPr lang="id-ID" sz="2000" dirty="0" smtClean="0">
                <a:latin typeface="Times New Roman" pitchFamily="18" charset="0"/>
                <a:cs typeface="Times New Roman" pitchFamily="18" charset="0"/>
              </a:rPr>
              <a:t>KALIMANTAN (UNISKA)</a:t>
            </a:r>
          </a:p>
          <a:p>
            <a:pPr algn="ctr">
              <a:defRPr/>
            </a:pPr>
            <a:r>
              <a:rPr lang="en-US" sz="2000" dirty="0" smtClean="0">
                <a:latin typeface="Times New Roman" pitchFamily="18" charset="0"/>
                <a:cs typeface="Times New Roman" pitchFamily="18" charset="0"/>
              </a:rPr>
              <a:t>MUHAMMAD ARSYAD AL-BANJAR</a:t>
            </a:r>
            <a:r>
              <a:rPr lang="id-ID" sz="2000" dirty="0">
                <a:latin typeface="Times New Roman" pitchFamily="18" charset="0"/>
                <a:cs typeface="Times New Roman" pitchFamily="18" charset="0"/>
              </a:rPr>
              <a:t>I</a:t>
            </a:r>
            <a:endParaRPr lang="en-US" sz="2000" dirty="0">
              <a:latin typeface="Times New Roman" pitchFamily="18" charset="0"/>
              <a:cs typeface="Times New Roman" pitchFamily="18" charset="0"/>
            </a:endParaRPr>
          </a:p>
          <a:p>
            <a:pPr algn="ctr">
              <a:defRPr/>
            </a:pPr>
            <a:r>
              <a:rPr lang="en-US" sz="2000" dirty="0" smtClean="0">
                <a:latin typeface="Times New Roman" pitchFamily="18" charset="0"/>
                <a:cs typeface="Times New Roman" pitchFamily="18" charset="0"/>
              </a:rPr>
              <a:t>BANJARMASIN</a:t>
            </a:r>
            <a:endParaRPr lang="en-US" sz="2000" dirty="0">
              <a:latin typeface="Times New Roman" pitchFamily="18" charset="0"/>
              <a:cs typeface="Times New Roman" pitchFamily="18" charset="0"/>
            </a:endParaRPr>
          </a:p>
          <a:p>
            <a:pPr algn="ctr">
              <a:defRPr/>
            </a:pPr>
            <a:r>
              <a:rPr lang="en-US" sz="2000" dirty="0">
                <a:latin typeface="Times New Roman" pitchFamily="18" charset="0"/>
                <a:cs typeface="Times New Roman" pitchFamily="18" charset="0"/>
              </a:rPr>
              <a:t>20</a:t>
            </a:r>
            <a:r>
              <a:rPr lang="id-ID" sz="2000" smtClean="0">
                <a:latin typeface="Times New Roman" pitchFamily="18" charset="0"/>
                <a:cs typeface="Times New Roman" pitchFamily="18" charset="0"/>
              </a:rPr>
              <a:t>19</a:t>
            </a:r>
            <a:endParaRPr lang="en-US" sz="2000" dirty="0">
              <a:latin typeface="Times New Roman" pitchFamily="18" charset="0"/>
              <a:cs typeface="Times New Roman" pitchFamily="18" charset="0"/>
            </a:endParaRPr>
          </a:p>
          <a:p>
            <a:pPr algn="ctr">
              <a:spcBef>
                <a:spcPts val="0"/>
              </a:spcBef>
            </a:pPr>
            <a:r>
              <a:rPr lang="id-ID" sz="3600" dirty="0" smtClean="0">
                <a:latin typeface="Times New Roman" pitchFamily="18" charset="0"/>
                <a:cs typeface="Times New Roman" pitchFamily="18" charset="0"/>
              </a:rPr>
              <a:t>( 3 )</a:t>
            </a:r>
            <a:endParaRPr lang="id-ID" sz="3600" dirty="0">
              <a:latin typeface="Times New Roman" pitchFamily="18" charset="0"/>
              <a:cs typeface="Times New Roman" pitchFamily="18" charset="0"/>
            </a:endParaRPr>
          </a:p>
        </p:txBody>
      </p:sp>
      <p:sp>
        <p:nvSpPr>
          <p:cNvPr id="4" name="TextBox 3"/>
          <p:cNvSpPr txBox="1"/>
          <p:nvPr/>
        </p:nvSpPr>
        <p:spPr>
          <a:xfrm>
            <a:off x="3714744" y="2857496"/>
            <a:ext cx="1714512" cy="369332"/>
          </a:xfrm>
          <a:prstGeom prst="rect">
            <a:avLst/>
          </a:prstGeom>
          <a:noFill/>
        </p:spPr>
        <p:txBody>
          <a:bodyPr wrap="square" rtlCol="0">
            <a:spAutoFit/>
          </a:bodyPr>
          <a:lstStyle/>
          <a:p>
            <a:endParaRPr lang="id-ID" dirty="0"/>
          </a:p>
        </p:txBody>
      </p:sp>
      <p:pic>
        <p:nvPicPr>
          <p:cNvPr id="5" name="Picture 9" descr="j0301252"/>
          <p:cNvPicPr>
            <a:picLocks noChangeAspect="1" noChangeArrowheads="1"/>
          </p:cNvPicPr>
          <p:nvPr/>
        </p:nvPicPr>
        <p:blipFill>
          <a:blip r:embed="rId2"/>
          <a:srcRect/>
          <a:stretch>
            <a:fillRect/>
          </a:stretch>
        </p:blipFill>
        <p:spPr bwMode="auto">
          <a:xfrm>
            <a:off x="3286116" y="2214554"/>
            <a:ext cx="2273309" cy="2068521"/>
          </a:xfrm>
          <a:prstGeom prst="rect">
            <a:avLst/>
          </a:prstGeom>
          <a:noFill/>
        </p:spPr>
      </p:pic>
      <p:sp>
        <p:nvSpPr>
          <p:cNvPr id="6" name="TextBox 5"/>
          <p:cNvSpPr txBox="1"/>
          <p:nvPr/>
        </p:nvSpPr>
        <p:spPr>
          <a:xfrm>
            <a:off x="1785918" y="4162570"/>
            <a:ext cx="6000792" cy="461665"/>
          </a:xfrm>
          <a:prstGeom prst="rect">
            <a:avLst/>
          </a:prstGeom>
          <a:noFill/>
        </p:spPr>
        <p:txBody>
          <a:bodyPr wrap="square" rtlCol="0">
            <a:spAutoFit/>
          </a:bodyPr>
          <a:lstStyle/>
          <a:p>
            <a:pPr algn="ctr"/>
            <a:r>
              <a:rPr lang="id-ID" sz="2400" smtClean="0"/>
              <a:t>Dr. </a:t>
            </a:r>
            <a:r>
              <a:rPr lang="id-ID" sz="2400" dirty="0" smtClean="0"/>
              <a:t>H. Mustatul Anwar, M.M.Pd. M.Kes</a:t>
            </a:r>
            <a:r>
              <a:rPr lang="id-ID" dirty="0" smtClean="0"/>
              <a:t>.</a:t>
            </a:r>
            <a:endParaRPr lang="id-ID"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08688"/>
          </a:xfrm>
        </p:spPr>
        <p:txBody>
          <a:bodyPr>
            <a:normAutofit fontScale="90000"/>
          </a:bodyPr>
          <a:lstStyle/>
          <a:p>
            <a:pPr algn="ctr"/>
            <a:r>
              <a:rPr lang="id-ID" dirty="0" smtClean="0"/>
              <a:t>lanjutan</a:t>
            </a:r>
            <a:endParaRPr lang="id-ID" dirty="0"/>
          </a:p>
        </p:txBody>
      </p:sp>
      <p:sp>
        <p:nvSpPr>
          <p:cNvPr id="3" name="Content Placeholder 2"/>
          <p:cNvSpPr>
            <a:spLocks noGrp="1"/>
          </p:cNvSpPr>
          <p:nvPr>
            <p:ph idx="1"/>
          </p:nvPr>
        </p:nvSpPr>
        <p:spPr>
          <a:xfrm>
            <a:off x="683568" y="1700808"/>
            <a:ext cx="8229600" cy="4032448"/>
          </a:xfrm>
        </p:spPr>
        <p:txBody>
          <a:bodyPr/>
          <a:lstStyle/>
          <a:p>
            <a:r>
              <a:rPr lang="id-ID" sz="2800" dirty="0">
                <a:latin typeface="Times New Roman" pitchFamily="18" charset="0"/>
                <a:cs typeface="Times New Roman" pitchFamily="18" charset="0"/>
              </a:rPr>
              <a:t>Aturan main dalam persaingan bisnis terus berubah. </a:t>
            </a:r>
            <a:endParaRPr lang="id-ID" sz="2800" dirty="0" smtClean="0">
              <a:latin typeface="Times New Roman" pitchFamily="18" charset="0"/>
              <a:cs typeface="Times New Roman" pitchFamily="18" charset="0"/>
            </a:endParaRPr>
          </a:p>
          <a:p>
            <a:r>
              <a:rPr lang="id-ID" sz="2800" dirty="0" smtClean="0">
                <a:latin typeface="Times New Roman" pitchFamily="18" charset="0"/>
                <a:cs typeface="Times New Roman" pitchFamily="18" charset="0"/>
              </a:rPr>
              <a:t>Agar </a:t>
            </a:r>
            <a:r>
              <a:rPr lang="id-ID" sz="2800" dirty="0">
                <a:latin typeface="Times New Roman" pitchFamily="18" charset="0"/>
                <a:cs typeface="Times New Roman" pitchFamily="18" charset="0"/>
              </a:rPr>
              <a:t>dapat sukses, wirausahawan tidak lagi dapat bertindak dalam cara-cara yang dulu biasa mereka lakukan. </a:t>
            </a:r>
            <a:endParaRPr lang="id-ID" sz="2800" dirty="0" smtClean="0">
              <a:latin typeface="Times New Roman" pitchFamily="18" charset="0"/>
              <a:cs typeface="Times New Roman" pitchFamily="18" charset="0"/>
            </a:endParaRPr>
          </a:p>
          <a:p>
            <a:r>
              <a:rPr lang="id-ID" sz="2800" dirty="0" smtClean="0">
                <a:latin typeface="Times New Roman" pitchFamily="18" charset="0"/>
                <a:cs typeface="Times New Roman" pitchFamily="18" charset="0"/>
              </a:rPr>
              <a:t>Untungnya</a:t>
            </a:r>
            <a:r>
              <a:rPr lang="id-ID" sz="2800" dirty="0">
                <a:latin typeface="Times New Roman" pitchFamily="18" charset="0"/>
                <a:cs typeface="Times New Roman" pitchFamily="18" charset="0"/>
              </a:rPr>
              <a:t>, wirausahawan yang sukses memiliki senjata andal untuk mengatasi lingkungan yang tidak ramah dan selalu </a:t>
            </a:r>
            <a:r>
              <a:rPr lang="id-ID" sz="2800" dirty="0" smtClean="0">
                <a:latin typeface="Times New Roman" pitchFamily="18" charset="0"/>
                <a:cs typeface="Times New Roman" pitchFamily="18" charset="0"/>
              </a:rPr>
              <a:t>berubah dalam </a:t>
            </a:r>
            <a:r>
              <a:rPr lang="id-ID" sz="2800" dirty="0">
                <a:latin typeface="Times New Roman" pitchFamily="18" charset="0"/>
                <a:cs typeface="Times New Roman" pitchFamily="18" charset="0"/>
              </a:rPr>
              <a:t>proses manajemen </a:t>
            </a:r>
            <a:r>
              <a:rPr lang="id-ID" sz="2800" dirty="0" smtClean="0">
                <a:latin typeface="Times New Roman" pitchFamily="18" charset="0"/>
                <a:cs typeface="Times New Roman" pitchFamily="18" charset="0"/>
              </a:rPr>
              <a:t>startegis perusahaan</a:t>
            </a:r>
            <a:r>
              <a:rPr lang="id-ID" dirty="0" smtClean="0">
                <a:latin typeface="Times New Roman" pitchFamily="18" charset="0"/>
                <a:cs typeface="Times New Roman" pitchFamily="18" charset="0"/>
              </a:rPr>
              <a:t>. </a:t>
            </a:r>
            <a:endParaRPr lang="id-ID" dirty="0">
              <a:latin typeface="Times New Roman" pitchFamily="18" charset="0"/>
              <a:cs typeface="Times New Roman" pitchFamily="18" charset="0"/>
            </a:endParaRPr>
          </a:p>
        </p:txBody>
      </p:sp>
    </p:spTree>
    <p:extLst>
      <p:ext uri="{BB962C8B-B14F-4D97-AF65-F5344CB8AC3E}">
        <p14:creationId xmlns:p14="http://schemas.microsoft.com/office/powerpoint/2010/main" val="19315790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64672"/>
          </a:xfrm>
        </p:spPr>
        <p:txBody>
          <a:bodyPr>
            <a:normAutofit fontScale="90000"/>
          </a:bodyPr>
          <a:lstStyle/>
          <a:p>
            <a:pPr algn="ctr"/>
            <a:r>
              <a:rPr lang="id-ID" dirty="0" smtClean="0"/>
              <a:t>lanjutan</a:t>
            </a:r>
            <a:endParaRPr lang="id-ID" dirty="0"/>
          </a:p>
        </p:txBody>
      </p:sp>
      <p:sp>
        <p:nvSpPr>
          <p:cNvPr id="3" name="Content Placeholder 2"/>
          <p:cNvSpPr>
            <a:spLocks noGrp="1"/>
          </p:cNvSpPr>
          <p:nvPr>
            <p:ph idx="1"/>
          </p:nvPr>
        </p:nvSpPr>
        <p:spPr>
          <a:xfrm>
            <a:off x="590872" y="1700808"/>
            <a:ext cx="8229600" cy="4248472"/>
          </a:xfrm>
        </p:spPr>
        <p:txBody>
          <a:bodyPr>
            <a:normAutofit/>
          </a:bodyPr>
          <a:lstStyle/>
          <a:p>
            <a:r>
              <a:rPr lang="id-ID" sz="2800" dirty="0">
                <a:latin typeface="Times New Roman" pitchFamily="18" charset="0"/>
                <a:cs typeface="Times New Roman" pitchFamily="18" charset="0"/>
              </a:rPr>
              <a:t>Manajemen strategis (strategis management) meliputi pengembangan rencana bisnis sebagai penuntun perusahaan sewaktu berjuang mencapai visi, misi, sasaran dan tujuan serta untuk mempertahankan arah tujuan yang diinginkan. </a:t>
            </a:r>
            <a:endParaRPr lang="id-ID" sz="2800" dirty="0" smtClean="0">
              <a:latin typeface="Times New Roman" pitchFamily="18" charset="0"/>
              <a:cs typeface="Times New Roman" pitchFamily="18" charset="0"/>
            </a:endParaRPr>
          </a:p>
          <a:p>
            <a:r>
              <a:rPr lang="id-ID" sz="2800" dirty="0" smtClean="0">
                <a:latin typeface="Times New Roman" pitchFamily="18" charset="0"/>
                <a:cs typeface="Times New Roman" pitchFamily="18" charset="0"/>
              </a:rPr>
              <a:t>Ide </a:t>
            </a:r>
            <a:r>
              <a:rPr lang="id-ID" sz="2800" dirty="0">
                <a:latin typeface="Times New Roman" pitchFamily="18" charset="0"/>
                <a:cs typeface="Times New Roman" pitchFamily="18" charset="0"/>
              </a:rPr>
              <a:t>inti manajemen strategis adalah </a:t>
            </a:r>
            <a:r>
              <a:rPr lang="id-ID" sz="2800" dirty="0" smtClean="0">
                <a:latin typeface="Times New Roman" pitchFamily="18" charset="0"/>
                <a:cs typeface="Times New Roman" pitchFamily="18" charset="0"/>
              </a:rPr>
              <a:t>memberikan </a:t>
            </a:r>
            <a:r>
              <a:rPr lang="id-ID" sz="2800" dirty="0">
                <a:latin typeface="Times New Roman" pitchFamily="18" charset="0"/>
                <a:cs typeface="Times New Roman" pitchFamily="18" charset="0"/>
              </a:rPr>
              <a:t>l</a:t>
            </a:r>
            <a:r>
              <a:rPr lang="id-ID" sz="2800" dirty="0" smtClean="0">
                <a:latin typeface="Times New Roman" pitchFamily="18" charset="0"/>
                <a:cs typeface="Times New Roman" pitchFamily="18" charset="0"/>
              </a:rPr>
              <a:t>etak baru </a:t>
            </a:r>
            <a:r>
              <a:rPr lang="id-ID" sz="2800" dirty="0">
                <a:latin typeface="Times New Roman" pitchFamily="18" charset="0"/>
                <a:cs typeface="Times New Roman" pitchFamily="18" charset="0"/>
              </a:rPr>
              <a:t>kepada pemilik perusahaan agar perusahaan bisa menyesuaikan kekuatan dan kelemahannya dengan peluang dan ancaman di lingkungannya.</a:t>
            </a:r>
          </a:p>
        </p:txBody>
      </p:sp>
    </p:spTree>
    <p:extLst>
      <p:ext uri="{BB962C8B-B14F-4D97-AF65-F5344CB8AC3E}">
        <p14:creationId xmlns:p14="http://schemas.microsoft.com/office/powerpoint/2010/main" val="25978469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96720"/>
          </a:xfrm>
        </p:spPr>
        <p:txBody>
          <a:bodyPr>
            <a:normAutofit fontScale="90000"/>
          </a:bodyPr>
          <a:lstStyle/>
          <a:p>
            <a:pPr algn="ctr"/>
            <a:r>
              <a:rPr lang="id-ID" b="1" dirty="0"/>
              <a:t>Membangun Keunggulan Kompetitif</a:t>
            </a:r>
            <a:endParaRPr lang="id-ID" dirty="0"/>
          </a:p>
        </p:txBody>
      </p:sp>
      <p:sp>
        <p:nvSpPr>
          <p:cNvPr id="3" name="Content Placeholder 2"/>
          <p:cNvSpPr>
            <a:spLocks noGrp="1"/>
          </p:cNvSpPr>
          <p:nvPr>
            <p:ph idx="1"/>
          </p:nvPr>
        </p:nvSpPr>
        <p:spPr>
          <a:xfrm>
            <a:off x="457200" y="1772816"/>
            <a:ext cx="8229600" cy="4551784"/>
          </a:xfrm>
        </p:spPr>
        <p:txBody>
          <a:bodyPr>
            <a:noAutofit/>
          </a:bodyPr>
          <a:lstStyle/>
          <a:p>
            <a:r>
              <a:rPr lang="id-ID" sz="2800" dirty="0">
                <a:latin typeface="Times New Roman" pitchFamily="18" charset="0"/>
                <a:cs typeface="Times New Roman" pitchFamily="18" charset="0"/>
              </a:rPr>
              <a:t>Tujuan pengembangan rencana strategis adalah untuk menciptakan keunggulan kompetitif yang merupakan sekumpulan faktor yang membedakan perusahaan kecil dari para pesaingnya dan memberikannya posisi unik di pasar sehingga lebih unggul dari para pesaingnya. </a:t>
            </a:r>
            <a:endParaRPr lang="id-ID" sz="2800" dirty="0" smtClean="0">
              <a:latin typeface="Times New Roman" pitchFamily="18" charset="0"/>
              <a:cs typeface="Times New Roman" pitchFamily="18" charset="0"/>
            </a:endParaRPr>
          </a:p>
          <a:p>
            <a:r>
              <a:rPr lang="id-ID" sz="2800" dirty="0" smtClean="0">
                <a:latin typeface="Times New Roman" pitchFamily="18" charset="0"/>
                <a:cs typeface="Times New Roman" pitchFamily="18" charset="0"/>
              </a:rPr>
              <a:t>Dari </a:t>
            </a:r>
            <a:r>
              <a:rPr lang="id-ID" sz="2800" dirty="0">
                <a:latin typeface="Times New Roman" pitchFamily="18" charset="0"/>
                <a:cs typeface="Times New Roman" pitchFamily="18" charset="0"/>
              </a:rPr>
              <a:t>perspektif strategis, kunci bagi kesuksesan bisnis adalah pengembangan keunggulan kompetitif yang unik, yaitu keunggulan yang menciptakan nilai bagi para pelanggan dan sukar ditiru oleh para pesaing. </a:t>
            </a:r>
          </a:p>
        </p:txBody>
      </p:sp>
    </p:spTree>
    <p:extLst>
      <p:ext uri="{BB962C8B-B14F-4D97-AF65-F5344CB8AC3E}">
        <p14:creationId xmlns:p14="http://schemas.microsoft.com/office/powerpoint/2010/main" val="7807933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24712"/>
          </a:xfrm>
        </p:spPr>
        <p:txBody>
          <a:bodyPr/>
          <a:lstStyle/>
          <a:p>
            <a:pPr algn="ctr"/>
            <a:r>
              <a:rPr lang="id-ID" dirty="0" smtClean="0"/>
              <a:t>lanjutan</a:t>
            </a:r>
            <a:endParaRPr lang="id-ID" dirty="0"/>
          </a:p>
        </p:txBody>
      </p:sp>
      <p:sp>
        <p:nvSpPr>
          <p:cNvPr id="3" name="Content Placeholder 2"/>
          <p:cNvSpPr>
            <a:spLocks noGrp="1"/>
          </p:cNvSpPr>
          <p:nvPr>
            <p:ph idx="1"/>
          </p:nvPr>
        </p:nvSpPr>
        <p:spPr>
          <a:xfrm>
            <a:off x="755576" y="1992208"/>
            <a:ext cx="8013576" cy="4389120"/>
          </a:xfrm>
        </p:spPr>
        <p:txBody>
          <a:bodyPr>
            <a:normAutofit/>
          </a:bodyPr>
          <a:lstStyle/>
          <a:p>
            <a:r>
              <a:rPr lang="id-ID" sz="3200" dirty="0">
                <a:latin typeface="Times New Roman" pitchFamily="18" charset="0"/>
                <a:cs typeface="Times New Roman" pitchFamily="18" charset="0"/>
              </a:rPr>
              <a:t>Perusahaan yang memiliki keunggulan kompetitif akan menjadi pemimpin dalam pasarnya serta dapat mencapai laba-laba di atas rata-rata.</a:t>
            </a:r>
          </a:p>
          <a:p>
            <a:r>
              <a:rPr lang="id-ID" sz="3200" dirty="0">
                <a:latin typeface="Times New Roman" pitchFamily="18" charset="0"/>
                <a:cs typeface="Times New Roman" pitchFamily="18" charset="0"/>
              </a:rPr>
              <a:t>Untuk menjadi sukses, kuncinya adalah membangun keunggulan kompetitif yang berkelanjutan (sustainable). </a:t>
            </a:r>
          </a:p>
        </p:txBody>
      </p:sp>
    </p:spTree>
    <p:extLst>
      <p:ext uri="{BB962C8B-B14F-4D97-AF65-F5344CB8AC3E}">
        <p14:creationId xmlns:p14="http://schemas.microsoft.com/office/powerpoint/2010/main" val="36902687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64672"/>
          </a:xfrm>
        </p:spPr>
        <p:txBody>
          <a:bodyPr>
            <a:normAutofit fontScale="90000"/>
          </a:bodyPr>
          <a:lstStyle/>
          <a:p>
            <a:pPr algn="ctr"/>
            <a:r>
              <a:rPr lang="id-ID" dirty="0" smtClean="0"/>
              <a:t>lanjutan</a:t>
            </a:r>
            <a:endParaRPr lang="id-ID" dirty="0"/>
          </a:p>
        </p:txBody>
      </p:sp>
      <p:sp>
        <p:nvSpPr>
          <p:cNvPr id="3" name="Content Placeholder 2"/>
          <p:cNvSpPr>
            <a:spLocks noGrp="1"/>
          </p:cNvSpPr>
          <p:nvPr>
            <p:ph idx="1"/>
          </p:nvPr>
        </p:nvSpPr>
        <p:spPr>
          <a:xfrm>
            <a:off x="590872" y="1628800"/>
            <a:ext cx="8229600" cy="4464496"/>
          </a:xfrm>
        </p:spPr>
        <p:txBody>
          <a:bodyPr>
            <a:normAutofit/>
          </a:bodyPr>
          <a:lstStyle/>
          <a:p>
            <a:r>
              <a:rPr lang="id-ID" dirty="0" smtClean="0"/>
              <a:t>Dalam </a:t>
            </a:r>
            <a:r>
              <a:rPr lang="id-ID" dirty="0"/>
              <a:t>jangka panjang, perusahaan memperoleh keunggulan kompetitif yang berkelanjutan melalui kemampuannya mengembangkan seperangkat kompetensi inti sehingga perusahaan tersebut mampu </a:t>
            </a:r>
            <a:r>
              <a:rPr lang="id-ID" dirty="0" smtClean="0"/>
              <a:t>melayani </a:t>
            </a:r>
            <a:r>
              <a:rPr lang="id-ID" dirty="0"/>
              <a:t>pelanggan sasarannya dengan lebih baik dibandingkan dengan </a:t>
            </a:r>
            <a:r>
              <a:rPr lang="id-ID" dirty="0" smtClean="0"/>
              <a:t>pesaingnya.</a:t>
            </a:r>
          </a:p>
          <a:p>
            <a:r>
              <a:rPr lang="id-ID" dirty="0"/>
              <a:t>Kompetensi inti adalah serangkaian kemampuan unik yang dikembangkan oleh perusahaan dalam bidang-bidang operasional utama, yang memungkinkannya untuk melebihi pesaingnya.</a:t>
            </a:r>
          </a:p>
        </p:txBody>
      </p:sp>
    </p:spTree>
    <p:extLst>
      <p:ext uri="{BB962C8B-B14F-4D97-AF65-F5344CB8AC3E}">
        <p14:creationId xmlns:p14="http://schemas.microsoft.com/office/powerpoint/2010/main" val="21568580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64672"/>
          </a:xfrm>
        </p:spPr>
        <p:txBody>
          <a:bodyPr>
            <a:normAutofit fontScale="90000"/>
          </a:bodyPr>
          <a:lstStyle/>
          <a:p>
            <a:pPr algn="ctr"/>
            <a:r>
              <a:rPr lang="id-ID" dirty="0" smtClean="0"/>
              <a:t>lanjutan</a:t>
            </a:r>
            <a:endParaRPr lang="id-ID" dirty="0"/>
          </a:p>
        </p:txBody>
      </p:sp>
      <p:sp>
        <p:nvSpPr>
          <p:cNvPr id="3" name="Content Placeholder 2"/>
          <p:cNvSpPr>
            <a:spLocks noGrp="1"/>
          </p:cNvSpPr>
          <p:nvPr>
            <p:ph idx="1"/>
          </p:nvPr>
        </p:nvSpPr>
        <p:spPr>
          <a:xfrm>
            <a:off x="467544" y="1484784"/>
            <a:ext cx="4464496" cy="4608512"/>
          </a:xfrm>
        </p:spPr>
        <p:txBody>
          <a:bodyPr>
            <a:normAutofit fontScale="85000" lnSpcReduction="10000"/>
          </a:bodyPr>
          <a:lstStyle/>
          <a:p>
            <a:r>
              <a:rPr lang="id-ID" sz="2800" dirty="0" smtClean="0">
                <a:latin typeface="Times New Roman" pitchFamily="18" charset="0"/>
                <a:cs typeface="Times New Roman" pitchFamily="18" charset="0"/>
              </a:rPr>
              <a:t>Agar kompetensi </a:t>
            </a:r>
            <a:r>
              <a:rPr lang="id-ID" sz="2800" dirty="0">
                <a:latin typeface="Times New Roman" pitchFamily="18" charset="0"/>
                <a:cs typeface="Times New Roman" pitchFamily="18" charset="0"/>
              </a:rPr>
              <a:t>inti </a:t>
            </a:r>
            <a:r>
              <a:rPr lang="id-ID" sz="2800" dirty="0" smtClean="0">
                <a:latin typeface="Times New Roman" pitchFamily="18" charset="0"/>
                <a:cs typeface="Times New Roman" pitchFamily="18" charset="0"/>
              </a:rPr>
              <a:t>ini efektif, haruslah </a:t>
            </a:r>
            <a:r>
              <a:rPr lang="id-ID" sz="2800" dirty="0">
                <a:latin typeface="Times New Roman" pitchFamily="18" charset="0"/>
                <a:cs typeface="Times New Roman" pitchFamily="18" charset="0"/>
              </a:rPr>
              <a:t>sukar ditiru oleh pesaing, dan harus menyediakan manfaat yang dirasa penting bagi pelanggan. </a:t>
            </a:r>
            <a:endParaRPr lang="id-ID" sz="2800" dirty="0" smtClean="0">
              <a:latin typeface="Times New Roman" pitchFamily="18" charset="0"/>
              <a:cs typeface="Times New Roman" pitchFamily="18" charset="0"/>
            </a:endParaRPr>
          </a:p>
          <a:p>
            <a:r>
              <a:rPr lang="id-ID" sz="2800" dirty="0" smtClean="0">
                <a:latin typeface="Times New Roman" pitchFamily="18" charset="0"/>
                <a:cs typeface="Times New Roman" pitchFamily="18" charset="0"/>
              </a:rPr>
              <a:t>Kompetensi </a:t>
            </a:r>
            <a:r>
              <a:rPr lang="id-ID" sz="2800" dirty="0">
                <a:latin typeface="Times New Roman" pitchFamily="18" charset="0"/>
                <a:cs typeface="Times New Roman" pitchFamily="18" charset="0"/>
              </a:rPr>
              <a:t>inti perusahaan kecil sering kali berkaitan dengan keunggulan di bidang ukuran perusahaan, misalnya kelincahan, kecepatan, kedekatan dengan pelanggan, pelayanan yang lebih baik dan kemampuan berinovasi.</a:t>
            </a:r>
          </a:p>
          <a:p>
            <a:endParaRPr lang="id-ID" dirty="0"/>
          </a:p>
        </p:txBody>
      </p:sp>
      <p:sp>
        <p:nvSpPr>
          <p:cNvPr id="4" name="TextBox 3"/>
          <p:cNvSpPr txBox="1"/>
          <p:nvPr/>
        </p:nvSpPr>
        <p:spPr>
          <a:xfrm>
            <a:off x="5148064" y="1484784"/>
            <a:ext cx="3888432" cy="369332"/>
          </a:xfrm>
          <a:prstGeom prst="rect">
            <a:avLst/>
          </a:prstGeom>
          <a:noFill/>
        </p:spPr>
        <p:txBody>
          <a:bodyPr wrap="square" rtlCol="0">
            <a:spAutoFit/>
          </a:bodyPr>
          <a:lstStyle/>
          <a:p>
            <a:endParaRPr lang="id-ID" dirty="0"/>
          </a:p>
        </p:txBody>
      </p:sp>
      <p:pic>
        <p:nvPicPr>
          <p:cNvPr id="5" name="Picture 2" descr="D:\h mustatul\REKTOR\FOTO BARU 2016\DCIM\100KM853\100_167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32040" y="1669450"/>
            <a:ext cx="3960440" cy="4063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67007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0688"/>
            <a:ext cx="8229600" cy="780696"/>
          </a:xfrm>
        </p:spPr>
        <p:txBody>
          <a:bodyPr>
            <a:normAutofit fontScale="90000"/>
          </a:bodyPr>
          <a:lstStyle/>
          <a:p>
            <a:pPr algn="ctr"/>
            <a:r>
              <a:rPr lang="id-ID" dirty="0" smtClean="0"/>
              <a:t>UJIAN TENGAH SEMESTER</a:t>
            </a:r>
            <a:endParaRPr lang="id-ID" dirty="0"/>
          </a:p>
        </p:txBody>
      </p:sp>
      <p:sp>
        <p:nvSpPr>
          <p:cNvPr id="3" name="Content Placeholder 2"/>
          <p:cNvSpPr>
            <a:spLocks noGrp="1"/>
          </p:cNvSpPr>
          <p:nvPr>
            <p:ph idx="1"/>
          </p:nvPr>
        </p:nvSpPr>
        <p:spPr>
          <a:xfrm>
            <a:off x="457200" y="1628800"/>
            <a:ext cx="8435280" cy="4392488"/>
          </a:xfrm>
        </p:spPr>
        <p:txBody>
          <a:bodyPr>
            <a:normAutofit/>
          </a:bodyPr>
          <a:lstStyle/>
          <a:p>
            <a:pPr marL="514350" indent="-514350">
              <a:buAutoNum type="arabicPeriod"/>
            </a:pPr>
            <a:r>
              <a:rPr lang="id-ID" sz="2800" dirty="0" smtClean="0">
                <a:latin typeface="Times New Roman" pitchFamily="18" charset="0"/>
                <a:cs typeface="Times New Roman" pitchFamily="18" charset="0"/>
              </a:rPr>
              <a:t>Coba anda bermimpi mendesain usaha anda , berjalan lancar dan mendapat untung yang memuaskan, untuk itu tuangkan langkah-langkah kegiatan anda yang harus ditempuh.</a:t>
            </a:r>
          </a:p>
          <a:p>
            <a:pPr marL="514350" indent="-514350">
              <a:buAutoNum type="arabicPeriod"/>
            </a:pPr>
            <a:endParaRPr lang="id-ID" sz="2800" dirty="0" smtClean="0">
              <a:latin typeface="Times New Roman" pitchFamily="18" charset="0"/>
              <a:cs typeface="Times New Roman" pitchFamily="18" charset="0"/>
            </a:endParaRPr>
          </a:p>
          <a:p>
            <a:pPr marL="514350" indent="-514350">
              <a:buAutoNum type="arabicPeriod"/>
            </a:pPr>
            <a:r>
              <a:rPr lang="id-ID" sz="2800" dirty="0" smtClean="0">
                <a:latin typeface="Times New Roman" pitchFamily="18" charset="0"/>
                <a:cs typeface="Times New Roman" pitchFamily="18" charset="0"/>
              </a:rPr>
              <a:t>Setelah anda berhasil dalam studi ini, kemudian anda berwirausaha, coba desain usaha anda sesuai dengan ilmu yang anda peroleh pada waktu kuliah di Teknologi Informatika ini.</a:t>
            </a:r>
            <a:endParaRPr lang="id-ID" sz="2800" dirty="0">
              <a:latin typeface="Times New Roman" pitchFamily="18" charset="0"/>
              <a:cs typeface="Times New Roman" pitchFamily="18" charset="0"/>
            </a:endParaRPr>
          </a:p>
        </p:txBody>
      </p:sp>
    </p:spTree>
    <p:extLst>
      <p:ext uri="{BB962C8B-B14F-4D97-AF65-F5344CB8AC3E}">
        <p14:creationId xmlns:p14="http://schemas.microsoft.com/office/powerpoint/2010/main" val="23545278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764704"/>
            <a:ext cx="8229600" cy="792088"/>
          </a:xfrm>
        </p:spPr>
        <p:txBody>
          <a:bodyPr>
            <a:normAutofit fontScale="90000"/>
          </a:bodyPr>
          <a:lstStyle/>
          <a:p>
            <a:pPr algn="ctr"/>
            <a:r>
              <a:rPr lang="id-ID" dirty="0" smtClean="0"/>
              <a:t/>
            </a:r>
            <a:br>
              <a:rPr lang="id-ID" dirty="0" smtClean="0"/>
            </a:br>
            <a:r>
              <a:rPr lang="id-ID" dirty="0" smtClean="0"/>
              <a:t>DISKUSI KELOMPOK</a:t>
            </a:r>
            <a:endParaRPr lang="id-ID" dirty="0"/>
          </a:p>
        </p:txBody>
      </p:sp>
      <p:sp>
        <p:nvSpPr>
          <p:cNvPr id="3" name="Content Placeholder 2"/>
          <p:cNvSpPr>
            <a:spLocks noGrp="1"/>
          </p:cNvSpPr>
          <p:nvPr>
            <p:ph idx="1"/>
          </p:nvPr>
        </p:nvSpPr>
        <p:spPr>
          <a:xfrm>
            <a:off x="395536" y="2204864"/>
            <a:ext cx="8229600" cy="3888432"/>
          </a:xfrm>
        </p:spPr>
        <p:txBody>
          <a:bodyPr>
            <a:normAutofit fontScale="77500" lnSpcReduction="20000"/>
          </a:bodyPr>
          <a:lstStyle/>
          <a:p>
            <a:pPr algn="ctr"/>
            <a:r>
              <a:rPr lang="id-ID" sz="6500" dirty="0">
                <a:latin typeface="Times New Roman" pitchFamily="18" charset="0"/>
                <a:cs typeface="Times New Roman" pitchFamily="18" charset="0"/>
              </a:rPr>
              <a:t>Mendesain </a:t>
            </a:r>
            <a:r>
              <a:rPr lang="id-ID" sz="6500" dirty="0" smtClean="0">
                <a:latin typeface="Times New Roman" pitchFamily="18" charset="0"/>
                <a:cs typeface="Times New Roman" pitchFamily="18" charset="0"/>
              </a:rPr>
              <a:t>Model Bisnis</a:t>
            </a:r>
          </a:p>
          <a:p>
            <a:pPr marL="0" indent="0" algn="ctr">
              <a:buNone/>
            </a:pPr>
            <a:r>
              <a:rPr lang="id-ID" sz="6500" dirty="0" smtClean="0">
                <a:latin typeface="Times New Roman" pitchFamily="18" charset="0"/>
                <a:cs typeface="Times New Roman" pitchFamily="18" charset="0"/>
              </a:rPr>
              <a:t>(Dalam Bidang/Jenis </a:t>
            </a:r>
          </a:p>
          <a:p>
            <a:pPr marL="0" indent="0" algn="ctr">
              <a:buNone/>
            </a:pPr>
            <a:r>
              <a:rPr lang="id-ID" sz="6500" smtClean="0">
                <a:latin typeface="Times New Roman" pitchFamily="18" charset="0"/>
                <a:cs typeface="Times New Roman" pitchFamily="18" charset="0"/>
              </a:rPr>
              <a:t>Usaha ...................)</a:t>
            </a:r>
            <a:endParaRPr lang="id-ID" sz="6500" dirty="0" smtClean="0">
              <a:latin typeface="Times New Roman" pitchFamily="18" charset="0"/>
              <a:cs typeface="Times New Roman" pitchFamily="18" charset="0"/>
            </a:endParaRPr>
          </a:p>
          <a:p>
            <a:pPr algn="ctr"/>
            <a:endParaRPr lang="id-ID" sz="6600" dirty="0" smtClean="0">
              <a:latin typeface="Times New Roman" pitchFamily="18" charset="0"/>
              <a:cs typeface="Times New Roman" pitchFamily="18" charset="0"/>
            </a:endParaRPr>
          </a:p>
          <a:p>
            <a:pPr algn="ctr"/>
            <a:r>
              <a:rPr lang="id-ID" sz="3200" dirty="0" smtClean="0">
                <a:latin typeface="Times New Roman" pitchFamily="18" charset="0"/>
                <a:cs typeface="Times New Roman" pitchFamily="18" charset="0"/>
              </a:rPr>
              <a:t>Diskusi Kelompok anggota 2/3 orang tiap kelompok atau seperti diskusi yang telah lalu</a:t>
            </a:r>
            <a:endParaRPr lang="id-ID" sz="3200" dirty="0">
              <a:latin typeface="Times New Roman" pitchFamily="18" charset="0"/>
              <a:cs typeface="Times New Roman" pitchFamily="18" charset="0"/>
            </a:endParaRPr>
          </a:p>
        </p:txBody>
      </p:sp>
    </p:spTree>
    <p:extLst>
      <p:ext uri="{BB962C8B-B14F-4D97-AF65-F5344CB8AC3E}">
        <p14:creationId xmlns:p14="http://schemas.microsoft.com/office/powerpoint/2010/main" val="26733317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153672"/>
          </a:xfrm>
        </p:spPr>
        <p:txBody>
          <a:bodyPr>
            <a:normAutofit/>
          </a:bodyPr>
          <a:lstStyle/>
          <a:p>
            <a:pPr algn="ctr"/>
            <a:r>
              <a:rPr lang="id-ID" sz="6000" dirty="0" smtClean="0">
                <a:latin typeface="Times New Roman" pitchFamily="18" charset="0"/>
                <a:cs typeface="Times New Roman" pitchFamily="18" charset="0"/>
              </a:rPr>
              <a:t>TERIMA KASIH ATAS PERHATIANNYA (BERLANJUT)</a:t>
            </a:r>
            <a:endParaRPr lang="id-ID" sz="6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620688"/>
            <a:ext cx="8229600" cy="648072"/>
          </a:xfrm>
        </p:spPr>
        <p:txBody>
          <a:bodyPr>
            <a:normAutofit fontScale="90000"/>
          </a:bodyPr>
          <a:lstStyle/>
          <a:p>
            <a:pPr algn="ctr"/>
            <a:r>
              <a:rPr lang="id-ID" sz="3600" dirty="0" smtClean="0">
                <a:latin typeface="Times New Roman" pitchFamily="18" charset="0"/>
                <a:cs typeface="Times New Roman" pitchFamily="18" charset="0"/>
              </a:rPr>
              <a:t>Contoh Keberhasilan </a:t>
            </a:r>
            <a:br>
              <a:rPr lang="id-ID" sz="3600" dirty="0" smtClean="0">
                <a:latin typeface="Times New Roman" pitchFamily="18" charset="0"/>
                <a:cs typeface="Times New Roman" pitchFamily="18" charset="0"/>
              </a:rPr>
            </a:br>
            <a:r>
              <a:rPr lang="id-ID" sz="3600" dirty="0" smtClean="0">
                <a:latin typeface="Times New Roman" pitchFamily="18" charset="0"/>
                <a:cs typeface="Times New Roman" pitchFamily="18" charset="0"/>
              </a:rPr>
              <a:t>Kewirausahaan Uniska</a:t>
            </a:r>
            <a:endParaRPr lang="id-ID" sz="3600" dirty="0">
              <a:latin typeface="Times New Roman" pitchFamily="18" charset="0"/>
              <a:cs typeface="Times New Roman" pitchFamily="18" charset="0"/>
            </a:endParaRPr>
          </a:p>
        </p:txBody>
      </p:sp>
      <p:sp>
        <p:nvSpPr>
          <p:cNvPr id="3" name="Content Placeholder 2"/>
          <p:cNvSpPr>
            <a:spLocks noGrp="1"/>
          </p:cNvSpPr>
          <p:nvPr>
            <p:ph idx="1"/>
          </p:nvPr>
        </p:nvSpPr>
        <p:spPr>
          <a:xfrm>
            <a:off x="323528" y="1340768"/>
            <a:ext cx="8640960" cy="5112568"/>
          </a:xfrm>
        </p:spPr>
        <p:txBody>
          <a:bodyPr>
            <a:normAutofit fontScale="92500" lnSpcReduction="10000"/>
          </a:bodyPr>
          <a:lstStyle/>
          <a:p>
            <a:pPr marL="514350" indent="-514350">
              <a:buAutoNum type="arabicPeriod"/>
            </a:pPr>
            <a:r>
              <a:rPr lang="id-ID" dirty="0" smtClean="0"/>
              <a:t>Mampu menciptakan kreativitas dan inovasi yang bermanfaat bagi pengembangan Uniska.</a:t>
            </a:r>
          </a:p>
          <a:p>
            <a:pPr marL="514350" indent="-514350">
              <a:buAutoNum type="arabicPeriod"/>
            </a:pPr>
            <a:r>
              <a:rPr lang="id-ID" dirty="0" smtClean="0"/>
              <a:t>Bekerja keras untuk mencapai keberhasilan Uniska sebagai organisasi pendidikan yang efektif.</a:t>
            </a:r>
          </a:p>
          <a:p>
            <a:pPr marL="514350" indent="-514350">
              <a:buAutoNum type="arabicPeriod"/>
            </a:pPr>
            <a:r>
              <a:rPr lang="id-ID" dirty="0" smtClean="0"/>
              <a:t>Memiliki motivasi yang kuat untuk mencapai kesuksesan dlm melaksanakan tugas pokok dan fungsi sebagai pimpinan Uniska.</a:t>
            </a:r>
          </a:p>
          <a:p>
            <a:pPr marL="514350" indent="-514350">
              <a:buAutoNum type="arabicPeriod"/>
            </a:pPr>
            <a:r>
              <a:rPr lang="id-ID" dirty="0" smtClean="0"/>
              <a:t>Pantang menyerah dan selalu mencari solusi terbaik dalam menghadapi kendala Uniska.</a:t>
            </a:r>
          </a:p>
          <a:p>
            <a:pPr marL="514350" indent="-514350">
              <a:buAutoNum type="arabicPeriod"/>
            </a:pPr>
            <a:r>
              <a:rPr lang="id-ID" dirty="0" smtClean="0"/>
              <a:t>Memiliki naluri kewirausahaan sebagai sumber belajar mahasiswa, dan</a:t>
            </a:r>
          </a:p>
          <a:p>
            <a:pPr marL="514350" indent="-514350">
              <a:buAutoNum type="arabicPeriod"/>
            </a:pPr>
            <a:r>
              <a:rPr lang="id-ID" dirty="0" smtClean="0"/>
              <a:t>Pimpinan menjadi teladan bagi dosen, karyawan dan mahasiswa di kampusnya, khususnya mengenai kompetensi kewirausahaan.</a:t>
            </a:r>
          </a:p>
          <a:p>
            <a:pPr marL="514350" indent="-514350">
              <a:buAutoNum type="arabicPeriod"/>
            </a:pPr>
            <a:endParaRPr lang="id-ID" dirty="0" smtClean="0"/>
          </a:p>
        </p:txBody>
      </p:sp>
    </p:spTree>
    <p:extLst>
      <p:ext uri="{BB962C8B-B14F-4D97-AF65-F5344CB8AC3E}">
        <p14:creationId xmlns:p14="http://schemas.microsoft.com/office/powerpoint/2010/main" val="13768880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08688"/>
          </a:xfrm>
        </p:spPr>
        <p:txBody>
          <a:bodyPr>
            <a:normAutofit fontScale="90000"/>
          </a:bodyPr>
          <a:lstStyle/>
          <a:p>
            <a:pPr algn="ctr"/>
            <a:r>
              <a:rPr lang="id-ID" dirty="0"/>
              <a:t>Mendesain Model </a:t>
            </a:r>
            <a:r>
              <a:rPr lang="id-ID" dirty="0" smtClean="0"/>
              <a:t>Bisnis</a:t>
            </a:r>
            <a:endParaRPr lang="id-ID" dirty="0"/>
          </a:p>
        </p:txBody>
      </p:sp>
      <p:sp>
        <p:nvSpPr>
          <p:cNvPr id="3" name="Content Placeholder 2"/>
          <p:cNvSpPr>
            <a:spLocks noGrp="1"/>
          </p:cNvSpPr>
          <p:nvPr>
            <p:ph idx="1"/>
          </p:nvPr>
        </p:nvSpPr>
        <p:spPr>
          <a:xfrm>
            <a:off x="1331640" y="1844824"/>
            <a:ext cx="7128792" cy="3672408"/>
          </a:xfrm>
        </p:spPr>
        <p:txBody>
          <a:bodyPr>
            <a:normAutofit/>
          </a:bodyPr>
          <a:lstStyle/>
          <a:p>
            <a:r>
              <a:rPr lang="id-ID" sz="3600" dirty="0">
                <a:latin typeface="Times New Roman" pitchFamily="18" charset="0"/>
                <a:cs typeface="Times New Roman" pitchFamily="18" charset="0"/>
              </a:rPr>
              <a:t>Saat ini, </a:t>
            </a:r>
            <a:endParaRPr lang="id-ID" sz="3600" dirty="0" smtClean="0">
              <a:latin typeface="Times New Roman" pitchFamily="18" charset="0"/>
              <a:cs typeface="Times New Roman" pitchFamily="18" charset="0"/>
            </a:endParaRPr>
          </a:p>
          <a:p>
            <a:r>
              <a:rPr lang="id-ID" sz="3600" dirty="0" smtClean="0">
                <a:latin typeface="Times New Roman" pitchFamily="18" charset="0"/>
                <a:cs typeface="Times New Roman" pitchFamily="18" charset="0"/>
              </a:rPr>
              <a:t>Modal </a:t>
            </a:r>
            <a:r>
              <a:rPr lang="id-ID" sz="3600" dirty="0">
                <a:latin typeface="Times New Roman" pitchFamily="18" charset="0"/>
                <a:cs typeface="Times New Roman" pitchFamily="18" charset="0"/>
              </a:rPr>
              <a:t>intelektual perusahaan semakin menjadi sumber keunggulan kompetitif di pasar</a:t>
            </a:r>
            <a:r>
              <a:rPr lang="id-ID" sz="3600" dirty="0" smtClean="0">
                <a:latin typeface="Times New Roman" pitchFamily="18" charset="0"/>
                <a:cs typeface="Times New Roman" pitchFamily="18" charset="0"/>
              </a:rPr>
              <a:t>.</a:t>
            </a:r>
          </a:p>
          <a:p>
            <a:r>
              <a:rPr lang="id-ID" sz="3600" dirty="0" smtClean="0">
                <a:latin typeface="Times New Roman" pitchFamily="18" charset="0"/>
                <a:cs typeface="Times New Roman" pitchFamily="18" charset="0"/>
              </a:rPr>
              <a:t>Modal </a:t>
            </a:r>
            <a:r>
              <a:rPr lang="id-ID" sz="3600" dirty="0">
                <a:latin typeface="Times New Roman" pitchFamily="18" charset="0"/>
                <a:cs typeface="Times New Roman" pitchFamily="18" charset="0"/>
              </a:rPr>
              <a:t>intelektual (intellectual capital) terdiri dari tiga komponen :</a:t>
            </a:r>
          </a:p>
        </p:txBody>
      </p:sp>
    </p:spTree>
    <p:extLst>
      <p:ext uri="{BB962C8B-B14F-4D97-AF65-F5344CB8AC3E}">
        <p14:creationId xmlns:p14="http://schemas.microsoft.com/office/powerpoint/2010/main" val="30220778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08688"/>
          </a:xfrm>
        </p:spPr>
        <p:txBody>
          <a:bodyPr>
            <a:normAutofit fontScale="90000"/>
          </a:bodyPr>
          <a:lstStyle/>
          <a:p>
            <a:pPr algn="ctr"/>
            <a:r>
              <a:rPr lang="id-ID" dirty="0" smtClean="0"/>
              <a:t>lanjutan</a:t>
            </a:r>
            <a:endParaRPr lang="id-ID" dirty="0"/>
          </a:p>
        </p:txBody>
      </p:sp>
      <p:sp>
        <p:nvSpPr>
          <p:cNvPr id="3" name="Content Placeholder 2"/>
          <p:cNvSpPr>
            <a:spLocks noGrp="1"/>
          </p:cNvSpPr>
          <p:nvPr>
            <p:ph idx="1"/>
          </p:nvPr>
        </p:nvSpPr>
        <p:spPr>
          <a:xfrm>
            <a:off x="961256" y="1988840"/>
            <a:ext cx="7571184" cy="3744416"/>
          </a:xfrm>
        </p:spPr>
        <p:txBody>
          <a:bodyPr>
            <a:noAutofit/>
          </a:bodyPr>
          <a:lstStyle/>
          <a:p>
            <a:r>
              <a:rPr lang="id-ID" sz="3200" dirty="0">
                <a:latin typeface="Times New Roman" pitchFamily="18" charset="0"/>
                <a:cs typeface="Times New Roman" pitchFamily="18" charset="0"/>
              </a:rPr>
              <a:t>1. Modal </a:t>
            </a:r>
            <a:r>
              <a:rPr lang="id-ID" sz="3200" dirty="0" smtClean="0">
                <a:latin typeface="Times New Roman" pitchFamily="18" charset="0"/>
                <a:cs typeface="Times New Roman" pitchFamily="18" charset="0"/>
              </a:rPr>
              <a:t>Manusia </a:t>
            </a:r>
            <a:r>
              <a:rPr lang="id-ID" sz="3200" dirty="0">
                <a:latin typeface="Times New Roman" pitchFamily="18" charset="0"/>
                <a:cs typeface="Times New Roman" pitchFamily="18" charset="0"/>
              </a:rPr>
              <a:t>(</a:t>
            </a:r>
            <a:r>
              <a:rPr lang="id-ID" sz="3200" i="1" dirty="0">
                <a:latin typeface="Times New Roman" pitchFamily="18" charset="0"/>
                <a:cs typeface="Times New Roman" pitchFamily="18" charset="0"/>
              </a:rPr>
              <a:t>human capital</a:t>
            </a:r>
            <a:r>
              <a:rPr lang="id-ID" sz="3200" dirty="0">
                <a:latin typeface="Times New Roman" pitchFamily="18" charset="0"/>
                <a:cs typeface="Times New Roman" pitchFamily="18" charset="0"/>
              </a:rPr>
              <a:t>): </a:t>
            </a:r>
            <a:endParaRPr lang="id-ID" sz="3200" dirty="0" smtClean="0">
              <a:latin typeface="Times New Roman" pitchFamily="18" charset="0"/>
              <a:cs typeface="Times New Roman" pitchFamily="18" charset="0"/>
            </a:endParaRPr>
          </a:p>
          <a:p>
            <a:r>
              <a:rPr lang="id-ID" sz="3200" dirty="0" smtClean="0">
                <a:latin typeface="Times New Roman" pitchFamily="18" charset="0"/>
                <a:cs typeface="Times New Roman" pitchFamily="18" charset="0"/>
              </a:rPr>
              <a:t>bakat</a:t>
            </a:r>
            <a:r>
              <a:rPr lang="id-ID" sz="3200" dirty="0">
                <a:latin typeface="Times New Roman" pitchFamily="18" charset="0"/>
                <a:cs typeface="Times New Roman" pitchFamily="18" charset="0"/>
              </a:rPr>
              <a:t>, kreativitas, ketrampilan dan kemampuan tenaga kerja perusahaan, yang terlihat pada strategi, rencana dan proses inovatif yang dikembangkan dan dengan semangat berusaha dicapai oleh orang-orang dalam perusahaan</a:t>
            </a:r>
            <a:r>
              <a:rPr lang="id-ID" sz="3200" dirty="0" smtClean="0">
                <a:latin typeface="Times New Roman" pitchFamily="18" charset="0"/>
                <a:cs typeface="Times New Roman" pitchFamily="18" charset="0"/>
              </a:rPr>
              <a:t>.</a:t>
            </a:r>
            <a:endParaRPr lang="id-ID" sz="3200" dirty="0">
              <a:latin typeface="Times New Roman" pitchFamily="18" charset="0"/>
              <a:cs typeface="Times New Roman" pitchFamily="18" charset="0"/>
            </a:endParaRPr>
          </a:p>
        </p:txBody>
      </p:sp>
    </p:spTree>
    <p:extLst>
      <p:ext uri="{BB962C8B-B14F-4D97-AF65-F5344CB8AC3E}">
        <p14:creationId xmlns:p14="http://schemas.microsoft.com/office/powerpoint/2010/main" val="3625363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36680"/>
          </a:xfrm>
        </p:spPr>
        <p:txBody>
          <a:bodyPr>
            <a:normAutofit fontScale="90000"/>
          </a:bodyPr>
          <a:lstStyle/>
          <a:p>
            <a:pPr algn="ctr"/>
            <a:r>
              <a:rPr lang="id-ID" dirty="0" smtClean="0"/>
              <a:t>lanjutan</a:t>
            </a:r>
            <a:endParaRPr lang="id-ID" dirty="0"/>
          </a:p>
        </p:txBody>
      </p:sp>
      <p:sp>
        <p:nvSpPr>
          <p:cNvPr id="3" name="Content Placeholder 2"/>
          <p:cNvSpPr>
            <a:spLocks noGrp="1"/>
          </p:cNvSpPr>
          <p:nvPr>
            <p:ph idx="1"/>
          </p:nvPr>
        </p:nvSpPr>
        <p:spPr>
          <a:xfrm>
            <a:off x="889248" y="1700808"/>
            <a:ext cx="8003232" cy="3816424"/>
          </a:xfrm>
        </p:spPr>
        <p:txBody>
          <a:bodyPr>
            <a:normAutofit/>
          </a:bodyPr>
          <a:lstStyle/>
          <a:p>
            <a:r>
              <a:rPr lang="id-ID" sz="3200" dirty="0">
                <a:latin typeface="Times New Roman" pitchFamily="18" charset="0"/>
                <a:cs typeface="Times New Roman" pitchFamily="18" charset="0"/>
              </a:rPr>
              <a:t>2. </a:t>
            </a:r>
            <a:r>
              <a:rPr lang="id-ID" sz="3200" dirty="0" smtClean="0">
                <a:latin typeface="Times New Roman" pitchFamily="18" charset="0"/>
                <a:cs typeface="Times New Roman" pitchFamily="18" charset="0"/>
              </a:rPr>
              <a:t>Modal </a:t>
            </a:r>
            <a:r>
              <a:rPr lang="id-ID" sz="3200" dirty="0">
                <a:latin typeface="Times New Roman" pitchFamily="18" charset="0"/>
                <a:cs typeface="Times New Roman" pitchFamily="18" charset="0"/>
              </a:rPr>
              <a:t>S</a:t>
            </a:r>
            <a:r>
              <a:rPr lang="id-ID" sz="3200" dirty="0" smtClean="0">
                <a:latin typeface="Times New Roman" pitchFamily="18" charset="0"/>
                <a:cs typeface="Times New Roman" pitchFamily="18" charset="0"/>
              </a:rPr>
              <a:t>truktural </a:t>
            </a:r>
            <a:r>
              <a:rPr lang="id-ID" sz="3200" dirty="0">
                <a:latin typeface="Times New Roman" pitchFamily="18" charset="0"/>
                <a:cs typeface="Times New Roman" pitchFamily="18" charset="0"/>
              </a:rPr>
              <a:t>(</a:t>
            </a:r>
            <a:r>
              <a:rPr lang="id-ID" sz="3200" i="1" dirty="0" smtClean="0">
                <a:latin typeface="Times New Roman" pitchFamily="18" charset="0"/>
                <a:cs typeface="Times New Roman" pitchFamily="18" charset="0"/>
              </a:rPr>
              <a:t>structural </a:t>
            </a:r>
            <a:r>
              <a:rPr lang="id-ID" sz="3200" i="1" dirty="0">
                <a:latin typeface="Times New Roman" pitchFamily="18" charset="0"/>
                <a:cs typeface="Times New Roman" pitchFamily="18" charset="0"/>
              </a:rPr>
              <a:t>capital</a:t>
            </a:r>
            <a:r>
              <a:rPr lang="id-ID" sz="3200" dirty="0" smtClean="0">
                <a:latin typeface="Times New Roman" pitchFamily="18" charset="0"/>
                <a:cs typeface="Times New Roman" pitchFamily="18" charset="0"/>
              </a:rPr>
              <a:t>):</a:t>
            </a:r>
          </a:p>
          <a:p>
            <a:r>
              <a:rPr lang="id-ID" sz="3200" dirty="0" smtClean="0">
                <a:latin typeface="Times New Roman" pitchFamily="18" charset="0"/>
                <a:cs typeface="Times New Roman" pitchFamily="18" charset="0"/>
              </a:rPr>
              <a:t>Akumulasi </a:t>
            </a:r>
            <a:r>
              <a:rPr lang="id-ID" sz="3200" dirty="0">
                <a:latin typeface="Times New Roman" pitchFamily="18" charset="0"/>
                <a:cs typeface="Times New Roman" pitchFamily="18" charset="0"/>
              </a:rPr>
              <a:t>pengetahuan dan pengalaman yang dimiliki oleh perusahaan. </a:t>
            </a:r>
            <a:endParaRPr lang="id-ID" sz="3200" dirty="0" smtClean="0">
              <a:latin typeface="Times New Roman" pitchFamily="18" charset="0"/>
              <a:cs typeface="Times New Roman" pitchFamily="18" charset="0"/>
            </a:endParaRPr>
          </a:p>
          <a:p>
            <a:r>
              <a:rPr lang="id-ID" sz="3200" dirty="0" smtClean="0">
                <a:latin typeface="Times New Roman" pitchFamily="18" charset="0"/>
                <a:cs typeface="Times New Roman" pitchFamily="18" charset="0"/>
              </a:rPr>
              <a:t>Bentuk </a:t>
            </a:r>
            <a:r>
              <a:rPr lang="id-ID" sz="3200" dirty="0">
                <a:latin typeface="Times New Roman" pitchFamily="18" charset="0"/>
                <a:cs typeface="Times New Roman" pitchFamily="18" charset="0"/>
              </a:rPr>
              <a:t>modal ini bisa mencakup pemrosesan, peranti lunak, hak paten, hak cipta dan mungkin yang terpenting, pengetahuan dan pengalaman orang-orang dalam perusahaan.</a:t>
            </a:r>
          </a:p>
        </p:txBody>
      </p:sp>
    </p:spTree>
    <p:extLst>
      <p:ext uri="{BB962C8B-B14F-4D97-AF65-F5344CB8AC3E}">
        <p14:creationId xmlns:p14="http://schemas.microsoft.com/office/powerpoint/2010/main" val="25080722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08688"/>
          </a:xfrm>
        </p:spPr>
        <p:txBody>
          <a:bodyPr>
            <a:normAutofit fontScale="90000"/>
          </a:bodyPr>
          <a:lstStyle/>
          <a:p>
            <a:pPr algn="ctr"/>
            <a:r>
              <a:rPr lang="id-ID" dirty="0" smtClean="0"/>
              <a:t>Lanjutan </a:t>
            </a:r>
            <a:endParaRPr lang="id-ID" dirty="0"/>
          </a:p>
        </p:txBody>
      </p:sp>
      <p:sp>
        <p:nvSpPr>
          <p:cNvPr id="3" name="Content Placeholder 2"/>
          <p:cNvSpPr>
            <a:spLocks noGrp="1"/>
          </p:cNvSpPr>
          <p:nvPr>
            <p:ph idx="1"/>
          </p:nvPr>
        </p:nvSpPr>
        <p:spPr>
          <a:xfrm>
            <a:off x="457200" y="1340768"/>
            <a:ext cx="8363272" cy="4983832"/>
          </a:xfrm>
        </p:spPr>
        <p:txBody>
          <a:bodyPr>
            <a:normAutofit/>
          </a:bodyPr>
          <a:lstStyle/>
          <a:p>
            <a:r>
              <a:rPr lang="id-ID" sz="2800" dirty="0" smtClean="0">
                <a:latin typeface="Times New Roman" pitchFamily="18" charset="0"/>
                <a:cs typeface="Times New Roman" pitchFamily="18" charset="0"/>
              </a:rPr>
              <a:t>Ada 4 koponen yang perlu diperhatikan pada </a:t>
            </a:r>
            <a:r>
              <a:rPr lang="id-ID" sz="2800" dirty="0" smtClean="0">
                <a:latin typeface="Times New Roman" pitchFamily="18" charset="0"/>
                <a:cs typeface="Times New Roman" pitchFamily="18" charset="0"/>
              </a:rPr>
              <a:t>modal </a:t>
            </a:r>
            <a:r>
              <a:rPr lang="id-ID" sz="2800" dirty="0" smtClean="0">
                <a:latin typeface="Times New Roman" pitchFamily="18" charset="0"/>
                <a:cs typeface="Times New Roman" pitchFamily="18" charset="0"/>
              </a:rPr>
              <a:t>struktural, yaitu;</a:t>
            </a:r>
          </a:p>
          <a:p>
            <a:pPr marL="514350" indent="-514350">
              <a:buAutoNum type="arabicPeriod"/>
            </a:pPr>
            <a:r>
              <a:rPr lang="id-ID" sz="2800" dirty="0" smtClean="0">
                <a:latin typeface="Times New Roman" pitchFamily="18" charset="0"/>
                <a:cs typeface="Times New Roman" pitchFamily="18" charset="0"/>
              </a:rPr>
              <a:t>Sistem dimana proses organisasi (informasi, komuikasi &amp; pembuatan keputusan) dan output (</a:t>
            </a:r>
            <a:r>
              <a:rPr lang="id-ID" sz="2800" i="1" dirty="0" smtClean="0">
                <a:latin typeface="Times New Roman" pitchFamily="18" charset="0"/>
                <a:cs typeface="Times New Roman" pitchFamily="18" charset="0"/>
              </a:rPr>
              <a:t>product, service, dan capital proceed</a:t>
            </a:r>
            <a:r>
              <a:rPr lang="id-ID" sz="2800" dirty="0" smtClean="0">
                <a:latin typeface="Times New Roman" pitchFamily="18" charset="0"/>
                <a:cs typeface="Times New Roman" pitchFamily="18" charset="0"/>
              </a:rPr>
              <a:t>)</a:t>
            </a:r>
          </a:p>
          <a:p>
            <a:pPr marL="514350" indent="-514350">
              <a:buAutoNum type="arabicPeriod"/>
            </a:pPr>
            <a:r>
              <a:rPr lang="id-ID" sz="2800" i="1" dirty="0" smtClean="0">
                <a:latin typeface="Times New Roman" pitchFamily="18" charset="0"/>
                <a:cs typeface="Times New Roman" pitchFamily="18" charset="0"/>
              </a:rPr>
              <a:t>Structure</a:t>
            </a:r>
            <a:r>
              <a:rPr lang="id-ID" sz="2800" dirty="0" smtClean="0">
                <a:latin typeface="Times New Roman" pitchFamily="18" charset="0"/>
                <a:cs typeface="Times New Roman" pitchFamily="18" charset="0"/>
              </a:rPr>
              <a:t>, penyususnan tanggung jawab dan perhitungan.</a:t>
            </a:r>
          </a:p>
          <a:p>
            <a:pPr marL="514350" indent="-514350">
              <a:buAutoNum type="arabicPeriod"/>
            </a:pPr>
            <a:r>
              <a:rPr lang="id-ID" sz="2800" i="1" dirty="0" smtClean="0">
                <a:latin typeface="Times New Roman" pitchFamily="18" charset="0"/>
                <a:cs typeface="Times New Roman" pitchFamily="18" charset="0"/>
              </a:rPr>
              <a:t>Strategy</a:t>
            </a:r>
            <a:r>
              <a:rPr lang="id-ID" sz="2800" dirty="0" smtClean="0">
                <a:latin typeface="Times New Roman" pitchFamily="18" charset="0"/>
                <a:cs typeface="Times New Roman" pitchFamily="18" charset="0"/>
              </a:rPr>
              <a:t>, tujan organisasi dan cara mencapainya.</a:t>
            </a:r>
          </a:p>
          <a:p>
            <a:pPr marL="514350" indent="-514350">
              <a:buAutoNum type="arabicPeriod"/>
            </a:pPr>
            <a:r>
              <a:rPr lang="id-ID" sz="2800" i="1" dirty="0" smtClean="0">
                <a:latin typeface="Times New Roman" pitchFamily="18" charset="0"/>
                <a:cs typeface="Times New Roman" pitchFamily="18" charset="0"/>
              </a:rPr>
              <a:t>Culture</a:t>
            </a:r>
            <a:r>
              <a:rPr lang="id-ID" sz="2800" dirty="0" smtClean="0">
                <a:latin typeface="Times New Roman" pitchFamily="18" charset="0"/>
                <a:cs typeface="Times New Roman" pitchFamily="18" charset="0"/>
              </a:rPr>
              <a:t>, penjumlahan opini2 individual, pemikran bersama, nilai2 dan norma dlm organisasi.</a:t>
            </a:r>
            <a:endParaRPr lang="id-ID" sz="2800" dirty="0">
              <a:latin typeface="Times New Roman" pitchFamily="18" charset="0"/>
              <a:cs typeface="Times New Roman" pitchFamily="18" charset="0"/>
            </a:endParaRPr>
          </a:p>
        </p:txBody>
      </p:sp>
    </p:spTree>
    <p:extLst>
      <p:ext uri="{BB962C8B-B14F-4D97-AF65-F5344CB8AC3E}">
        <p14:creationId xmlns:p14="http://schemas.microsoft.com/office/powerpoint/2010/main" val="3084657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64672"/>
          </a:xfrm>
        </p:spPr>
        <p:txBody>
          <a:bodyPr>
            <a:normAutofit fontScale="90000"/>
          </a:bodyPr>
          <a:lstStyle/>
          <a:p>
            <a:pPr algn="ctr"/>
            <a:r>
              <a:rPr lang="id-ID" dirty="0" smtClean="0"/>
              <a:t>lanjutan</a:t>
            </a:r>
            <a:endParaRPr lang="id-ID" dirty="0"/>
          </a:p>
        </p:txBody>
      </p:sp>
      <p:sp>
        <p:nvSpPr>
          <p:cNvPr id="3" name="Content Placeholder 2"/>
          <p:cNvSpPr>
            <a:spLocks noGrp="1"/>
          </p:cNvSpPr>
          <p:nvPr>
            <p:ph idx="1"/>
          </p:nvPr>
        </p:nvSpPr>
        <p:spPr>
          <a:xfrm>
            <a:off x="971600" y="1772816"/>
            <a:ext cx="7704856" cy="3600400"/>
          </a:xfrm>
        </p:spPr>
        <p:txBody>
          <a:bodyPr>
            <a:normAutofit fontScale="92500"/>
          </a:bodyPr>
          <a:lstStyle/>
          <a:p>
            <a:r>
              <a:rPr lang="id-ID" sz="3600" dirty="0">
                <a:latin typeface="Times New Roman" pitchFamily="18" charset="0"/>
                <a:cs typeface="Times New Roman" pitchFamily="18" charset="0"/>
              </a:rPr>
              <a:t>3. </a:t>
            </a:r>
            <a:r>
              <a:rPr lang="id-ID" sz="3600">
                <a:latin typeface="Times New Roman" pitchFamily="18" charset="0"/>
                <a:cs typeface="Times New Roman" pitchFamily="18" charset="0"/>
              </a:rPr>
              <a:t>Modal </a:t>
            </a:r>
            <a:r>
              <a:rPr lang="id-ID" sz="3600" smtClean="0">
                <a:latin typeface="Times New Roman" pitchFamily="18" charset="0"/>
                <a:cs typeface="Times New Roman" pitchFamily="18" charset="0"/>
              </a:rPr>
              <a:t>Pelanggan </a:t>
            </a:r>
            <a:r>
              <a:rPr lang="id-ID" sz="3600" dirty="0">
                <a:latin typeface="Times New Roman" pitchFamily="18" charset="0"/>
                <a:cs typeface="Times New Roman" pitchFamily="18" charset="0"/>
              </a:rPr>
              <a:t>(</a:t>
            </a:r>
            <a:r>
              <a:rPr lang="id-ID" sz="3600" i="1" dirty="0">
                <a:latin typeface="Times New Roman" pitchFamily="18" charset="0"/>
                <a:cs typeface="Times New Roman" pitchFamily="18" charset="0"/>
              </a:rPr>
              <a:t>customer capital</a:t>
            </a:r>
            <a:r>
              <a:rPr lang="id-ID" sz="3600" dirty="0" smtClean="0">
                <a:latin typeface="Times New Roman" pitchFamily="18" charset="0"/>
                <a:cs typeface="Times New Roman" pitchFamily="18" charset="0"/>
              </a:rPr>
              <a:t>):</a:t>
            </a:r>
          </a:p>
          <a:p>
            <a:r>
              <a:rPr lang="id-ID" sz="3600" dirty="0" smtClean="0">
                <a:latin typeface="Times New Roman" pitchFamily="18" charset="0"/>
                <a:cs typeface="Times New Roman" pitchFamily="18" charset="0"/>
              </a:rPr>
              <a:t>Basis </a:t>
            </a:r>
            <a:r>
              <a:rPr lang="id-ID" sz="3600" dirty="0">
                <a:latin typeface="Times New Roman" pitchFamily="18" charset="0"/>
                <a:cs typeface="Times New Roman" pitchFamily="18" charset="0"/>
              </a:rPr>
              <a:t>pelanggan yang mapan, reputasi positif, hubungan yang terus-menerus dan </a:t>
            </a:r>
            <a:r>
              <a:rPr lang="id-ID" sz="3600" dirty="0" smtClean="0">
                <a:latin typeface="Times New Roman" pitchFamily="18" charset="0"/>
                <a:cs typeface="Times New Roman" pitchFamily="18" charset="0"/>
              </a:rPr>
              <a:t>goodwill/muhibbah/cintakasih </a:t>
            </a:r>
            <a:r>
              <a:rPr lang="id-ID" sz="3600" dirty="0">
                <a:latin typeface="Times New Roman" pitchFamily="18" charset="0"/>
                <a:cs typeface="Times New Roman" pitchFamily="18" charset="0"/>
              </a:rPr>
              <a:t>yang dibangun oleh perusahaan sepanjang waktu dengan pelanggann</a:t>
            </a:r>
            <a:r>
              <a:rPr lang="id-ID" sz="3200" dirty="0">
                <a:latin typeface="Times New Roman" pitchFamily="18" charset="0"/>
                <a:cs typeface="Times New Roman" pitchFamily="18" charset="0"/>
              </a:rPr>
              <a:t>ya.</a:t>
            </a:r>
          </a:p>
        </p:txBody>
      </p:sp>
    </p:spTree>
    <p:extLst>
      <p:ext uri="{BB962C8B-B14F-4D97-AF65-F5344CB8AC3E}">
        <p14:creationId xmlns:p14="http://schemas.microsoft.com/office/powerpoint/2010/main" val="33016278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64672"/>
          </a:xfrm>
        </p:spPr>
        <p:txBody>
          <a:bodyPr>
            <a:normAutofit fontScale="90000"/>
          </a:bodyPr>
          <a:lstStyle/>
          <a:p>
            <a:pPr algn="ctr"/>
            <a:r>
              <a:rPr lang="id-ID" dirty="0" smtClean="0"/>
              <a:t>lanjutan</a:t>
            </a:r>
            <a:endParaRPr lang="id-ID" dirty="0"/>
          </a:p>
        </p:txBody>
      </p:sp>
      <p:sp>
        <p:nvSpPr>
          <p:cNvPr id="3" name="Content Placeholder 2"/>
          <p:cNvSpPr>
            <a:spLocks noGrp="1"/>
          </p:cNvSpPr>
          <p:nvPr>
            <p:ph idx="1"/>
          </p:nvPr>
        </p:nvSpPr>
        <p:spPr>
          <a:xfrm>
            <a:off x="1033264" y="1628800"/>
            <a:ext cx="7787208" cy="4248472"/>
          </a:xfrm>
        </p:spPr>
        <p:txBody>
          <a:bodyPr>
            <a:normAutofit/>
          </a:bodyPr>
          <a:lstStyle/>
          <a:p>
            <a:r>
              <a:rPr lang="id-ID" sz="3600" dirty="0">
                <a:latin typeface="Times New Roman" pitchFamily="18" charset="0"/>
                <a:cs typeface="Times New Roman" pitchFamily="18" charset="0"/>
              </a:rPr>
              <a:t>Semakin lama para wirausahawan semakin menyadari bahwa modal yang tersimpan dalam tiga bidang </a:t>
            </a:r>
            <a:r>
              <a:rPr lang="id-ID" sz="3600" dirty="0" smtClean="0">
                <a:latin typeface="Times New Roman" pitchFamily="18" charset="0"/>
                <a:cs typeface="Times New Roman" pitchFamily="18" charset="0"/>
              </a:rPr>
              <a:t>tersebut </a:t>
            </a:r>
            <a:r>
              <a:rPr lang="id-ID" sz="3600" dirty="0">
                <a:latin typeface="Times New Roman" pitchFamily="18" charset="0"/>
                <a:cs typeface="Times New Roman" pitchFamily="18" charset="0"/>
              </a:rPr>
              <a:t>menjadi landasan bagi kemampuan </a:t>
            </a:r>
            <a:r>
              <a:rPr lang="id-ID" sz="3600" dirty="0" smtClean="0">
                <a:latin typeface="Times New Roman" pitchFamily="18" charset="0"/>
                <a:cs typeface="Times New Roman" pitchFamily="18" charset="0"/>
              </a:rPr>
              <a:t>untuk </a:t>
            </a:r>
            <a:r>
              <a:rPr lang="id-ID" sz="3600" dirty="0">
                <a:latin typeface="Times New Roman" pitchFamily="18" charset="0"/>
                <a:cs typeface="Times New Roman" pitchFamily="18" charset="0"/>
              </a:rPr>
              <a:t>bersaing secara </a:t>
            </a:r>
            <a:r>
              <a:rPr lang="id-ID" sz="3600" dirty="0" smtClean="0">
                <a:latin typeface="Times New Roman" pitchFamily="18" charset="0"/>
                <a:cs typeface="Times New Roman" pitchFamily="18" charset="0"/>
              </a:rPr>
              <a:t>efektif.</a:t>
            </a:r>
          </a:p>
          <a:p>
            <a:r>
              <a:rPr lang="id-ID" sz="3600" dirty="0" smtClean="0">
                <a:latin typeface="Times New Roman" pitchFamily="18" charset="0"/>
                <a:cs typeface="Times New Roman" pitchFamily="18" charset="0"/>
              </a:rPr>
              <a:t>Bahwa kita </a:t>
            </a:r>
            <a:r>
              <a:rPr lang="id-ID" sz="3600" dirty="0">
                <a:latin typeface="Times New Roman" pitchFamily="18" charset="0"/>
                <a:cs typeface="Times New Roman" pitchFamily="18" charset="0"/>
              </a:rPr>
              <a:t>harus mengelola </a:t>
            </a:r>
            <a:r>
              <a:rPr lang="id-ID" sz="3600" dirty="0" smtClean="0">
                <a:latin typeface="Times New Roman" pitchFamily="18" charset="0"/>
                <a:cs typeface="Times New Roman" pitchFamily="18" charset="0"/>
              </a:rPr>
              <a:t>modal </a:t>
            </a:r>
            <a:r>
              <a:rPr lang="id-ID" sz="3600" dirty="0">
                <a:latin typeface="Times New Roman" pitchFamily="18" charset="0"/>
                <a:cs typeface="Times New Roman" pitchFamily="18" charset="0"/>
              </a:rPr>
              <a:t>tak berwujud ini secara hati-hati</a:t>
            </a:r>
            <a:r>
              <a:rPr lang="id-ID" sz="2800" dirty="0">
                <a:latin typeface="Times New Roman" pitchFamily="18" charset="0"/>
                <a:cs typeface="Times New Roman" pitchFamily="18" charset="0"/>
              </a:rPr>
              <a:t>. </a:t>
            </a:r>
            <a:endParaRPr lang="id-ID" sz="2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8837974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80696"/>
          </a:xfrm>
        </p:spPr>
        <p:txBody>
          <a:bodyPr>
            <a:normAutofit fontScale="90000"/>
          </a:bodyPr>
          <a:lstStyle/>
          <a:p>
            <a:pPr algn="ctr"/>
            <a:r>
              <a:rPr lang="id-ID" dirty="0" smtClean="0"/>
              <a:t>lanjutan</a:t>
            </a:r>
            <a:endParaRPr lang="id-ID" dirty="0"/>
          </a:p>
        </p:txBody>
      </p:sp>
      <p:sp>
        <p:nvSpPr>
          <p:cNvPr id="3" name="Content Placeholder 2"/>
          <p:cNvSpPr>
            <a:spLocks noGrp="1"/>
          </p:cNvSpPr>
          <p:nvPr>
            <p:ph idx="1"/>
          </p:nvPr>
        </p:nvSpPr>
        <p:spPr>
          <a:xfrm>
            <a:off x="734888" y="1628800"/>
            <a:ext cx="8229600" cy="4248472"/>
          </a:xfrm>
        </p:spPr>
        <p:txBody>
          <a:bodyPr>
            <a:normAutofit/>
          </a:bodyPr>
          <a:lstStyle/>
          <a:p>
            <a:r>
              <a:rPr lang="id-ID" sz="3200" dirty="0">
                <a:latin typeface="Times New Roman" pitchFamily="18" charset="0"/>
                <a:cs typeface="Times New Roman" pitchFamily="18" charset="0"/>
              </a:rPr>
              <a:t>Pergeseran pengetahuan ini akan menciptakan perbuahan sistem bisnis dunia seperti Revolusi Industri mengubah perekonomian berbasis pertanian pada tahun 1800-an. </a:t>
            </a:r>
          </a:p>
          <a:p>
            <a:r>
              <a:rPr lang="id-ID" sz="3200" dirty="0">
                <a:latin typeface="Times New Roman" pitchFamily="18" charset="0"/>
                <a:cs typeface="Times New Roman" pitchFamily="18" charset="0"/>
              </a:rPr>
              <a:t>Revolusi Pengetahuan ini akan menimbulkan peluang yang besar bagi para wirausahawan yang memiliki strategi mengeksploitasi (memeras  atau merangkum) peluang ini.</a:t>
            </a:r>
          </a:p>
          <a:p>
            <a:endParaRPr lang="id-ID" sz="3200" dirty="0"/>
          </a:p>
        </p:txBody>
      </p:sp>
    </p:spTree>
    <p:extLst>
      <p:ext uri="{BB962C8B-B14F-4D97-AF65-F5344CB8AC3E}">
        <p14:creationId xmlns:p14="http://schemas.microsoft.com/office/powerpoint/2010/main" val="40408959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2271</TotalTime>
  <Words>795</Words>
  <Application>Microsoft Office PowerPoint</Application>
  <PresentationFormat>On-screen Show (4:3)</PresentationFormat>
  <Paragraphs>70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Flow</vt:lpstr>
      <vt:lpstr>KEWIRAUSAHAAN</vt:lpstr>
      <vt:lpstr>Contoh Keberhasilan  Kewirausahaan Uniska</vt:lpstr>
      <vt:lpstr>Mendesain Model Bisnis</vt:lpstr>
      <vt:lpstr>lanjutan</vt:lpstr>
      <vt:lpstr>lanjutan</vt:lpstr>
      <vt:lpstr>Lanjutan </vt:lpstr>
      <vt:lpstr>lanjutan</vt:lpstr>
      <vt:lpstr>lanjutan</vt:lpstr>
      <vt:lpstr>lanjutan</vt:lpstr>
      <vt:lpstr>lanjutan</vt:lpstr>
      <vt:lpstr>lanjutan</vt:lpstr>
      <vt:lpstr>Membangun Keunggulan Kompetitif</vt:lpstr>
      <vt:lpstr>lanjutan</vt:lpstr>
      <vt:lpstr>lanjutan</vt:lpstr>
      <vt:lpstr>lanjutan</vt:lpstr>
      <vt:lpstr>UJIAN TENGAH SEMESTER</vt:lpstr>
      <vt:lpstr> DISKUSI KELOMPOK</vt:lpstr>
      <vt:lpstr>TERIMA KASIH ATAS PERHATIANNYA (BERLANJUT)</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STATISTIK PROBABILITAS</dc:title>
  <dc:creator>Drs.H.Mistahul</dc:creator>
  <cp:lastModifiedBy>ASUS</cp:lastModifiedBy>
  <cp:revision>183</cp:revision>
  <dcterms:created xsi:type="dcterms:W3CDTF">2010-10-02T22:00:07Z</dcterms:created>
  <dcterms:modified xsi:type="dcterms:W3CDTF">2021-09-20T22:31:15Z</dcterms:modified>
</cp:coreProperties>
</file>