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handoutMasterIdLst>
    <p:handoutMasterId r:id="rId37"/>
  </p:handout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4" r:id="rId27"/>
    <p:sldId id="323" r:id="rId28"/>
    <p:sldId id="325" r:id="rId29"/>
    <p:sldId id="326" r:id="rId30"/>
    <p:sldId id="327" r:id="rId31"/>
    <p:sldId id="328" r:id="rId32"/>
    <p:sldId id="329" r:id="rId33"/>
    <p:sldId id="275" r:id="rId34"/>
    <p:sldId id="330" r:id="rId35"/>
  </p:sldIdLst>
  <p:sldSz cx="9144000" cy="6858000" type="screen4x3"/>
  <p:notesSz cx="6888163" cy="10021888"/>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varScale="1">
        <p:scale>
          <a:sx n="69" d="100"/>
          <a:sy n="69" d="100"/>
        </p:scale>
        <p:origin x="-5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94"/>
          </a:xfrm>
          <a:prstGeom prst="rect">
            <a:avLst/>
          </a:prstGeom>
        </p:spPr>
        <p:txBody>
          <a:bodyPr vert="horz" lIns="96625" tIns="48312" rIns="96625" bIns="48312" rtlCol="0"/>
          <a:lstStyle>
            <a:lvl1pPr algn="l">
              <a:defRPr sz="1300"/>
            </a:lvl1pPr>
          </a:lstStyle>
          <a:p>
            <a:endParaRPr lang="id-ID"/>
          </a:p>
        </p:txBody>
      </p:sp>
      <p:sp>
        <p:nvSpPr>
          <p:cNvPr id="3" name="Date Placeholder 2"/>
          <p:cNvSpPr>
            <a:spLocks noGrp="1"/>
          </p:cNvSpPr>
          <p:nvPr>
            <p:ph type="dt" sz="quarter" idx="1"/>
          </p:nvPr>
        </p:nvSpPr>
        <p:spPr>
          <a:xfrm>
            <a:off x="3901698" y="0"/>
            <a:ext cx="2984871" cy="501094"/>
          </a:xfrm>
          <a:prstGeom prst="rect">
            <a:avLst/>
          </a:prstGeom>
        </p:spPr>
        <p:txBody>
          <a:bodyPr vert="horz" lIns="96625" tIns="48312" rIns="96625" bIns="48312" rtlCol="0"/>
          <a:lstStyle>
            <a:lvl1pPr algn="r">
              <a:defRPr sz="1300"/>
            </a:lvl1pPr>
          </a:lstStyle>
          <a:p>
            <a:fld id="{2F96CC96-C53D-4A60-9751-8A094D16EB33}" type="datetimeFigureOut">
              <a:rPr lang="id-ID" smtClean="0"/>
              <a:t>23/10/2019</a:t>
            </a:fld>
            <a:endParaRPr lang="id-ID"/>
          </a:p>
        </p:txBody>
      </p:sp>
      <p:sp>
        <p:nvSpPr>
          <p:cNvPr id="4" name="Footer Placeholder 3"/>
          <p:cNvSpPr>
            <a:spLocks noGrp="1"/>
          </p:cNvSpPr>
          <p:nvPr>
            <p:ph type="ftr" sz="quarter" idx="2"/>
          </p:nvPr>
        </p:nvSpPr>
        <p:spPr>
          <a:xfrm>
            <a:off x="0" y="9519054"/>
            <a:ext cx="2984871" cy="501094"/>
          </a:xfrm>
          <a:prstGeom prst="rect">
            <a:avLst/>
          </a:prstGeom>
        </p:spPr>
        <p:txBody>
          <a:bodyPr vert="horz" lIns="96625" tIns="48312" rIns="96625" bIns="48312" rtlCol="0" anchor="b"/>
          <a:lstStyle>
            <a:lvl1pPr algn="l">
              <a:defRPr sz="1300"/>
            </a:lvl1pPr>
          </a:lstStyle>
          <a:p>
            <a:endParaRPr lang="id-ID"/>
          </a:p>
        </p:txBody>
      </p:sp>
      <p:sp>
        <p:nvSpPr>
          <p:cNvPr id="5" name="Slide Number Placeholder 4"/>
          <p:cNvSpPr>
            <a:spLocks noGrp="1"/>
          </p:cNvSpPr>
          <p:nvPr>
            <p:ph type="sldNum" sz="quarter" idx="3"/>
          </p:nvPr>
        </p:nvSpPr>
        <p:spPr>
          <a:xfrm>
            <a:off x="3901698" y="9519054"/>
            <a:ext cx="2984871" cy="501094"/>
          </a:xfrm>
          <a:prstGeom prst="rect">
            <a:avLst/>
          </a:prstGeom>
        </p:spPr>
        <p:txBody>
          <a:bodyPr vert="horz" lIns="96625" tIns="48312" rIns="96625" bIns="48312" rtlCol="0" anchor="b"/>
          <a:lstStyle>
            <a:lvl1pPr algn="r">
              <a:defRPr sz="1300"/>
            </a:lvl1pPr>
          </a:lstStyle>
          <a:p>
            <a:fld id="{99D21DEC-6CF2-4F95-A035-208D47C477F0}" type="slidenum">
              <a:rPr lang="id-ID" smtClean="0"/>
              <a:t>‹#›</a:t>
            </a:fld>
            <a:endParaRPr lang="id-ID"/>
          </a:p>
        </p:txBody>
      </p:sp>
    </p:spTree>
    <p:extLst>
      <p:ext uri="{BB962C8B-B14F-4D97-AF65-F5344CB8AC3E}">
        <p14:creationId xmlns:p14="http://schemas.microsoft.com/office/powerpoint/2010/main" val="12989390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94"/>
          </a:xfrm>
          <a:prstGeom prst="rect">
            <a:avLst/>
          </a:prstGeom>
        </p:spPr>
        <p:txBody>
          <a:bodyPr vert="horz" lIns="96625" tIns="48312" rIns="96625" bIns="48312" rtlCol="0"/>
          <a:lstStyle>
            <a:lvl1pPr algn="l">
              <a:defRPr sz="1300"/>
            </a:lvl1pPr>
          </a:lstStyle>
          <a:p>
            <a:endParaRPr lang="id-ID"/>
          </a:p>
        </p:txBody>
      </p:sp>
      <p:sp>
        <p:nvSpPr>
          <p:cNvPr id="3" name="Date Placeholder 2"/>
          <p:cNvSpPr>
            <a:spLocks noGrp="1"/>
          </p:cNvSpPr>
          <p:nvPr>
            <p:ph type="dt" idx="1"/>
          </p:nvPr>
        </p:nvSpPr>
        <p:spPr>
          <a:xfrm>
            <a:off x="3901698" y="0"/>
            <a:ext cx="2984871" cy="501094"/>
          </a:xfrm>
          <a:prstGeom prst="rect">
            <a:avLst/>
          </a:prstGeom>
        </p:spPr>
        <p:txBody>
          <a:bodyPr vert="horz" lIns="96625" tIns="48312" rIns="96625" bIns="48312" rtlCol="0"/>
          <a:lstStyle>
            <a:lvl1pPr algn="r">
              <a:defRPr sz="1300"/>
            </a:lvl1pPr>
          </a:lstStyle>
          <a:p>
            <a:fld id="{A426AEBB-380E-487E-A130-0CE1F311EA3C}" type="datetimeFigureOut">
              <a:rPr lang="id-ID" smtClean="0"/>
              <a:t>23/10/2019</a:t>
            </a:fld>
            <a:endParaRPr lang="id-ID"/>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6625" tIns="48312" rIns="96625" bIns="48312" rtlCol="0" anchor="ctr"/>
          <a:lstStyle/>
          <a:p>
            <a:endParaRPr lang="id-ID"/>
          </a:p>
        </p:txBody>
      </p:sp>
      <p:sp>
        <p:nvSpPr>
          <p:cNvPr id="5" name="Notes Placeholder 4"/>
          <p:cNvSpPr>
            <a:spLocks noGrp="1"/>
          </p:cNvSpPr>
          <p:nvPr>
            <p:ph type="body" sz="quarter" idx="3"/>
          </p:nvPr>
        </p:nvSpPr>
        <p:spPr>
          <a:xfrm>
            <a:off x="688817" y="4760397"/>
            <a:ext cx="5510530" cy="4509850"/>
          </a:xfrm>
          <a:prstGeom prst="rect">
            <a:avLst/>
          </a:prstGeom>
        </p:spPr>
        <p:txBody>
          <a:bodyPr vert="horz" lIns="96625" tIns="48312" rIns="96625" bIns="4831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519054"/>
            <a:ext cx="2984871" cy="501094"/>
          </a:xfrm>
          <a:prstGeom prst="rect">
            <a:avLst/>
          </a:prstGeom>
        </p:spPr>
        <p:txBody>
          <a:bodyPr vert="horz" lIns="96625" tIns="48312" rIns="96625" bIns="48312" rtlCol="0" anchor="b"/>
          <a:lstStyle>
            <a:lvl1pPr algn="l">
              <a:defRPr sz="1300"/>
            </a:lvl1pPr>
          </a:lstStyle>
          <a:p>
            <a:endParaRPr lang="id-ID"/>
          </a:p>
        </p:txBody>
      </p:sp>
      <p:sp>
        <p:nvSpPr>
          <p:cNvPr id="7" name="Slide Number Placeholder 6"/>
          <p:cNvSpPr>
            <a:spLocks noGrp="1"/>
          </p:cNvSpPr>
          <p:nvPr>
            <p:ph type="sldNum" sz="quarter" idx="5"/>
          </p:nvPr>
        </p:nvSpPr>
        <p:spPr>
          <a:xfrm>
            <a:off x="3901698" y="9519054"/>
            <a:ext cx="2984871" cy="501094"/>
          </a:xfrm>
          <a:prstGeom prst="rect">
            <a:avLst/>
          </a:prstGeom>
        </p:spPr>
        <p:txBody>
          <a:bodyPr vert="horz" lIns="96625" tIns="48312" rIns="96625" bIns="48312" rtlCol="0" anchor="b"/>
          <a:lstStyle>
            <a:lvl1pPr algn="r">
              <a:defRPr sz="1300"/>
            </a:lvl1pPr>
          </a:lstStyle>
          <a:p>
            <a:fld id="{6C7C0476-99E0-4F10-AB9C-1F88EA27A10B}" type="slidenum">
              <a:rPr lang="id-ID" smtClean="0"/>
              <a:t>‹#›</a:t>
            </a:fld>
            <a:endParaRPr lang="id-ID"/>
          </a:p>
        </p:txBody>
      </p:sp>
    </p:spTree>
    <p:extLst>
      <p:ext uri="{BB962C8B-B14F-4D97-AF65-F5344CB8AC3E}">
        <p14:creationId xmlns:p14="http://schemas.microsoft.com/office/powerpoint/2010/main" val="3545739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793772-49D9-41F9-80CC-62FBD31E1D18}"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3793772-49D9-41F9-80CC-62FBD31E1D18}"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3793772-49D9-41F9-80CC-62FBD31E1D18}"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D3793772-49D9-41F9-80CC-62FBD31E1D18}"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3793772-49D9-41F9-80CC-62FBD31E1D18}"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688FC23-828F-4EDE-848F-3263247E120F}" type="datetimeFigureOut">
              <a:rPr lang="id-ID" smtClean="0"/>
              <a:pPr/>
              <a:t>23/10/2019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3793772-49D9-41F9-80CC-62FBD31E1D18}"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3793772-49D9-41F9-80CC-62FBD31E1D18}"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D3793772-49D9-41F9-80CC-62FBD31E1D1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3793772-49D9-41F9-80CC-62FBD31E1D1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3793772-49D9-41F9-80CC-62FBD31E1D18}"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688FC23-828F-4EDE-848F-3263247E120F}" type="datetimeFigureOut">
              <a:rPr lang="id-ID" smtClean="0"/>
              <a:pPr/>
              <a:t>23/10/2019</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3793772-49D9-41F9-80CC-62FBD31E1D18}"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688FC23-828F-4EDE-848F-3263247E120F}" type="datetimeFigureOut">
              <a:rPr lang="id-ID" smtClean="0"/>
              <a:pPr/>
              <a:t>23/10/2019</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688FC23-828F-4EDE-848F-3263247E120F}" type="datetimeFigureOut">
              <a:rPr lang="id-ID" smtClean="0"/>
              <a:pPr/>
              <a:t>23/10/2019</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3793772-49D9-41F9-80CC-62FBD31E1D18}"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9270" y="4581128"/>
            <a:ext cx="7854696" cy="2071702"/>
          </a:xfrm>
        </p:spPr>
        <p:txBody>
          <a:bodyPr>
            <a:noAutofit/>
          </a:bodyPr>
          <a:lstStyle/>
          <a:p>
            <a:pPr algn="ctr">
              <a:defRPr/>
            </a:pPr>
            <a:r>
              <a:rPr lang="en-US" sz="2000" dirty="0" smtClean="0">
                <a:solidFill>
                  <a:schemeClr val="tx1"/>
                </a:solidFill>
                <a:latin typeface="Times New Roman" pitchFamily="18" charset="0"/>
                <a:cs typeface="Times New Roman" pitchFamily="18" charset="0"/>
              </a:rPr>
              <a:t>UNIVERSITAS ISLAM MUHAMMAD ARSYAD AL-BANJAR</a:t>
            </a:r>
            <a:r>
              <a:rPr lang="id-ID" sz="2000" dirty="0">
                <a:solidFill>
                  <a:schemeClr val="tx1"/>
                </a:solidFill>
                <a:latin typeface="Times New Roman" pitchFamily="18" charset="0"/>
                <a:cs typeface="Times New Roman" pitchFamily="18" charset="0"/>
              </a:rPr>
              <a:t>I</a:t>
            </a:r>
            <a:endParaRPr lang="en-US" sz="2000" dirty="0">
              <a:solidFill>
                <a:schemeClr val="tx1"/>
              </a:solidFill>
              <a:latin typeface="Times New Roman" pitchFamily="18" charset="0"/>
              <a:cs typeface="Times New Roman" pitchFamily="18" charset="0"/>
            </a:endParaRPr>
          </a:p>
          <a:p>
            <a:pPr algn="ctr">
              <a:defRPr/>
            </a:pPr>
            <a:r>
              <a:rPr lang="en-US" sz="2000" dirty="0" smtClean="0">
                <a:solidFill>
                  <a:schemeClr val="tx1"/>
                </a:solidFill>
                <a:latin typeface="Times New Roman" pitchFamily="18" charset="0"/>
                <a:cs typeface="Times New Roman" pitchFamily="18" charset="0"/>
              </a:rPr>
              <a:t>BANJARMASIN</a:t>
            </a:r>
            <a:endParaRPr lang="en-US" sz="2000" dirty="0">
              <a:solidFill>
                <a:schemeClr val="tx1"/>
              </a:solidFill>
              <a:latin typeface="Times New Roman" pitchFamily="18" charset="0"/>
              <a:cs typeface="Times New Roman" pitchFamily="18" charset="0"/>
            </a:endParaRPr>
          </a:p>
          <a:p>
            <a:pPr algn="ctr">
              <a:defRPr/>
            </a:pPr>
            <a:r>
              <a:rPr lang="en-US" sz="2000" dirty="0">
                <a:solidFill>
                  <a:schemeClr val="tx1"/>
                </a:solidFill>
                <a:latin typeface="Times New Roman" pitchFamily="18" charset="0"/>
                <a:cs typeface="Times New Roman" pitchFamily="18" charset="0"/>
              </a:rPr>
              <a:t>20</a:t>
            </a:r>
            <a:r>
              <a:rPr lang="id-ID" sz="2000" dirty="0" smtClean="0">
                <a:solidFill>
                  <a:schemeClr val="tx1"/>
                </a:solidFill>
                <a:latin typeface="Times New Roman" pitchFamily="18" charset="0"/>
                <a:cs typeface="Times New Roman" pitchFamily="18" charset="0"/>
              </a:rPr>
              <a:t>19</a:t>
            </a:r>
            <a:endParaRPr lang="en-US" sz="2000" dirty="0">
              <a:solidFill>
                <a:schemeClr val="tx1"/>
              </a:solidFill>
              <a:latin typeface="Times New Roman" pitchFamily="18" charset="0"/>
              <a:cs typeface="Times New Roman" pitchFamily="18" charset="0"/>
            </a:endParaRPr>
          </a:p>
          <a:p>
            <a:pPr algn="ctr">
              <a:spcBef>
                <a:spcPts val="0"/>
              </a:spcBef>
            </a:pPr>
            <a:r>
              <a:rPr lang="id-ID" sz="3600" dirty="0" smtClean="0">
                <a:solidFill>
                  <a:schemeClr val="tx1"/>
                </a:solidFill>
                <a:latin typeface="Times New Roman" pitchFamily="18" charset="0"/>
                <a:cs typeface="Times New Roman" pitchFamily="18" charset="0"/>
              </a:rPr>
              <a:t>( 4 )</a:t>
            </a:r>
            <a:endParaRPr lang="id-ID" sz="36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571472" y="332656"/>
            <a:ext cx="7851648" cy="1656184"/>
          </a:xfrm>
        </p:spPr>
        <p:txBody>
          <a:bodyPr>
            <a:noAutofit/>
          </a:bodyPr>
          <a:lstStyle/>
          <a:p>
            <a:pPr algn="ctr"/>
            <a:r>
              <a:rPr lang="id-ID" sz="7200" kern="10" dirty="0">
                <a:ln w="9525">
                  <a:solidFill>
                    <a:schemeClr val="tx2"/>
                  </a:solidFill>
                  <a:round/>
                  <a:headEnd/>
                  <a:tailEnd/>
                </a:ln>
                <a:solidFill>
                  <a:schemeClr val="hlink"/>
                </a:solidFill>
                <a:latin typeface="Impact"/>
              </a:rPr>
              <a:t>KEWIRAUSAHAAN</a:t>
            </a:r>
            <a:endParaRPr lang="id-ID" sz="7200" dirty="0">
              <a:latin typeface="Times New Roman" pitchFamily="18" charset="0"/>
              <a:cs typeface="Times New Roman" pitchFamily="18" charset="0"/>
            </a:endParaRPr>
          </a:p>
        </p:txBody>
      </p:sp>
      <p:sp>
        <p:nvSpPr>
          <p:cNvPr id="4" name="TextBox 3"/>
          <p:cNvSpPr txBox="1"/>
          <p:nvPr/>
        </p:nvSpPr>
        <p:spPr>
          <a:xfrm>
            <a:off x="3714744" y="2857496"/>
            <a:ext cx="1714512" cy="369332"/>
          </a:xfrm>
          <a:prstGeom prst="rect">
            <a:avLst/>
          </a:prstGeom>
          <a:noFill/>
        </p:spPr>
        <p:txBody>
          <a:bodyPr wrap="square" rtlCol="0">
            <a:spAutoFit/>
          </a:bodyPr>
          <a:lstStyle/>
          <a:p>
            <a:endParaRPr lang="id-ID" dirty="0"/>
          </a:p>
        </p:txBody>
      </p:sp>
      <p:pic>
        <p:nvPicPr>
          <p:cNvPr id="5" name="Picture 9" descr="j0301252"/>
          <p:cNvPicPr>
            <a:picLocks noChangeAspect="1" noChangeArrowheads="1"/>
          </p:cNvPicPr>
          <p:nvPr/>
        </p:nvPicPr>
        <p:blipFill>
          <a:blip r:embed="rId2"/>
          <a:srcRect/>
          <a:stretch>
            <a:fillRect/>
          </a:stretch>
        </p:blipFill>
        <p:spPr bwMode="auto">
          <a:xfrm>
            <a:off x="3155947" y="2214554"/>
            <a:ext cx="2273309" cy="2068521"/>
          </a:xfrm>
          <a:prstGeom prst="rect">
            <a:avLst/>
          </a:prstGeom>
          <a:noFill/>
        </p:spPr>
      </p:pic>
      <p:sp>
        <p:nvSpPr>
          <p:cNvPr id="6" name="TextBox 5"/>
          <p:cNvSpPr txBox="1"/>
          <p:nvPr/>
        </p:nvSpPr>
        <p:spPr>
          <a:xfrm>
            <a:off x="1785918" y="4162570"/>
            <a:ext cx="6000792" cy="461665"/>
          </a:xfrm>
          <a:prstGeom prst="rect">
            <a:avLst/>
          </a:prstGeom>
          <a:noFill/>
        </p:spPr>
        <p:txBody>
          <a:bodyPr wrap="square" rtlCol="0">
            <a:spAutoFit/>
          </a:bodyPr>
          <a:lstStyle/>
          <a:p>
            <a:pPr algn="ctr"/>
            <a:r>
              <a:rPr lang="id-ID" sz="2400" smtClean="0"/>
              <a:t>Dr. </a:t>
            </a:r>
            <a:r>
              <a:rPr lang="id-ID" sz="2400" dirty="0" smtClean="0"/>
              <a:t>H. Mustatul Anwar, M.M.Pd. M.Kes</a:t>
            </a:r>
            <a:r>
              <a:rPr lang="id-ID" dirty="0" smtClean="0"/>
              <a:t>.</a:t>
            </a:r>
            <a:endParaRPr lang="id-ID"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pPr algn="ctr"/>
            <a:r>
              <a:rPr lang="id-ID" dirty="0" smtClean="0"/>
              <a:t>lanjutan</a:t>
            </a:r>
            <a:endParaRPr lang="id-ID" dirty="0"/>
          </a:p>
        </p:txBody>
      </p:sp>
      <p:sp>
        <p:nvSpPr>
          <p:cNvPr id="3" name="Content Placeholder 2"/>
          <p:cNvSpPr>
            <a:spLocks noGrp="1"/>
          </p:cNvSpPr>
          <p:nvPr>
            <p:ph sz="quarter" idx="1"/>
          </p:nvPr>
        </p:nvSpPr>
        <p:spPr>
          <a:xfrm>
            <a:off x="457200" y="1196752"/>
            <a:ext cx="8229600" cy="5127848"/>
          </a:xfrm>
        </p:spPr>
        <p:txBody>
          <a:bodyPr>
            <a:normAutofit/>
          </a:bodyPr>
          <a:lstStyle/>
          <a:p>
            <a:r>
              <a:rPr lang="id-ID" sz="3200" b="1" dirty="0">
                <a:latin typeface="Times New Roman" pitchFamily="18" charset="0"/>
                <a:cs typeface="Times New Roman" pitchFamily="18" charset="0"/>
              </a:rPr>
              <a:t>Kelemahan</a:t>
            </a:r>
            <a:r>
              <a:rPr lang="id-ID" sz="3200" dirty="0">
                <a:latin typeface="Times New Roman" pitchFamily="18" charset="0"/>
                <a:cs typeface="Times New Roman" pitchFamily="18" charset="0"/>
              </a:rPr>
              <a:t> </a:t>
            </a:r>
            <a:r>
              <a:rPr lang="id-ID" sz="3200" dirty="0" smtClean="0">
                <a:latin typeface="Times New Roman" pitchFamily="18" charset="0"/>
                <a:cs typeface="Times New Roman" pitchFamily="18" charset="0"/>
              </a:rPr>
              <a:t>(</a:t>
            </a:r>
            <a:r>
              <a:rPr lang="id-ID" sz="3200" i="1" dirty="0" smtClean="0">
                <a:latin typeface="Times New Roman" pitchFamily="18" charset="0"/>
                <a:cs typeface="Times New Roman" pitchFamily="18" charset="0"/>
              </a:rPr>
              <a:t>weaknesses</a:t>
            </a:r>
            <a:r>
              <a:rPr lang="id-ID" sz="3200" dirty="0" smtClean="0">
                <a:latin typeface="Times New Roman" pitchFamily="18" charset="0"/>
                <a:cs typeface="Times New Roman" pitchFamily="18" charset="0"/>
              </a:rPr>
              <a:t>) adalah </a:t>
            </a:r>
            <a:r>
              <a:rPr lang="id-ID" sz="3200" dirty="0">
                <a:latin typeface="Times New Roman" pitchFamily="18" charset="0"/>
                <a:cs typeface="Times New Roman" pitchFamily="18" charset="0"/>
              </a:rPr>
              <a:t>faktor-faktor internal negatif yang menghalangi kemampuan perusahaan untuk mencapai misi, sasaran dan tujuannya seperti kekurangan modal, kekurangan </a:t>
            </a:r>
            <a:r>
              <a:rPr lang="id-ID" sz="3200" dirty="0" smtClean="0">
                <a:latin typeface="Times New Roman" pitchFamily="18" charset="0"/>
                <a:cs typeface="Times New Roman" pitchFamily="18" charset="0"/>
              </a:rPr>
              <a:t>pekerja </a:t>
            </a:r>
            <a:r>
              <a:rPr lang="id-ID" sz="3200" dirty="0">
                <a:latin typeface="Times New Roman" pitchFamily="18" charset="0"/>
                <a:cs typeface="Times New Roman" pitchFamily="18" charset="0"/>
              </a:rPr>
              <a:t>terampil dll.</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Mengidentifikasikan </a:t>
            </a:r>
            <a:r>
              <a:rPr lang="id-ID" sz="3200" dirty="0">
                <a:latin typeface="Times New Roman" pitchFamily="18" charset="0"/>
                <a:cs typeface="Times New Roman" pitchFamily="18" charset="0"/>
              </a:rPr>
              <a:t>kekuatan dan kelemahan perusahaan membantu pemilik memahami perusahaannya sebagai perusahaan yang telah ada atau yang baru ada</a:t>
            </a:r>
            <a:r>
              <a:rPr lang="id-ID" sz="3200" dirty="0" smtClean="0">
                <a:latin typeface="Times New Roman" pitchFamily="18" charset="0"/>
                <a:cs typeface="Times New Roman" pitchFamily="18" charset="0"/>
              </a:rPr>
              <a:t>.</a:t>
            </a:r>
          </a:p>
          <a:p>
            <a:endParaRPr lang="id-ID" dirty="0" smtClean="0"/>
          </a:p>
          <a:p>
            <a:endParaRPr lang="id-ID" dirty="0"/>
          </a:p>
        </p:txBody>
      </p:sp>
    </p:spTree>
    <p:extLst>
      <p:ext uri="{BB962C8B-B14F-4D97-AF65-F5344CB8AC3E}">
        <p14:creationId xmlns:p14="http://schemas.microsoft.com/office/powerpoint/2010/main" val="142006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1105272" y="2223512"/>
            <a:ext cx="7643192" cy="3221712"/>
          </a:xfrm>
        </p:spPr>
        <p:txBody>
          <a:bodyPr/>
          <a:lstStyle/>
          <a:p>
            <a:r>
              <a:rPr lang="id-ID" sz="3600" dirty="0" smtClean="0">
                <a:latin typeface="Times New Roman" pitchFamily="18" charset="0"/>
                <a:cs typeface="Times New Roman" pitchFamily="18" charset="0"/>
              </a:rPr>
              <a:t>Kunci dalam menyusun strategi yang sukses adalah menggunakan kekuatan perusahaan sebagai landasan dan menggunakan kekuatan tersebut untuk menghadapi kelemahan pesaing</a:t>
            </a:r>
            <a:r>
              <a:rPr lang="id-ID" dirty="0" smtClean="0">
                <a:latin typeface="Times New Roman" pitchFamily="18" charset="0"/>
                <a:cs typeface="Times New Roman" pitchFamily="18" charset="0"/>
              </a:rPr>
              <a:t>.</a:t>
            </a:r>
            <a:endParaRPr lang="id-ID" dirty="0"/>
          </a:p>
        </p:txBody>
      </p:sp>
    </p:spTree>
    <p:extLst>
      <p:ext uri="{BB962C8B-B14F-4D97-AF65-F5344CB8AC3E}">
        <p14:creationId xmlns:p14="http://schemas.microsoft.com/office/powerpoint/2010/main" val="3265792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728192"/>
          </a:xfrm>
        </p:spPr>
        <p:txBody>
          <a:bodyPr>
            <a:noAutofit/>
          </a:bodyPr>
          <a:lstStyle/>
          <a:p>
            <a:pPr algn="ctr"/>
            <a:r>
              <a:rPr lang="id-ID" sz="3200" b="1" dirty="0">
                <a:solidFill>
                  <a:schemeClr val="tx1"/>
                </a:solidFill>
                <a:latin typeface="Times New Roman" pitchFamily="18" charset="0"/>
                <a:cs typeface="Times New Roman" pitchFamily="18" charset="0"/>
              </a:rPr>
              <a:t>Langkah 3. Mengamati Lingkungan Sekitar untuk Mengetahui Peluang dan Ancaman Penting yang Dihadapi </a:t>
            </a:r>
            <a:r>
              <a:rPr lang="id-ID" sz="3200" b="1" dirty="0" smtClean="0">
                <a:solidFill>
                  <a:schemeClr val="tx1"/>
                </a:solidFill>
                <a:latin typeface="Times New Roman" pitchFamily="18" charset="0"/>
                <a:cs typeface="Times New Roman" pitchFamily="18" charset="0"/>
              </a:rPr>
              <a:t>Perusahaan</a:t>
            </a:r>
            <a:endParaRPr lang="id-ID"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62880" y="1916832"/>
            <a:ext cx="8229600" cy="3960440"/>
          </a:xfrm>
        </p:spPr>
        <p:txBody>
          <a:bodyPr>
            <a:normAutofit/>
          </a:bodyPr>
          <a:lstStyle/>
          <a:p>
            <a:r>
              <a:rPr lang="id-ID" b="1" dirty="0">
                <a:latin typeface="Times New Roman" pitchFamily="18" charset="0"/>
                <a:cs typeface="Times New Roman" pitchFamily="18" charset="0"/>
              </a:rPr>
              <a:t>Peluang</a:t>
            </a:r>
            <a:r>
              <a:rPr lang="id-ID" dirty="0">
                <a:latin typeface="Times New Roman" pitchFamily="18" charset="0"/>
                <a:cs typeface="Times New Roman" pitchFamily="18" charset="0"/>
              </a:rPr>
              <a:t> </a:t>
            </a:r>
            <a:r>
              <a:rPr lang="id-ID" dirty="0" smtClean="0">
                <a:latin typeface="Times New Roman" pitchFamily="18" charset="0"/>
                <a:cs typeface="Times New Roman" pitchFamily="18" charset="0"/>
              </a:rPr>
              <a:t>(</a:t>
            </a:r>
            <a:r>
              <a:rPr lang="id-ID" i="1" dirty="0" smtClean="0">
                <a:latin typeface="Times New Roman" pitchFamily="18" charset="0"/>
                <a:cs typeface="Times New Roman" pitchFamily="18" charset="0"/>
              </a:rPr>
              <a:t>opportunities</a:t>
            </a:r>
            <a:r>
              <a:rPr lang="id-ID" dirty="0" smtClean="0">
                <a:latin typeface="Times New Roman" pitchFamily="18" charset="0"/>
                <a:cs typeface="Times New Roman" pitchFamily="18" charset="0"/>
              </a:rPr>
              <a:t>) adalah </a:t>
            </a:r>
            <a:r>
              <a:rPr lang="id-ID" dirty="0">
                <a:latin typeface="Times New Roman" pitchFamily="18" charset="0"/>
                <a:cs typeface="Times New Roman" pitchFamily="18" charset="0"/>
              </a:rPr>
              <a:t>opsi-opsi eksternal positif yang dapat dimanfaatkan oleh perusahaan untuk mencapai misi, sasaran dan tujuannya.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Ketika </a:t>
            </a:r>
            <a:r>
              <a:rPr lang="id-ID" dirty="0">
                <a:latin typeface="Times New Roman" pitchFamily="18" charset="0"/>
                <a:cs typeface="Times New Roman" pitchFamily="18" charset="0"/>
              </a:rPr>
              <a:t>mengidentifikasi peluang, pemilik harus dengan cermat memperhatikan potensi pasar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Kuncinya </a:t>
            </a:r>
            <a:r>
              <a:rPr lang="id-ID" dirty="0">
                <a:latin typeface="Times New Roman" pitchFamily="18" charset="0"/>
                <a:cs typeface="Times New Roman" pitchFamily="18" charset="0"/>
              </a:rPr>
              <a:t>adalah berfokus pada peluang yang paling menjanjikan, yang paling sesuai dengan kekuatan dan kompetensi inti perusahaan.</a:t>
            </a:r>
          </a:p>
        </p:txBody>
      </p:sp>
    </p:spTree>
    <p:extLst>
      <p:ext uri="{BB962C8B-B14F-4D97-AF65-F5344CB8AC3E}">
        <p14:creationId xmlns:p14="http://schemas.microsoft.com/office/powerpoint/2010/main" val="3440723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590872" y="1772816"/>
            <a:ext cx="8229600" cy="4104456"/>
          </a:xfrm>
        </p:spPr>
        <p:txBody>
          <a:bodyPr>
            <a:normAutofit/>
          </a:bodyPr>
          <a:lstStyle/>
          <a:p>
            <a:r>
              <a:rPr lang="id-ID" b="1" dirty="0"/>
              <a:t>Ancaman</a:t>
            </a:r>
            <a:r>
              <a:rPr lang="id-ID" dirty="0"/>
              <a:t> </a:t>
            </a:r>
            <a:r>
              <a:rPr lang="id-ID" dirty="0" smtClean="0"/>
              <a:t>(</a:t>
            </a:r>
            <a:r>
              <a:rPr lang="id-ID" i="1" dirty="0" smtClean="0"/>
              <a:t>threats</a:t>
            </a:r>
            <a:r>
              <a:rPr lang="id-ID" dirty="0" smtClean="0"/>
              <a:t>) adalah </a:t>
            </a:r>
            <a:r>
              <a:rPr lang="id-ID" dirty="0"/>
              <a:t>kekuatan eksternal negatif yang menghalangi kemampuan perusahaan untuk mencapai misi, sasaran dan tujuan. </a:t>
            </a:r>
            <a:endParaRPr lang="id-ID" dirty="0" smtClean="0"/>
          </a:p>
          <a:p>
            <a:r>
              <a:rPr lang="id-ID" dirty="0" smtClean="0"/>
              <a:t>Ancaman </a:t>
            </a:r>
            <a:r>
              <a:rPr lang="id-ID" dirty="0"/>
              <a:t>dapat berupa masuknya pesaing baru ke dalam pasar yang ada, peraturan pemerintah terhadap kegiatan bisnis dll. </a:t>
            </a:r>
            <a:endParaRPr lang="id-ID" dirty="0" smtClean="0"/>
          </a:p>
          <a:p>
            <a:r>
              <a:rPr lang="id-ID" dirty="0" smtClean="0"/>
              <a:t>Untuk </a:t>
            </a:r>
            <a:r>
              <a:rPr lang="id-ID" dirty="0"/>
              <a:t>itu wirausahawan perlu mengamati lingkungan sekitar terhadap peluang maupun ancaman yang menghadang perusahaan mereka</a:t>
            </a:r>
          </a:p>
        </p:txBody>
      </p:sp>
    </p:spTree>
    <p:extLst>
      <p:ext uri="{BB962C8B-B14F-4D97-AF65-F5344CB8AC3E}">
        <p14:creationId xmlns:p14="http://schemas.microsoft.com/office/powerpoint/2010/main" val="245686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2616"/>
            <a:ext cx="8534400" cy="968152"/>
          </a:xfrm>
        </p:spPr>
        <p:txBody>
          <a:bodyPr>
            <a:normAutofit fontScale="90000"/>
          </a:bodyPr>
          <a:lstStyle/>
          <a:p>
            <a:pPr algn="ctr"/>
            <a:r>
              <a:rPr lang="id-ID" sz="3600" b="1" dirty="0">
                <a:latin typeface="Times New Roman" pitchFamily="18" charset="0"/>
                <a:cs typeface="Times New Roman" pitchFamily="18" charset="0"/>
              </a:rPr>
              <a:t>Langkah 4. Mengidentifikasi Faktor-faktor Kesuksesan Utama Perusahaan</a:t>
            </a:r>
            <a:endParaRPr lang="id-ID"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734888" y="2223512"/>
            <a:ext cx="8229600" cy="3725768"/>
          </a:xfrm>
        </p:spPr>
        <p:txBody>
          <a:bodyPr>
            <a:normAutofit/>
          </a:bodyPr>
          <a:lstStyle/>
          <a:p>
            <a:r>
              <a:rPr lang="id-ID" sz="3200" dirty="0">
                <a:latin typeface="Times New Roman" pitchFamily="18" charset="0"/>
                <a:cs typeface="Times New Roman" pitchFamily="18" charset="0"/>
              </a:rPr>
              <a:t>Faktor-faktor kesuksesan utama muncul dalam berbagai bentuk yang berbeda, bergantung pada industrinya.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Sederhananya</a:t>
            </a:r>
            <a:r>
              <a:rPr lang="id-ID" sz="3200" dirty="0">
                <a:latin typeface="Times New Roman" pitchFamily="18" charset="0"/>
                <a:cs typeface="Times New Roman" pitchFamily="18" charset="0"/>
              </a:rPr>
              <a:t>, faktor-faktor ini merupakan </a:t>
            </a:r>
            <a:r>
              <a:rPr lang="id-ID" sz="3200" dirty="0" smtClean="0">
                <a:latin typeface="Times New Roman" pitchFamily="18" charset="0"/>
                <a:cs typeface="Times New Roman" pitchFamily="18" charset="0"/>
              </a:rPr>
              <a:t>faktor-faktor </a:t>
            </a:r>
            <a:r>
              <a:rPr lang="id-ID" sz="3200" dirty="0">
                <a:latin typeface="Times New Roman" pitchFamily="18" charset="0"/>
                <a:cs typeface="Times New Roman" pitchFamily="18" charset="0"/>
              </a:rPr>
              <a:t>yang menentukan kemampuan perusahaan untuk memenangkan persaingan dalam suatu industri. </a:t>
            </a:r>
            <a:endParaRPr lang="id-ID"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490938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734888" y="1628800"/>
            <a:ext cx="8229600" cy="4320480"/>
          </a:xfrm>
        </p:spPr>
        <p:txBody>
          <a:bodyPr/>
          <a:lstStyle/>
          <a:p>
            <a:r>
              <a:rPr lang="id-ID" sz="3200" dirty="0">
                <a:latin typeface="Times New Roman" pitchFamily="18" charset="0"/>
                <a:cs typeface="Times New Roman" pitchFamily="18" charset="0"/>
              </a:rPr>
              <a:t>Setiap perusahaan dalam suatu industri harus memahami KSF (key success factors) yang menggerakan industri, jika tidak mereka cenderung menjadi industri yang tertinggal.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Dengan </a:t>
            </a:r>
            <a:r>
              <a:rPr lang="id-ID" sz="3200" dirty="0">
                <a:latin typeface="Times New Roman" pitchFamily="18" charset="0"/>
                <a:cs typeface="Times New Roman" pitchFamily="18" charset="0"/>
              </a:rPr>
              <a:t>mengetahui KSF dalam suatu industri, para wirausahawan bisa menentukan dimana mereka harus memfokuskan sumber-sumber daya perusahaan secara strategis.</a:t>
            </a:r>
          </a:p>
          <a:p>
            <a:endParaRPr lang="id-ID" dirty="0"/>
          </a:p>
        </p:txBody>
      </p:sp>
    </p:spTree>
    <p:extLst>
      <p:ext uri="{BB962C8B-B14F-4D97-AF65-F5344CB8AC3E}">
        <p14:creationId xmlns:p14="http://schemas.microsoft.com/office/powerpoint/2010/main" val="37595185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pPr algn="ctr"/>
            <a:r>
              <a:rPr lang="id-ID" sz="4000" b="1" dirty="0">
                <a:latin typeface="Times New Roman" pitchFamily="18" charset="0"/>
                <a:cs typeface="Times New Roman" pitchFamily="18" charset="0"/>
              </a:rPr>
              <a:t>Langkah 5. Menganalisis Persaingan</a:t>
            </a:r>
            <a:endParaRPr lang="id-ID"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28800"/>
            <a:ext cx="8229600" cy="4248472"/>
          </a:xfrm>
        </p:spPr>
        <p:txBody>
          <a:bodyPr>
            <a:normAutofit/>
          </a:bodyPr>
          <a:lstStyle/>
          <a:p>
            <a:r>
              <a:rPr lang="id-ID" sz="3200" dirty="0">
                <a:latin typeface="Times New Roman" pitchFamily="18" charset="0"/>
                <a:cs typeface="Times New Roman" pitchFamily="18" charset="0"/>
              </a:rPr>
              <a:t>Memperkirakan tingkat persaingan akan membuat para pemilik perusahaan akan lebih realistis dalam memandang pasar dan posisi mereka </a:t>
            </a:r>
            <a:r>
              <a:rPr lang="id-ID" sz="3200" dirty="0" smtClean="0">
                <a:latin typeface="Times New Roman" pitchFamily="18" charset="0"/>
                <a:cs typeface="Times New Roman" pitchFamily="18" charset="0"/>
              </a:rPr>
              <a:t> di </a:t>
            </a:r>
            <a:r>
              <a:rPr lang="id-ID" sz="3200" dirty="0">
                <a:latin typeface="Times New Roman" pitchFamily="18" charset="0"/>
                <a:cs typeface="Times New Roman" pitchFamily="18" charset="0"/>
              </a:rPr>
              <a:t>dalamnya.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Para </a:t>
            </a:r>
            <a:r>
              <a:rPr lang="id-ID" sz="3200" dirty="0">
                <a:latin typeface="Times New Roman" pitchFamily="18" charset="0"/>
                <a:cs typeface="Times New Roman" pitchFamily="18" charset="0"/>
              </a:rPr>
              <a:t>pesaing langsung menawarkan produk dan jasa yang sama, dan pelanggan sering membandingkan harga, fitur dan perlakuan dari para pesaing ini ketika mereka berbelan</a:t>
            </a:r>
            <a:r>
              <a:rPr lang="id-ID" dirty="0"/>
              <a:t>ja. </a:t>
            </a:r>
            <a:endParaRPr lang="id-ID" dirty="0" smtClean="0"/>
          </a:p>
        </p:txBody>
      </p:sp>
    </p:spTree>
    <p:extLst>
      <p:ext uri="{BB962C8B-B14F-4D97-AF65-F5344CB8AC3E}">
        <p14:creationId xmlns:p14="http://schemas.microsoft.com/office/powerpoint/2010/main" val="2001693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889248" y="1935480"/>
            <a:ext cx="7859216" cy="3941792"/>
          </a:xfrm>
        </p:spPr>
        <p:txBody>
          <a:bodyPr/>
          <a:lstStyle/>
          <a:p>
            <a:r>
              <a:rPr lang="id-ID" sz="3200" dirty="0">
                <a:latin typeface="Times New Roman" pitchFamily="18" charset="0"/>
                <a:cs typeface="Times New Roman" pitchFamily="18" charset="0"/>
              </a:rPr>
              <a:t>Sedangkan para pesaing tak langsung menawarkan hanya sedikit produk atau jasa yang sama, tetapi pelanggan sasaran mereka jarang bersinggungan. </a:t>
            </a:r>
          </a:p>
          <a:p>
            <a:r>
              <a:rPr lang="id-ID" sz="3200" dirty="0">
                <a:latin typeface="Times New Roman" pitchFamily="18" charset="0"/>
                <a:cs typeface="Times New Roman" pitchFamily="18" charset="0"/>
              </a:rPr>
              <a:t>Oleh karena itu, kita perlu menganalisis persaingan di dalam pasar agar kita dapat menghadapi pesaing-pesaing kita.</a:t>
            </a:r>
          </a:p>
          <a:p>
            <a:endParaRPr lang="id-ID" dirty="0"/>
          </a:p>
        </p:txBody>
      </p:sp>
    </p:spTree>
    <p:extLst>
      <p:ext uri="{BB962C8B-B14F-4D97-AF65-F5344CB8AC3E}">
        <p14:creationId xmlns:p14="http://schemas.microsoft.com/office/powerpoint/2010/main" val="1708352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2616"/>
            <a:ext cx="8534400" cy="896144"/>
          </a:xfrm>
        </p:spPr>
        <p:txBody>
          <a:bodyPr>
            <a:normAutofit fontScale="90000"/>
          </a:bodyPr>
          <a:lstStyle/>
          <a:p>
            <a:pPr algn="ctr"/>
            <a:r>
              <a:rPr lang="id-ID" sz="3600" b="1" dirty="0">
                <a:latin typeface="Times New Roman" pitchFamily="18" charset="0"/>
                <a:cs typeface="Times New Roman" pitchFamily="18" charset="0"/>
              </a:rPr>
              <a:t>Langkah 6. Menyusun Sasaran dan Tujuan Perusahaan</a:t>
            </a:r>
            <a:endParaRPr lang="id-ID" sz="36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90872" y="2151504"/>
            <a:ext cx="8229600" cy="3797776"/>
          </a:xfrm>
        </p:spPr>
        <p:txBody>
          <a:bodyPr>
            <a:noAutofit/>
          </a:bodyPr>
          <a:lstStyle/>
          <a:p>
            <a:r>
              <a:rPr lang="id-ID" sz="2800" b="1" dirty="0">
                <a:latin typeface="Times New Roman" pitchFamily="18" charset="0"/>
                <a:cs typeface="Times New Roman" pitchFamily="18" charset="0"/>
              </a:rPr>
              <a:t>Sasaran</a:t>
            </a:r>
            <a:r>
              <a:rPr lang="id-ID" sz="2800" dirty="0">
                <a:latin typeface="Times New Roman" pitchFamily="18" charset="0"/>
                <a:cs typeface="Times New Roman" pitchFamily="18" charset="0"/>
              </a:rPr>
              <a:t> adalah atribut-atribut jangka panjang dan luas yang berusaha dicapai oleh perusahaan yang cenderung bersifat umum dan kadang-kadang bahkan abstrak</a:t>
            </a:r>
            <a:r>
              <a:rPr lang="id-ID" sz="2800" dirty="0" smtClean="0">
                <a:latin typeface="Times New Roman" pitchFamily="18" charset="0"/>
                <a:cs typeface="Times New Roman" pitchFamily="18" charset="0"/>
              </a:rPr>
              <a:t>.</a:t>
            </a:r>
          </a:p>
          <a:p>
            <a:r>
              <a:rPr lang="id-ID" sz="2800" dirty="0" smtClean="0">
                <a:latin typeface="Times New Roman" pitchFamily="18" charset="0"/>
                <a:cs typeface="Times New Roman" pitchFamily="18" charset="0"/>
              </a:rPr>
              <a:t>Sasaran </a:t>
            </a:r>
            <a:r>
              <a:rPr lang="id-ID" sz="2800" dirty="0">
                <a:latin typeface="Times New Roman" pitchFamily="18" charset="0"/>
                <a:cs typeface="Times New Roman" pitchFamily="18" charset="0"/>
              </a:rPr>
              <a:t>sebagai dasar bertindak manajer tidak perlu terlalu spesifik, melainkan sekedar menyatakan tingkat pencapaian umum yang ingin diraih seperti “apakah anda ingin meningkatkan pangsa pasar</a:t>
            </a:r>
            <a:r>
              <a:rPr lang="id-ID" sz="2800" dirty="0" smtClean="0">
                <a:latin typeface="Times New Roman" pitchFamily="18" charset="0"/>
                <a:cs typeface="Times New Roman" pitchFamily="18" charset="0"/>
              </a:rPr>
              <a:t>?”</a:t>
            </a:r>
            <a:endParaRPr lang="id-ID" sz="2800" dirty="0"/>
          </a:p>
        </p:txBody>
      </p:sp>
    </p:spTree>
    <p:extLst>
      <p:ext uri="{BB962C8B-B14F-4D97-AF65-F5344CB8AC3E}">
        <p14:creationId xmlns:p14="http://schemas.microsoft.com/office/powerpoint/2010/main" val="965727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7920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961256" y="2060848"/>
            <a:ext cx="8003232" cy="3797776"/>
          </a:xfrm>
        </p:spPr>
        <p:txBody>
          <a:bodyPr>
            <a:normAutofit lnSpcReduction="10000"/>
          </a:bodyPr>
          <a:lstStyle/>
          <a:p>
            <a:r>
              <a:rPr lang="id-ID" sz="3200" dirty="0" smtClean="0">
                <a:latin typeface="Times New Roman" pitchFamily="18" charset="0"/>
                <a:cs typeface="Times New Roman" pitchFamily="18" charset="0"/>
              </a:rPr>
              <a:t>Peneliti </a:t>
            </a:r>
            <a:r>
              <a:rPr lang="id-ID" sz="3200" dirty="0">
                <a:latin typeface="Times New Roman" pitchFamily="18" charset="0"/>
                <a:cs typeface="Times New Roman" pitchFamily="18" charset="0"/>
              </a:rPr>
              <a:t>Jim Collins dan Jerry Porras mempelajari berbagai perusahaan dan menemukan bahwa salah satu faktor yang membedakan perusahaan yang sukses dari perusahaan yang tidak sukses adalah perumusan sasaran jangka panjang yang sangat ambisius, jelas dan membangkitkan semangat</a:t>
            </a:r>
            <a:r>
              <a:rPr lang="id-ID" dirty="0">
                <a:latin typeface="Times New Roman" pitchFamily="18" charset="0"/>
                <a:cs typeface="Times New Roman" pitchFamily="18" charset="0"/>
              </a:rPr>
              <a:t>.</a:t>
            </a:r>
          </a:p>
          <a:p>
            <a:endParaRPr lang="id-ID" dirty="0"/>
          </a:p>
        </p:txBody>
      </p:sp>
    </p:spTree>
    <p:extLst>
      <p:ext uri="{BB962C8B-B14F-4D97-AF65-F5344CB8AC3E}">
        <p14:creationId xmlns:p14="http://schemas.microsoft.com/office/powerpoint/2010/main" val="2348115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568952" cy="1644792"/>
          </a:xfrm>
        </p:spPr>
        <p:txBody>
          <a:bodyPr>
            <a:noAutofit/>
          </a:bodyPr>
          <a:lstStyle/>
          <a:p>
            <a:pPr algn="ctr"/>
            <a:r>
              <a:rPr lang="id-ID" sz="5400" b="1" dirty="0"/>
              <a:t>Proses </a:t>
            </a:r>
            <a:r>
              <a:rPr lang="id-ID" sz="5400" b="1" dirty="0" smtClean="0"/>
              <a:t>Manajemen Strategis Perusahaan</a:t>
            </a:r>
            <a:endParaRPr lang="id-ID" sz="5400" dirty="0"/>
          </a:p>
        </p:txBody>
      </p:sp>
      <p:sp>
        <p:nvSpPr>
          <p:cNvPr id="3" name="Content Placeholder 2"/>
          <p:cNvSpPr>
            <a:spLocks noGrp="1"/>
          </p:cNvSpPr>
          <p:nvPr>
            <p:ph sz="quarter" idx="1"/>
          </p:nvPr>
        </p:nvSpPr>
        <p:spPr>
          <a:xfrm>
            <a:off x="590872" y="2132856"/>
            <a:ext cx="8229600" cy="3888432"/>
          </a:xfrm>
        </p:spPr>
        <p:txBody>
          <a:bodyPr>
            <a:normAutofit fontScale="92500" lnSpcReduction="10000"/>
          </a:bodyPr>
          <a:lstStyle/>
          <a:p>
            <a:r>
              <a:rPr lang="id-ID" sz="5400" b="1" dirty="0">
                <a:latin typeface="Times New Roman" pitchFamily="18" charset="0"/>
                <a:cs typeface="Times New Roman" pitchFamily="18" charset="0"/>
              </a:rPr>
              <a:t>Manajemen </a:t>
            </a:r>
            <a:r>
              <a:rPr lang="id-ID" sz="5400" b="1" dirty="0" smtClean="0">
                <a:latin typeface="Times New Roman" pitchFamily="18" charset="0"/>
                <a:cs typeface="Times New Roman" pitchFamily="18" charset="0"/>
              </a:rPr>
              <a:t>Strategis</a:t>
            </a:r>
            <a:r>
              <a:rPr lang="id-ID" sz="5400" dirty="0" smtClean="0">
                <a:latin typeface="Times New Roman" pitchFamily="18" charset="0"/>
                <a:cs typeface="Times New Roman" pitchFamily="18" charset="0"/>
              </a:rPr>
              <a:t> </a:t>
            </a:r>
            <a:r>
              <a:rPr lang="id-ID" sz="5400" b="1" dirty="0" smtClean="0">
                <a:latin typeface="Times New Roman" pitchFamily="18" charset="0"/>
                <a:cs typeface="Times New Roman" pitchFamily="18" charset="0"/>
              </a:rPr>
              <a:t>Perusahaan,</a:t>
            </a:r>
            <a:r>
              <a:rPr lang="id-ID" sz="5400" dirty="0" smtClean="0">
                <a:latin typeface="Times New Roman" pitchFamily="18" charset="0"/>
                <a:cs typeface="Times New Roman" pitchFamily="18" charset="0"/>
              </a:rPr>
              <a:t> adalah; </a:t>
            </a:r>
          </a:p>
          <a:p>
            <a:r>
              <a:rPr lang="id-ID" sz="5400" dirty="0" smtClean="0">
                <a:latin typeface="Times New Roman" pitchFamily="18" charset="0"/>
                <a:cs typeface="Times New Roman" pitchFamily="18" charset="0"/>
              </a:rPr>
              <a:t>proses </a:t>
            </a:r>
            <a:r>
              <a:rPr lang="id-ID" sz="5400" dirty="0">
                <a:latin typeface="Times New Roman" pitchFamily="18" charset="0"/>
                <a:cs typeface="Times New Roman" pitchFamily="18" charset="0"/>
              </a:rPr>
              <a:t>berkelanjutan yang terdiri dari atas sembilan langkah, yaitu:</a:t>
            </a:r>
          </a:p>
        </p:txBody>
      </p:sp>
    </p:spTree>
    <p:extLst>
      <p:ext uri="{BB962C8B-B14F-4D97-AF65-F5344CB8AC3E}">
        <p14:creationId xmlns:p14="http://schemas.microsoft.com/office/powerpoint/2010/main" val="2673331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457200" y="1700808"/>
            <a:ext cx="8507288" cy="4623792"/>
          </a:xfrm>
        </p:spPr>
        <p:txBody>
          <a:bodyPr>
            <a:normAutofit/>
          </a:bodyPr>
          <a:lstStyle/>
          <a:p>
            <a:r>
              <a:rPr lang="id-ID" sz="3200" b="1" dirty="0">
                <a:latin typeface="Times New Roman" pitchFamily="18" charset="0"/>
                <a:cs typeface="Times New Roman" pitchFamily="18" charset="0"/>
              </a:rPr>
              <a:t>Tujuan</a:t>
            </a:r>
            <a:r>
              <a:rPr lang="id-ID" sz="3200" dirty="0">
                <a:latin typeface="Times New Roman" pitchFamily="18" charset="0"/>
                <a:cs typeface="Times New Roman" pitchFamily="18" charset="0"/>
              </a:rPr>
              <a:t> adalah target kinerja yang lebih spesifik.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Tujuan </a:t>
            </a:r>
            <a:r>
              <a:rPr lang="id-ID" sz="3200" dirty="0">
                <a:latin typeface="Times New Roman" pitchFamily="18" charset="0"/>
                <a:cs typeface="Times New Roman" pitchFamily="18" charset="0"/>
              </a:rPr>
              <a:t>umumnya menyangkut produktivitas, pertumbuhan, efisiensi, pasar dll.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Oleh </a:t>
            </a:r>
            <a:r>
              <a:rPr lang="id-ID" sz="3200" dirty="0">
                <a:latin typeface="Times New Roman" pitchFamily="18" charset="0"/>
                <a:cs typeface="Times New Roman" pitchFamily="18" charset="0"/>
              </a:rPr>
              <a:t>karena tujuan yang satu dengan yang lain mungkin berbenturan, manajer harus menetapkan prioritas.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Tujuan </a:t>
            </a:r>
            <a:r>
              <a:rPr lang="id-ID" sz="3200" dirty="0">
                <a:latin typeface="Times New Roman" pitchFamily="18" charset="0"/>
                <a:cs typeface="Times New Roman" pitchFamily="18" charset="0"/>
              </a:rPr>
              <a:t>yang ditulis dengan baik memiliki karakteristik sebagai </a:t>
            </a:r>
            <a:r>
              <a:rPr lang="id-ID" sz="3200" dirty="0" smtClean="0">
                <a:latin typeface="Times New Roman" pitchFamily="18" charset="0"/>
                <a:cs typeface="Times New Roman" pitchFamily="18" charset="0"/>
              </a:rPr>
              <a:t>berikut;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784126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457200" y="1484784"/>
            <a:ext cx="8507288" cy="4608512"/>
          </a:xfrm>
        </p:spPr>
        <p:txBody>
          <a:bodyPr>
            <a:normAutofit/>
          </a:bodyPr>
          <a:lstStyle/>
          <a:p>
            <a:pPr lvl="0"/>
            <a:r>
              <a:rPr lang="id-ID" sz="2400" dirty="0">
                <a:latin typeface="Times New Roman" pitchFamily="18" charset="0"/>
                <a:cs typeface="Times New Roman" pitchFamily="18" charset="0"/>
              </a:rPr>
              <a:t>Spesifik                          </a:t>
            </a:r>
            <a:r>
              <a:rPr lang="id-ID" sz="2400" dirty="0" smtClean="0">
                <a:latin typeface="Times New Roman" pitchFamily="18" charset="0"/>
                <a:cs typeface="Times New Roman" pitchFamily="18" charset="0"/>
              </a:rPr>
              <a:t>    : </a:t>
            </a:r>
            <a:r>
              <a:rPr lang="id-ID" sz="2400" dirty="0">
                <a:latin typeface="Times New Roman" pitchFamily="18" charset="0"/>
                <a:cs typeface="Times New Roman" pitchFamily="18" charset="0"/>
              </a:rPr>
              <a:t>tujuan harus terukur dan tepat</a:t>
            </a:r>
          </a:p>
          <a:p>
            <a:pPr lvl="0"/>
            <a:r>
              <a:rPr lang="id-ID" sz="2400" dirty="0">
                <a:latin typeface="Times New Roman" pitchFamily="18" charset="0"/>
                <a:cs typeface="Times New Roman" pitchFamily="18" charset="0"/>
              </a:rPr>
              <a:t>Dapat diukur                     </a:t>
            </a:r>
            <a:r>
              <a:rPr lang="id-ID" sz="2400" dirty="0" smtClean="0">
                <a:latin typeface="Times New Roman" pitchFamily="18" charset="0"/>
                <a:cs typeface="Times New Roman" pitchFamily="18" charset="0"/>
              </a:rPr>
              <a:t> :</a:t>
            </a:r>
            <a:r>
              <a:rPr lang="id-ID" sz="2400" dirty="0">
                <a:latin typeface="Times New Roman" pitchFamily="18" charset="0"/>
                <a:cs typeface="Times New Roman" pitchFamily="18" charset="0"/>
              </a:rPr>
              <a:t>hal ini memerlukan titik </a:t>
            </a:r>
            <a:r>
              <a:rPr lang="id-ID" sz="2400" dirty="0" smtClean="0">
                <a:latin typeface="Times New Roman" pitchFamily="18" charset="0"/>
                <a:cs typeface="Times New Roman" pitchFamily="18" charset="0"/>
              </a:rPr>
              <a:t>acuan</a:t>
            </a:r>
          </a:p>
          <a:p>
            <a:pPr marL="0" lvl="0" indent="0">
              <a:buNone/>
            </a:pPr>
            <a:r>
              <a:rPr lang="id-ID" sz="2400" dirty="0">
                <a:latin typeface="Times New Roman" pitchFamily="18" charset="0"/>
                <a:cs typeface="Times New Roman" pitchFamily="18" charset="0"/>
              </a:rPr>
              <a:t>	</a:t>
            </a:r>
            <a:r>
              <a:rPr lang="id-ID" sz="2400" dirty="0" smtClean="0">
                <a:latin typeface="Times New Roman" pitchFamily="18" charset="0"/>
                <a:cs typeface="Times New Roman" pitchFamily="18" charset="0"/>
              </a:rPr>
              <a:t>			  yang </a:t>
            </a:r>
            <a:r>
              <a:rPr lang="id-ID" sz="2400" dirty="0">
                <a:latin typeface="Times New Roman" pitchFamily="18" charset="0"/>
                <a:cs typeface="Times New Roman" pitchFamily="18" charset="0"/>
              </a:rPr>
              <a:t>dijelaskan dengan baik</a:t>
            </a:r>
          </a:p>
          <a:p>
            <a:pPr lvl="0"/>
            <a:r>
              <a:rPr lang="id-ID" sz="2400" dirty="0">
                <a:latin typeface="Times New Roman" pitchFamily="18" charset="0"/>
                <a:cs typeface="Times New Roman" pitchFamily="18" charset="0"/>
              </a:rPr>
              <a:t>Dapat didelegasikan          </a:t>
            </a:r>
            <a:r>
              <a:rPr lang="id-ID" sz="2400" dirty="0" smtClean="0">
                <a:latin typeface="Times New Roman" pitchFamily="18" charset="0"/>
                <a:cs typeface="Times New Roman" pitchFamily="18" charset="0"/>
              </a:rPr>
              <a:t>:</a:t>
            </a:r>
            <a:r>
              <a:rPr lang="id-ID" sz="2400" dirty="0">
                <a:latin typeface="Times New Roman" pitchFamily="18" charset="0"/>
                <a:cs typeface="Times New Roman" pitchFamily="18" charset="0"/>
              </a:rPr>
              <a:t>wirausahawan </a:t>
            </a:r>
            <a:r>
              <a:rPr lang="id-ID" sz="2400" dirty="0" smtClean="0">
                <a:latin typeface="Times New Roman" pitchFamily="18" charset="0"/>
                <a:cs typeface="Times New Roman" pitchFamily="18" charset="0"/>
              </a:rPr>
              <a:t>harus mendelegasikan </a:t>
            </a:r>
          </a:p>
          <a:p>
            <a:pPr marL="0" lvl="0" indent="0">
              <a:buNone/>
            </a:pPr>
            <a:r>
              <a:rPr lang="id-ID" sz="2400" dirty="0">
                <a:latin typeface="Times New Roman" pitchFamily="18" charset="0"/>
                <a:cs typeface="Times New Roman" pitchFamily="18" charset="0"/>
              </a:rPr>
              <a:t> </a:t>
            </a:r>
            <a:r>
              <a:rPr lang="id-ID" sz="2400" dirty="0" smtClean="0">
                <a:latin typeface="Times New Roman" pitchFamily="18" charset="0"/>
                <a:cs typeface="Times New Roman" pitchFamily="18" charset="0"/>
              </a:rPr>
              <a:t>                                               tanggung </a:t>
            </a:r>
            <a:r>
              <a:rPr lang="id-ID" sz="2400" dirty="0">
                <a:latin typeface="Times New Roman" pitchFamily="18" charset="0"/>
                <a:cs typeface="Times New Roman" pitchFamily="18" charset="0"/>
              </a:rPr>
              <a:t>jawab suatu tujuan kepada </a:t>
            </a:r>
            <a:endParaRPr lang="id-ID" sz="2400" dirty="0" smtClean="0">
              <a:latin typeface="Times New Roman" pitchFamily="18" charset="0"/>
              <a:cs typeface="Times New Roman" pitchFamily="18" charset="0"/>
            </a:endParaRPr>
          </a:p>
          <a:p>
            <a:pPr marL="0" lvl="0" indent="0">
              <a:buNone/>
            </a:pPr>
            <a:r>
              <a:rPr lang="id-ID" sz="2400" dirty="0">
                <a:latin typeface="Times New Roman" pitchFamily="18" charset="0"/>
                <a:cs typeface="Times New Roman" pitchFamily="18" charset="0"/>
              </a:rPr>
              <a:t> </a:t>
            </a:r>
            <a:r>
              <a:rPr lang="id-ID" sz="2400" dirty="0" smtClean="0">
                <a:latin typeface="Times New Roman" pitchFamily="18" charset="0"/>
                <a:cs typeface="Times New Roman" pitchFamily="18" charset="0"/>
              </a:rPr>
              <a:t>                                               seseorang</a:t>
            </a:r>
            <a:endParaRPr lang="id-ID" sz="2400" dirty="0">
              <a:latin typeface="Times New Roman" pitchFamily="18" charset="0"/>
              <a:cs typeface="Times New Roman" pitchFamily="18" charset="0"/>
            </a:endParaRPr>
          </a:p>
          <a:p>
            <a:pPr lvl="0"/>
            <a:r>
              <a:rPr lang="id-ID" sz="2400" dirty="0">
                <a:latin typeface="Times New Roman" pitchFamily="18" charset="0"/>
                <a:cs typeface="Times New Roman" pitchFamily="18" charset="0"/>
              </a:rPr>
              <a:t>Realistis namun </a:t>
            </a:r>
            <a:r>
              <a:rPr lang="id-ID" sz="2400" dirty="0" smtClean="0">
                <a:latin typeface="Times New Roman" pitchFamily="18" charset="0"/>
                <a:cs typeface="Times New Roman" pitchFamily="18" charset="0"/>
              </a:rPr>
              <a:t>menantang: </a:t>
            </a:r>
            <a:r>
              <a:rPr lang="id-ID" sz="2400" dirty="0">
                <a:latin typeface="Times New Roman" pitchFamily="18" charset="0"/>
                <a:cs typeface="Times New Roman" pitchFamily="18" charset="0"/>
              </a:rPr>
              <a:t>semakin menantang tujuan, </a:t>
            </a:r>
            <a:r>
              <a:rPr lang="id-ID" sz="2400" dirty="0" smtClean="0">
                <a:latin typeface="Times New Roman" pitchFamily="18" charset="0"/>
                <a:cs typeface="Times New Roman" pitchFamily="18" charset="0"/>
              </a:rPr>
              <a:t>semakin</a:t>
            </a:r>
          </a:p>
          <a:p>
            <a:pPr marL="0" lvl="0" indent="0">
              <a:buNone/>
            </a:pPr>
            <a:r>
              <a:rPr lang="id-ID" sz="2400" dirty="0">
                <a:latin typeface="Times New Roman" pitchFamily="18" charset="0"/>
                <a:cs typeface="Times New Roman" pitchFamily="18" charset="0"/>
              </a:rPr>
              <a:t> </a:t>
            </a:r>
            <a:r>
              <a:rPr lang="id-ID" sz="2400" dirty="0" smtClean="0">
                <a:latin typeface="Times New Roman" pitchFamily="18" charset="0"/>
                <a:cs typeface="Times New Roman" pitchFamily="18" charset="0"/>
              </a:rPr>
              <a:t>                                                 </a:t>
            </a:r>
            <a:r>
              <a:rPr lang="id-ID" sz="2400" dirty="0">
                <a:latin typeface="Times New Roman" pitchFamily="18" charset="0"/>
                <a:cs typeface="Times New Roman" pitchFamily="18" charset="0"/>
              </a:rPr>
              <a:t>tinggi kinerjanya</a:t>
            </a:r>
          </a:p>
          <a:p>
            <a:pPr lvl="0"/>
            <a:r>
              <a:rPr lang="id-ID" sz="2400" dirty="0">
                <a:latin typeface="Times New Roman" pitchFamily="18" charset="0"/>
                <a:cs typeface="Times New Roman" pitchFamily="18" charset="0"/>
              </a:rPr>
              <a:t>Tepat waktu                       </a:t>
            </a:r>
            <a:r>
              <a:rPr lang="id-ID" sz="2400" dirty="0" smtClean="0">
                <a:latin typeface="Times New Roman" pitchFamily="18" charset="0"/>
                <a:cs typeface="Times New Roman" pitchFamily="18" charset="0"/>
              </a:rPr>
              <a:t> </a:t>
            </a:r>
            <a:r>
              <a:rPr lang="id-ID" sz="2400" dirty="0">
                <a:latin typeface="Times New Roman" pitchFamily="18" charset="0"/>
                <a:cs typeface="Times New Roman" pitchFamily="18" charset="0"/>
              </a:rPr>
              <a:t>: waktu tujuan harus ditetapkan</a:t>
            </a:r>
          </a:p>
          <a:p>
            <a:r>
              <a:rPr lang="id-ID" sz="2400" dirty="0">
                <a:latin typeface="Times New Roman" pitchFamily="18" charset="0"/>
                <a:cs typeface="Times New Roman" pitchFamily="18" charset="0"/>
              </a:rPr>
              <a:t>Dibuat tertulis                     </a:t>
            </a:r>
            <a:r>
              <a:rPr lang="id-ID" sz="2400" dirty="0" smtClean="0">
                <a:latin typeface="Times New Roman" pitchFamily="18" charset="0"/>
                <a:cs typeface="Times New Roman" pitchFamily="18" charset="0"/>
              </a:rPr>
              <a:t>: </a:t>
            </a:r>
            <a:r>
              <a:rPr lang="id-ID" sz="2400" dirty="0">
                <a:latin typeface="Times New Roman" pitchFamily="18" charset="0"/>
                <a:cs typeface="Times New Roman" pitchFamily="18" charset="0"/>
              </a:rPr>
              <a:t>tidak hanya dengan lisan</a:t>
            </a:r>
          </a:p>
        </p:txBody>
      </p:sp>
    </p:spTree>
    <p:extLst>
      <p:ext uri="{BB962C8B-B14F-4D97-AF65-F5344CB8AC3E}">
        <p14:creationId xmlns:p14="http://schemas.microsoft.com/office/powerpoint/2010/main" val="11042173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52128"/>
          </a:xfrm>
        </p:spPr>
        <p:txBody>
          <a:bodyPr>
            <a:normAutofit/>
          </a:bodyPr>
          <a:lstStyle/>
          <a:p>
            <a:pPr algn="ctr"/>
            <a:r>
              <a:rPr lang="id-ID" sz="3200" b="1" dirty="0">
                <a:latin typeface="Times New Roman" pitchFamily="18" charset="0"/>
                <a:cs typeface="Times New Roman" pitchFamily="18" charset="0"/>
              </a:rPr>
              <a:t>Langkah 7. Merumuskan Opsi-opsi Strategis dan Memilih Strategis yang </a:t>
            </a:r>
            <a:r>
              <a:rPr lang="id-ID" sz="3200" b="1" dirty="0" smtClean="0">
                <a:latin typeface="Times New Roman" pitchFamily="18" charset="0"/>
                <a:cs typeface="Times New Roman" pitchFamily="18" charset="0"/>
              </a:rPr>
              <a:t>Tepat</a:t>
            </a:r>
            <a:endParaRPr lang="id-ID" sz="3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1216" y="1992208"/>
            <a:ext cx="8291264" cy="4389120"/>
          </a:xfrm>
        </p:spPr>
        <p:txBody>
          <a:bodyPr>
            <a:noAutofit/>
          </a:bodyPr>
          <a:lstStyle/>
          <a:p>
            <a:r>
              <a:rPr lang="id-ID" sz="2400" b="1" dirty="0">
                <a:latin typeface="Times New Roman" pitchFamily="18" charset="0"/>
                <a:cs typeface="Times New Roman" pitchFamily="18" charset="0"/>
              </a:rPr>
              <a:t>Strategi</a:t>
            </a:r>
            <a:r>
              <a:rPr lang="id-ID" sz="2400" dirty="0">
                <a:latin typeface="Times New Roman" pitchFamily="18" charset="0"/>
                <a:cs typeface="Times New Roman" pitchFamily="18" charset="0"/>
              </a:rPr>
              <a:t> adalah peta jalan tindakan-tindakan yang disusun oleh wirausahawan untuk mencapai misi, sasaran dan tujuan perusahaan. </a:t>
            </a:r>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Dengan </a:t>
            </a:r>
            <a:r>
              <a:rPr lang="id-ID" sz="2400" dirty="0">
                <a:latin typeface="Times New Roman" pitchFamily="18" charset="0"/>
                <a:cs typeface="Times New Roman" pitchFamily="18" charset="0"/>
              </a:rPr>
              <a:t>kata lain, misi, sasaran dan tujuan menyatakan tujuan yang hendak dicapai, sedangkan strategi menjelaskan proses untuk mencapai tujuan tersebut. </a:t>
            </a:r>
            <a:endParaRPr lang="id-ID" sz="2400" dirty="0" smtClean="0">
              <a:latin typeface="Times New Roman" pitchFamily="18" charset="0"/>
              <a:cs typeface="Times New Roman" pitchFamily="18" charset="0"/>
            </a:endParaRPr>
          </a:p>
          <a:p>
            <a:r>
              <a:rPr lang="id-ID" sz="2400" dirty="0" smtClean="0">
                <a:latin typeface="Times New Roman" pitchFamily="18" charset="0"/>
                <a:cs typeface="Times New Roman" pitchFamily="18" charset="0"/>
              </a:rPr>
              <a:t>Wirausahawan </a:t>
            </a:r>
            <a:r>
              <a:rPr lang="id-ID" sz="2400" dirty="0">
                <a:latin typeface="Times New Roman" pitchFamily="18" charset="0"/>
                <a:cs typeface="Times New Roman" pitchFamily="18" charset="0"/>
              </a:rPr>
              <a:t>harus menyusun strategi yang kuat berdasarkan langkah sebelumnya yang menggunakan kompetensi inti dan kekuatan perusahaan sebagai batu loncatan menuju kesuksesan.</a:t>
            </a:r>
          </a:p>
        </p:txBody>
      </p:sp>
    </p:spTree>
    <p:extLst>
      <p:ext uri="{BB962C8B-B14F-4D97-AF65-F5344CB8AC3E}">
        <p14:creationId xmlns:p14="http://schemas.microsoft.com/office/powerpoint/2010/main" val="15597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2616"/>
            <a:ext cx="8534400" cy="896144"/>
          </a:xfrm>
        </p:spPr>
        <p:txBody>
          <a:bodyPr>
            <a:normAutofit fontScale="90000"/>
          </a:bodyPr>
          <a:lstStyle/>
          <a:p>
            <a:pPr algn="ctr"/>
            <a:r>
              <a:rPr lang="id-ID" sz="3200" b="1" dirty="0">
                <a:latin typeface="Times New Roman" pitchFamily="18" charset="0"/>
                <a:cs typeface="Times New Roman" pitchFamily="18" charset="0"/>
              </a:rPr>
              <a:t>Langkah 8. Menerjemahkan Rencana Strategis ke Dalam Rencana </a:t>
            </a:r>
            <a:r>
              <a:rPr lang="id-ID" sz="3200" b="1" dirty="0" smtClean="0">
                <a:latin typeface="Times New Roman" pitchFamily="18" charset="0"/>
                <a:cs typeface="Times New Roman" pitchFamily="18" charset="0"/>
              </a:rPr>
              <a:t>Aksi</a:t>
            </a:r>
            <a:endParaRPr lang="id-ID" sz="32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id-ID" sz="3200" dirty="0">
                <a:latin typeface="Times New Roman" pitchFamily="18" charset="0"/>
                <a:cs typeface="Times New Roman" pitchFamily="18" charset="0"/>
              </a:rPr>
              <a:t>Agar suatu strategi berhasil diimplementasikan, dibutuhkan suatu proses yang sesuai dengan budaya perusahaan serta orang-orang yang tepat dan berkomitmen untuk membuat proses tersebut terlaksana.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Para </a:t>
            </a:r>
            <a:r>
              <a:rPr lang="id-ID" sz="3200" dirty="0">
                <a:latin typeface="Times New Roman" pitchFamily="18" charset="0"/>
                <a:cs typeface="Times New Roman" pitchFamily="18" charset="0"/>
              </a:rPr>
              <a:t>wirausahawan harus membagi rencana strategi dalam beberapa proyek dan dengan hati-hati menentukan tiap hal </a:t>
            </a:r>
            <a:r>
              <a:rPr lang="id-ID" sz="3200" dirty="0" smtClean="0">
                <a:latin typeface="Times New Roman" pitchFamily="18" charset="0"/>
                <a:cs typeface="Times New Roman" pitchFamily="18" charset="0"/>
              </a:rPr>
              <a:t>berikut;</a:t>
            </a:r>
            <a:endParaRPr lang="id-ID" sz="3200" dirty="0">
              <a:latin typeface="Times New Roman" pitchFamily="18" charset="0"/>
              <a:cs typeface="Times New Roman" pitchFamily="18" charset="0"/>
            </a:endParaRPr>
          </a:p>
          <a:p>
            <a:endParaRPr lang="id-ID" dirty="0">
              <a:latin typeface="Times New Roman" pitchFamily="18" charset="0"/>
              <a:cs typeface="Times New Roman" pitchFamily="18" charset="0"/>
            </a:endParaRPr>
          </a:p>
        </p:txBody>
      </p:sp>
    </p:spTree>
    <p:extLst>
      <p:ext uri="{BB962C8B-B14F-4D97-AF65-F5344CB8AC3E}">
        <p14:creationId xmlns:p14="http://schemas.microsoft.com/office/powerpoint/2010/main" val="1762535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457200" y="1556792"/>
            <a:ext cx="8363272" cy="4767808"/>
          </a:xfrm>
        </p:spPr>
        <p:txBody>
          <a:bodyPr>
            <a:normAutofit fontScale="92500"/>
          </a:bodyPr>
          <a:lstStyle/>
          <a:p>
            <a:pPr lvl="0"/>
            <a:r>
              <a:rPr lang="id-ID" dirty="0"/>
              <a:t>Tujuan            </a:t>
            </a:r>
            <a:r>
              <a:rPr lang="id-ID" dirty="0" smtClean="0"/>
              <a:t>: </a:t>
            </a:r>
            <a:r>
              <a:rPr lang="id-ID" dirty="0"/>
              <a:t>Apa yang ingin dicapai </a:t>
            </a:r>
            <a:r>
              <a:rPr lang="id-ID" dirty="0" smtClean="0"/>
              <a:t>dengan </a:t>
            </a:r>
          </a:p>
          <a:p>
            <a:pPr marL="0" lvl="0" indent="0">
              <a:buNone/>
            </a:pPr>
            <a:r>
              <a:rPr lang="id-ID" dirty="0"/>
              <a:t> </a:t>
            </a:r>
            <a:r>
              <a:rPr lang="id-ID" dirty="0" smtClean="0"/>
              <a:t>                             merancang </a:t>
            </a:r>
            <a:r>
              <a:rPr lang="id-ID" dirty="0"/>
              <a:t>proyek ini</a:t>
            </a:r>
          </a:p>
          <a:p>
            <a:pPr lvl="0"/>
            <a:r>
              <a:rPr lang="id-ID" dirty="0"/>
              <a:t>Cakupan         </a:t>
            </a:r>
            <a:r>
              <a:rPr lang="id-ID" dirty="0" smtClean="0"/>
              <a:t>: </a:t>
            </a:r>
            <a:r>
              <a:rPr lang="id-ID" dirty="0"/>
              <a:t>Dibidang apakah prusahaan akan </a:t>
            </a:r>
            <a:endParaRPr lang="id-ID" dirty="0" smtClean="0"/>
          </a:p>
          <a:p>
            <a:pPr marL="0" lvl="0" indent="0">
              <a:buNone/>
            </a:pPr>
            <a:r>
              <a:rPr lang="id-ID" dirty="0"/>
              <a:t> </a:t>
            </a:r>
            <a:r>
              <a:rPr lang="id-ID" dirty="0" smtClean="0"/>
              <a:t>                              dilibatkan</a:t>
            </a:r>
            <a:endParaRPr lang="id-ID" dirty="0"/>
          </a:p>
          <a:p>
            <a:pPr lvl="0"/>
            <a:r>
              <a:rPr lang="id-ID" dirty="0"/>
              <a:t>Konstribusi    </a:t>
            </a:r>
            <a:r>
              <a:rPr lang="id-ID" dirty="0" smtClean="0"/>
              <a:t>:</a:t>
            </a:r>
            <a:r>
              <a:rPr lang="id-ID" dirty="0"/>
              <a:t>Bagaimana proyek berhubungan yang </a:t>
            </a:r>
            <a:endParaRPr lang="id-ID" dirty="0" smtClean="0"/>
          </a:p>
          <a:p>
            <a:pPr marL="0" lvl="0" indent="0">
              <a:buNone/>
            </a:pPr>
            <a:r>
              <a:rPr lang="id-ID" dirty="0" smtClean="0"/>
              <a:t>                             satu </a:t>
            </a:r>
            <a:r>
              <a:rPr lang="id-ID" dirty="0"/>
              <a:t>dengan yang </a:t>
            </a:r>
            <a:r>
              <a:rPr lang="id-ID" dirty="0" smtClean="0"/>
              <a:t>lain</a:t>
            </a:r>
            <a:endParaRPr lang="id-ID" dirty="0"/>
          </a:p>
          <a:p>
            <a:pPr lvl="0"/>
            <a:r>
              <a:rPr lang="id-ID" dirty="0"/>
              <a:t>Persyaratan </a:t>
            </a:r>
            <a:r>
              <a:rPr lang="id-ID" dirty="0" smtClean="0"/>
              <a:t>SDM</a:t>
            </a:r>
            <a:r>
              <a:rPr lang="id-ID" dirty="0"/>
              <a:t>   </a:t>
            </a:r>
            <a:r>
              <a:rPr lang="id-ID" dirty="0" smtClean="0"/>
              <a:t>: </a:t>
            </a:r>
            <a:r>
              <a:rPr lang="id-ID" dirty="0"/>
              <a:t>Sumber daya manusia </a:t>
            </a:r>
            <a:r>
              <a:rPr lang="id-ID" dirty="0" smtClean="0"/>
              <a:t>dan</a:t>
            </a:r>
          </a:p>
          <a:p>
            <a:pPr marL="0" lvl="0" indent="0">
              <a:buNone/>
            </a:pPr>
            <a:r>
              <a:rPr lang="id-ID" dirty="0"/>
              <a:t> </a:t>
            </a:r>
            <a:r>
              <a:rPr lang="id-ID" dirty="0" smtClean="0"/>
              <a:t>                                      </a:t>
            </a:r>
            <a:r>
              <a:rPr lang="id-ID" dirty="0"/>
              <a:t>keuangan apa yang diperlukan</a:t>
            </a:r>
          </a:p>
          <a:p>
            <a:r>
              <a:rPr lang="id-ID" dirty="0"/>
              <a:t>Waktu                     </a:t>
            </a:r>
            <a:r>
              <a:rPr lang="id-ID" dirty="0" smtClean="0"/>
              <a:t>: </a:t>
            </a:r>
            <a:r>
              <a:rPr lang="id-ID" dirty="0"/>
              <a:t>Memastikan waktu penyelesaian </a:t>
            </a:r>
            <a:endParaRPr lang="id-ID" dirty="0" smtClean="0"/>
          </a:p>
          <a:p>
            <a:pPr marL="0" indent="0">
              <a:buNone/>
            </a:pPr>
            <a:r>
              <a:rPr lang="id-ID" dirty="0" smtClean="0"/>
              <a:t>                                      proyek</a:t>
            </a:r>
            <a:endParaRPr lang="id-ID" dirty="0"/>
          </a:p>
        </p:txBody>
      </p:sp>
    </p:spTree>
    <p:extLst>
      <p:ext uri="{BB962C8B-B14F-4D97-AF65-F5344CB8AC3E}">
        <p14:creationId xmlns:p14="http://schemas.microsoft.com/office/powerpoint/2010/main" val="2561420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2616"/>
            <a:ext cx="8534400" cy="968152"/>
          </a:xfrm>
        </p:spPr>
        <p:txBody>
          <a:bodyPr>
            <a:noAutofit/>
          </a:bodyPr>
          <a:lstStyle/>
          <a:p>
            <a:pPr algn="ctr"/>
            <a:r>
              <a:rPr lang="id-ID" sz="4000" b="1" dirty="0">
                <a:latin typeface="Times New Roman" pitchFamily="18" charset="0"/>
                <a:cs typeface="Times New Roman" pitchFamily="18" charset="0"/>
              </a:rPr>
              <a:t>Langkah 9. Menentukan Pengendalian yang Tepat</a:t>
            </a:r>
            <a:endParaRPr lang="id-ID" sz="40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817240" y="1992208"/>
            <a:ext cx="7931224" cy="4389120"/>
          </a:xfrm>
        </p:spPr>
        <p:txBody>
          <a:bodyPr>
            <a:normAutofit/>
          </a:bodyPr>
          <a:lstStyle/>
          <a:p>
            <a:r>
              <a:rPr lang="id-ID" sz="3200" dirty="0">
                <a:latin typeface="Times New Roman" pitchFamily="18" charset="0"/>
                <a:cs typeface="Times New Roman" pitchFamily="18" charset="0"/>
              </a:rPr>
              <a:t>Wirausahawan menyadari perlunya mengendalikan hasil yang menyimpang dari rencana semula.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Perencanaan </a:t>
            </a:r>
            <a:r>
              <a:rPr lang="id-ID" sz="3200" dirty="0">
                <a:latin typeface="Times New Roman" pitchFamily="18" charset="0"/>
                <a:cs typeface="Times New Roman" pitchFamily="18" charset="0"/>
              </a:rPr>
              <a:t>tanpa pengendalian memiliki milai operasional yang kecil.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Oleh </a:t>
            </a:r>
            <a:r>
              <a:rPr lang="id-ID" sz="3200" dirty="0">
                <a:latin typeface="Times New Roman" pitchFamily="18" charset="0"/>
                <a:cs typeface="Times New Roman" pitchFamily="18" charset="0"/>
              </a:rPr>
              <a:t>karena itu, pelaksanaan program perencanaan yang baik membutuhkan proses pengendali</a:t>
            </a:r>
            <a:r>
              <a:rPr lang="id-ID" dirty="0"/>
              <a:t>an. </a:t>
            </a:r>
          </a:p>
        </p:txBody>
      </p:sp>
    </p:spTree>
    <p:extLst>
      <p:ext uri="{BB962C8B-B14F-4D97-AF65-F5344CB8AC3E}">
        <p14:creationId xmlns:p14="http://schemas.microsoft.com/office/powerpoint/2010/main" val="3927972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1105272" y="1844824"/>
            <a:ext cx="7571184" cy="3888432"/>
          </a:xfrm>
        </p:spPr>
        <p:txBody>
          <a:bodyPr>
            <a:normAutofit/>
          </a:bodyPr>
          <a:lstStyle/>
          <a:p>
            <a:r>
              <a:rPr lang="id-ID" sz="2800" dirty="0">
                <a:latin typeface="Times New Roman" pitchFamily="18" charset="0"/>
                <a:cs typeface="Times New Roman" pitchFamily="18" charset="0"/>
              </a:rPr>
              <a:t>Indikator-indikator yang paling banyak digunakan untuk kinerja perusahaan adalah ukuran keuangan, akan tetapi menilai kinerja suatu perusahaan hanya dari ukuran keuangannya dapat mengarah pada distorsi strategis.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Untuk </a:t>
            </a:r>
            <a:r>
              <a:rPr lang="id-ID" sz="2800" dirty="0">
                <a:latin typeface="Times New Roman" pitchFamily="18" charset="0"/>
                <a:cs typeface="Times New Roman" pitchFamily="18" charset="0"/>
              </a:rPr>
              <a:t>menilai efektivitas strategi, banyak perusahaan mengembangkan sebuah balanced scorecard yang merupakan serangkaian ukuran </a:t>
            </a:r>
          </a:p>
        </p:txBody>
      </p:sp>
    </p:spTree>
    <p:extLst>
      <p:ext uri="{BB962C8B-B14F-4D97-AF65-F5344CB8AC3E}">
        <p14:creationId xmlns:p14="http://schemas.microsoft.com/office/powerpoint/2010/main" val="1781954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889248" y="1628800"/>
            <a:ext cx="7571184" cy="4248472"/>
          </a:xfrm>
        </p:spPr>
        <p:txBody>
          <a:bodyPr/>
          <a:lstStyle/>
          <a:p>
            <a:r>
              <a:rPr lang="id-ID" sz="2800" dirty="0">
                <a:latin typeface="Times New Roman" pitchFamily="18" charset="0"/>
                <a:cs typeface="Times New Roman" pitchFamily="18" charset="0"/>
              </a:rPr>
              <a:t>Akan tetapi, walaupun balanced scorecard adalah alat yang sangat penting untuk membantu para manajer menjaga perusahaan tetap pada jalurnya, mengubah perilaku dalam perusahaan dan menjaga agar semua orang tetap fokus pada hal-hal yang benar-benar penting juga merupakan hal yang tidak boleh diabaikan.</a:t>
            </a:r>
          </a:p>
          <a:p>
            <a:r>
              <a:rPr lang="id-ID" sz="2800" dirty="0">
                <a:latin typeface="Times New Roman" pitchFamily="18" charset="0"/>
                <a:cs typeface="Times New Roman" pitchFamily="18" charset="0"/>
              </a:rPr>
              <a:t>Balanced scorecard melihat suatu usaha dari empat perspektif </a:t>
            </a:r>
            <a:r>
              <a:rPr lang="id-ID" sz="2800" dirty="0" smtClean="0">
                <a:latin typeface="Times New Roman" pitchFamily="18" charset="0"/>
                <a:cs typeface="Times New Roman" pitchFamily="18" charset="0"/>
              </a:rPr>
              <a:t>penting, yaitu;</a:t>
            </a:r>
            <a:endParaRPr lang="id-ID" dirty="0"/>
          </a:p>
        </p:txBody>
      </p:sp>
    </p:spTree>
    <p:extLst>
      <p:ext uri="{BB962C8B-B14F-4D97-AF65-F5344CB8AC3E}">
        <p14:creationId xmlns:p14="http://schemas.microsoft.com/office/powerpoint/2010/main" val="1430138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817240" y="1844824"/>
            <a:ext cx="7859216" cy="4389120"/>
          </a:xfrm>
        </p:spPr>
        <p:txBody>
          <a:bodyPr>
            <a:normAutofit/>
          </a:bodyPr>
          <a:lstStyle/>
          <a:p>
            <a:r>
              <a:rPr lang="id-ID" b="1" dirty="0">
                <a:latin typeface="Times New Roman" pitchFamily="18" charset="0"/>
                <a:cs typeface="Times New Roman" pitchFamily="18" charset="0"/>
              </a:rPr>
              <a:t>Perspektif Pelanggan  :  Bagaimana cara pelanggan menilai </a:t>
            </a:r>
            <a:r>
              <a:rPr lang="id-ID" b="1" dirty="0" smtClean="0">
                <a:latin typeface="Times New Roman" pitchFamily="18" charset="0"/>
                <a:cs typeface="Times New Roman" pitchFamily="18" charset="0"/>
              </a:rPr>
              <a:t>perusahaan ?</a:t>
            </a:r>
          </a:p>
          <a:p>
            <a:r>
              <a:rPr lang="id-ID" b="1" dirty="0">
                <a:latin typeface="Times New Roman" pitchFamily="18" charset="0"/>
                <a:cs typeface="Times New Roman" pitchFamily="18" charset="0"/>
              </a:rPr>
              <a:t>Perspektif Bisnis Internal : Dalam hal apa saja perusahaan harus lebih </a:t>
            </a:r>
            <a:r>
              <a:rPr lang="id-ID" b="1" dirty="0" smtClean="0">
                <a:latin typeface="Times New Roman" pitchFamily="18" charset="0"/>
                <a:cs typeface="Times New Roman" pitchFamily="18" charset="0"/>
              </a:rPr>
              <a:t>baik ?</a:t>
            </a:r>
          </a:p>
          <a:p>
            <a:r>
              <a:rPr lang="id-ID" b="1" dirty="0">
                <a:latin typeface="Times New Roman" pitchFamily="18" charset="0"/>
                <a:cs typeface="Times New Roman" pitchFamily="18" charset="0"/>
              </a:rPr>
              <a:t>Perspektif Inovasi dan Pembelajaran : Dapatkah perusahaan terus meningkatkan dan menciptakan </a:t>
            </a:r>
            <a:r>
              <a:rPr lang="id-ID" b="1" dirty="0" smtClean="0">
                <a:latin typeface="Times New Roman" pitchFamily="18" charset="0"/>
                <a:cs typeface="Times New Roman" pitchFamily="18" charset="0"/>
              </a:rPr>
              <a:t>nilai ?</a:t>
            </a:r>
          </a:p>
          <a:p>
            <a:r>
              <a:rPr lang="id-ID" b="1" dirty="0">
                <a:latin typeface="Times New Roman" pitchFamily="18" charset="0"/>
                <a:cs typeface="Times New Roman" pitchFamily="18" charset="0"/>
              </a:rPr>
              <a:t>Perspektif Keuangan : Bagaimana para pemegang saham memandang perusahaan?</a:t>
            </a:r>
            <a:r>
              <a:rPr lang="id-ID" dirty="0">
                <a:latin typeface="Times New Roman" pitchFamily="18" charset="0"/>
                <a:cs typeface="Times New Roman" pitchFamily="18" charset="0"/>
              </a:rPr>
              <a:t> </a:t>
            </a:r>
          </a:p>
        </p:txBody>
      </p:sp>
    </p:spTree>
    <p:extLst>
      <p:ext uri="{BB962C8B-B14F-4D97-AF65-F5344CB8AC3E}">
        <p14:creationId xmlns:p14="http://schemas.microsoft.com/office/powerpoint/2010/main" val="4082977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215008"/>
          </a:xfrm>
        </p:spPr>
        <p:txBody>
          <a:bodyPr>
            <a:normAutofit/>
          </a:bodyPr>
          <a:lstStyle/>
          <a:p>
            <a:pPr algn="ctr"/>
            <a:r>
              <a:rPr lang="id-ID" sz="3600" b="1" dirty="0">
                <a:latin typeface="Times New Roman" pitchFamily="18" charset="0"/>
                <a:cs typeface="Times New Roman" pitchFamily="18" charset="0"/>
              </a:rPr>
              <a:t>Perspektif Pelanggan  :  Bagaimana cara pelanggan menilai perusahaan ?</a:t>
            </a:r>
          </a:p>
        </p:txBody>
      </p:sp>
      <p:sp>
        <p:nvSpPr>
          <p:cNvPr id="3" name="Content Placeholder 2"/>
          <p:cNvSpPr>
            <a:spLocks noGrp="1"/>
          </p:cNvSpPr>
          <p:nvPr>
            <p:ph sz="quarter" idx="1"/>
          </p:nvPr>
        </p:nvSpPr>
        <p:spPr>
          <a:xfrm>
            <a:off x="457200" y="1935480"/>
            <a:ext cx="8229600" cy="4085808"/>
          </a:xfrm>
        </p:spPr>
        <p:txBody>
          <a:bodyPr>
            <a:normAutofit fontScale="92500" lnSpcReduction="20000"/>
          </a:bodyPr>
          <a:lstStyle/>
          <a:p>
            <a:r>
              <a:rPr lang="id-ID" dirty="0">
                <a:latin typeface="Times New Roman" pitchFamily="18" charset="0"/>
                <a:cs typeface="Times New Roman" pitchFamily="18" charset="0"/>
              </a:rPr>
              <a:t>Para pelanggan menilai perusahaan paling tidak dari empat standar :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waktu</a:t>
            </a:r>
            <a:r>
              <a:rPr lang="id-ID" dirty="0">
                <a:latin typeface="Times New Roman" pitchFamily="18" charset="0"/>
                <a:cs typeface="Times New Roman" pitchFamily="18" charset="0"/>
              </a:rPr>
              <a:t>  (seberapa lamanya waktu yang dibutuhkan perusahaan untuk memberikan barang atau jasa),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Kualitas </a:t>
            </a:r>
            <a:r>
              <a:rPr lang="id-ID" dirty="0">
                <a:latin typeface="Times New Roman" pitchFamily="18" charset="0"/>
                <a:cs typeface="Times New Roman" pitchFamily="18" charset="0"/>
              </a:rPr>
              <a:t>(seberapa bagus produk atau jasa diberikan perusahaan dari segi keandalannya, ketahanan, dan akurasinya),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Kinerja </a:t>
            </a:r>
            <a:r>
              <a:rPr lang="id-ID" dirty="0">
                <a:latin typeface="Times New Roman" pitchFamily="18" charset="0"/>
                <a:cs typeface="Times New Roman" pitchFamily="18" charset="0"/>
              </a:rPr>
              <a:t>(sejauh mana suatu barang atau jasa berfungsi seperti yang diharapkan), dan </a:t>
            </a:r>
            <a:endParaRPr lang="id-ID" dirty="0" smtClean="0">
              <a:latin typeface="Times New Roman" pitchFamily="18" charset="0"/>
              <a:cs typeface="Times New Roman" pitchFamily="18" charset="0"/>
            </a:endParaRPr>
          </a:p>
          <a:p>
            <a:r>
              <a:rPr lang="id-ID" dirty="0" smtClean="0">
                <a:latin typeface="Times New Roman" pitchFamily="18" charset="0"/>
                <a:cs typeface="Times New Roman" pitchFamily="18" charset="0"/>
              </a:rPr>
              <a:t>Layanan </a:t>
            </a:r>
            <a:r>
              <a:rPr lang="id-ID" dirty="0">
                <a:latin typeface="Times New Roman" pitchFamily="18" charset="0"/>
                <a:cs typeface="Times New Roman" pitchFamily="18" charset="0"/>
              </a:rPr>
              <a:t>(seberapa bagus suatu perusahaan memenuhi atau melebihi harapan pelanggan atas nilai produk atau jasanya</a:t>
            </a:r>
          </a:p>
        </p:txBody>
      </p:sp>
    </p:spTree>
    <p:extLst>
      <p:ext uri="{BB962C8B-B14F-4D97-AF65-F5344CB8AC3E}">
        <p14:creationId xmlns:p14="http://schemas.microsoft.com/office/powerpoint/2010/main" val="2291609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id-ID" dirty="0" smtClean="0">
                <a:solidFill>
                  <a:schemeClr val="tx1"/>
                </a:solidFill>
                <a:latin typeface="Times New Roman" pitchFamily="18" charset="0"/>
                <a:cs typeface="Times New Roman" pitchFamily="18" charset="0"/>
              </a:rPr>
              <a:t>Langkah 1. Menentukan Visi dan Misi Perusahaan</a:t>
            </a:r>
            <a:endParaRPr lang="id-ID"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961256" y="2136224"/>
            <a:ext cx="7715200" cy="3813056"/>
          </a:xfrm>
        </p:spPr>
        <p:txBody>
          <a:bodyPr>
            <a:normAutofit/>
          </a:bodyPr>
          <a:lstStyle/>
          <a:p>
            <a:r>
              <a:rPr lang="id-ID" sz="3200" b="1" dirty="0">
                <a:latin typeface="Times New Roman" pitchFamily="18" charset="0"/>
                <a:cs typeface="Times New Roman" pitchFamily="18" charset="0"/>
              </a:rPr>
              <a:t>Visi</a:t>
            </a:r>
            <a:r>
              <a:rPr lang="id-ID" sz="3200" dirty="0">
                <a:latin typeface="Times New Roman" pitchFamily="18" charset="0"/>
                <a:cs typeface="Times New Roman" pitchFamily="18" charset="0"/>
              </a:rPr>
              <a:t> adalah hasil dari impian wirausahawan atas sesuatu yang belum terwujud dan kemampuan melukiskan impian yang menarik tersebut agar bisa dilihat orang lain.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Visi </a:t>
            </a:r>
            <a:r>
              <a:rPr lang="id-ID" sz="3200" dirty="0">
                <a:latin typeface="Times New Roman" pitchFamily="18" charset="0"/>
                <a:cs typeface="Times New Roman" pitchFamily="18" charset="0"/>
              </a:rPr>
              <a:t>yang didefinisikan secara jelas membantu perusahaan dalam tiga cara</a:t>
            </a:r>
            <a:r>
              <a:rPr lang="id-ID" sz="3200" dirty="0" smtClean="0">
                <a:latin typeface="Times New Roman" pitchFamily="18" charset="0"/>
                <a:cs typeface="Times New Roman" pitchFamily="18" charset="0"/>
              </a:rPr>
              <a:t>:</a:t>
            </a:r>
            <a:endParaRPr lang="id-ID" dirty="0"/>
          </a:p>
        </p:txBody>
      </p:sp>
    </p:spTree>
    <p:extLst>
      <p:ext uri="{BB962C8B-B14F-4D97-AF65-F5344CB8AC3E}">
        <p14:creationId xmlns:p14="http://schemas.microsoft.com/office/powerpoint/2010/main" val="3709246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72616"/>
            <a:ext cx="8534400" cy="896144"/>
          </a:xfrm>
        </p:spPr>
        <p:txBody>
          <a:bodyPr>
            <a:normAutofit fontScale="90000"/>
          </a:bodyPr>
          <a:lstStyle/>
          <a:p>
            <a:pPr algn="ctr"/>
            <a:r>
              <a:rPr lang="id-ID" sz="3200" b="1" dirty="0">
                <a:latin typeface="Times New Roman" pitchFamily="18" charset="0"/>
                <a:cs typeface="Times New Roman" pitchFamily="18" charset="0"/>
              </a:rPr>
              <a:t>Perspektif Bisnis Internal : Dalam hal apa saja perusahaan harus lebih baik </a:t>
            </a:r>
            <a:r>
              <a:rPr lang="id-ID" sz="3200" b="1" dirty="0" smtClean="0">
                <a:latin typeface="Times New Roman" pitchFamily="18" charset="0"/>
                <a:cs typeface="Times New Roman" pitchFamily="18" charset="0"/>
              </a:rPr>
              <a:t>?</a:t>
            </a:r>
            <a:endParaRPr lang="id-ID" sz="3200" dirty="0"/>
          </a:p>
        </p:txBody>
      </p:sp>
      <p:sp>
        <p:nvSpPr>
          <p:cNvPr id="3" name="Content Placeholder 2"/>
          <p:cNvSpPr>
            <a:spLocks noGrp="1"/>
          </p:cNvSpPr>
          <p:nvPr>
            <p:ph sz="quarter" idx="1"/>
          </p:nvPr>
        </p:nvSpPr>
        <p:spPr>
          <a:xfrm>
            <a:off x="662880" y="1700808"/>
            <a:ext cx="8229600" cy="4517856"/>
          </a:xfrm>
        </p:spPr>
        <p:txBody>
          <a:bodyPr>
            <a:normAutofit/>
          </a:bodyPr>
          <a:lstStyle/>
          <a:p>
            <a:r>
              <a:rPr lang="id-ID" sz="2800" dirty="0">
                <a:latin typeface="Times New Roman" pitchFamily="18" charset="0"/>
                <a:cs typeface="Times New Roman" pitchFamily="18" charset="0"/>
              </a:rPr>
              <a:t>Berbagai faktor internal yang harus menjadi fokus para manajer adalah faktor-faktor yang memiliki dampak terbesar </a:t>
            </a:r>
            <a:r>
              <a:rPr lang="id-ID" sz="2800" dirty="0" smtClean="0">
                <a:latin typeface="Times New Roman" pitchFamily="18" charset="0"/>
                <a:cs typeface="Times New Roman" pitchFamily="18" charset="0"/>
              </a:rPr>
              <a:t>pada kepuasan </a:t>
            </a:r>
            <a:r>
              <a:rPr lang="id-ID" sz="2800" dirty="0">
                <a:latin typeface="Times New Roman" pitchFamily="18" charset="0"/>
                <a:cs typeface="Times New Roman" pitchFamily="18" charset="0"/>
              </a:rPr>
              <a:t>pelanggan dan loyalitas pelanggan serta pada efektivitas dan efisiensi perusahaan.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Mengembangkan </a:t>
            </a:r>
            <a:r>
              <a:rPr lang="id-ID" sz="2800" dirty="0">
                <a:latin typeface="Times New Roman" pitchFamily="18" charset="0"/>
                <a:cs typeface="Times New Roman" pitchFamily="18" charset="0"/>
              </a:rPr>
              <a:t>sasaran dan ukuran untuk faktor-faktor  </a:t>
            </a:r>
            <a:r>
              <a:rPr lang="id-ID" sz="2800" dirty="0" smtClean="0">
                <a:latin typeface="Times New Roman" pitchFamily="18" charset="0"/>
                <a:cs typeface="Times New Roman" pitchFamily="18" charset="0"/>
              </a:rPr>
              <a:t>seperti; </a:t>
            </a:r>
            <a:r>
              <a:rPr lang="id-ID" sz="2800" dirty="0">
                <a:latin typeface="Times New Roman" pitchFamily="18" charset="0"/>
                <a:cs typeface="Times New Roman" pitchFamily="18" charset="0"/>
              </a:rPr>
              <a:t>kualitas, waktu siklus, </a:t>
            </a:r>
            <a:r>
              <a:rPr lang="id-ID" sz="2800" dirty="0" smtClean="0">
                <a:latin typeface="Times New Roman" pitchFamily="18" charset="0"/>
                <a:cs typeface="Times New Roman" pitchFamily="18" charset="0"/>
              </a:rPr>
              <a:t>produktivitas, biaya</a:t>
            </a:r>
            <a:r>
              <a:rPr lang="id-ID" sz="2800" dirty="0">
                <a:latin typeface="Times New Roman" pitchFamily="18" charset="0"/>
                <a:cs typeface="Times New Roman" pitchFamily="18" charset="0"/>
              </a:rPr>
              <a:t>, dan faktor lainnya yang dapat dipengaruhi secara langsung oleh karyawan, adalah hal yang sangat penting</a:t>
            </a:r>
          </a:p>
        </p:txBody>
      </p:sp>
    </p:spTree>
    <p:extLst>
      <p:ext uri="{BB962C8B-B14F-4D97-AF65-F5344CB8AC3E}">
        <p14:creationId xmlns:p14="http://schemas.microsoft.com/office/powerpoint/2010/main" val="520933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43000"/>
          </a:xfrm>
        </p:spPr>
        <p:txBody>
          <a:bodyPr>
            <a:noAutofit/>
          </a:bodyPr>
          <a:lstStyle/>
          <a:p>
            <a:pPr algn="ctr"/>
            <a:r>
              <a:rPr lang="id-ID" sz="3200" b="1" dirty="0">
                <a:latin typeface="Times New Roman" pitchFamily="18" charset="0"/>
                <a:cs typeface="Times New Roman" pitchFamily="18" charset="0"/>
              </a:rPr>
              <a:t>Perspektif Inovasi dan Pembelajaran : Dapatkah perusahaan terus meningkatkan dan menciptakan nilai ?</a:t>
            </a:r>
          </a:p>
        </p:txBody>
      </p:sp>
      <p:sp>
        <p:nvSpPr>
          <p:cNvPr id="3" name="Content Placeholder 2"/>
          <p:cNvSpPr>
            <a:spLocks noGrp="1"/>
          </p:cNvSpPr>
          <p:nvPr>
            <p:ph sz="quarter" idx="1"/>
          </p:nvPr>
        </p:nvSpPr>
        <p:spPr>
          <a:xfrm>
            <a:off x="961256" y="2223512"/>
            <a:ext cx="7643192" cy="3869784"/>
          </a:xfrm>
        </p:spPr>
        <p:txBody>
          <a:bodyPr>
            <a:normAutofit/>
          </a:bodyPr>
          <a:lstStyle/>
          <a:p>
            <a:r>
              <a:rPr lang="id-ID" sz="2800" dirty="0">
                <a:latin typeface="Times New Roman" pitchFamily="18" charset="0"/>
                <a:cs typeface="Times New Roman" pitchFamily="18" charset="0"/>
              </a:rPr>
              <a:t>Pandangan atas sebuah perusahaan ini menyadari bahwa berbagai target yang dibutuhkan untuk mencapai kesuksesan tidak pernah bersifat statis ; target-target itu berubah terus-menerus.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Jika </a:t>
            </a:r>
            <a:r>
              <a:rPr lang="id-ID" sz="2800" dirty="0">
                <a:latin typeface="Times New Roman" pitchFamily="18" charset="0"/>
                <a:cs typeface="Times New Roman" pitchFamily="18" charset="0"/>
              </a:rPr>
              <a:t>suatu perusahaan ingin meneruskan pola kesuksesannnya, perusahaan itu tidak dapat berdiam diri; perusahaan itu harus terus meningkatkan diri.</a:t>
            </a:r>
          </a:p>
        </p:txBody>
      </p:sp>
    </p:spTree>
    <p:extLst>
      <p:ext uri="{BB962C8B-B14F-4D97-AF65-F5344CB8AC3E}">
        <p14:creationId xmlns:p14="http://schemas.microsoft.com/office/powerpoint/2010/main" val="1276306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44624"/>
            <a:ext cx="8534400" cy="824136"/>
          </a:xfrm>
        </p:spPr>
        <p:txBody>
          <a:bodyPr>
            <a:normAutofit fontScale="90000"/>
          </a:bodyPr>
          <a:lstStyle/>
          <a:p>
            <a:pPr algn="ctr"/>
            <a:r>
              <a:rPr lang="id-ID" sz="3600" b="1" dirty="0">
                <a:latin typeface="Times New Roman" pitchFamily="18" charset="0"/>
                <a:cs typeface="Times New Roman" pitchFamily="18" charset="0"/>
              </a:rPr>
              <a:t>Perspektif Keuangan : Bagaimana para pemegang saham memandang perusahaan?</a:t>
            </a:r>
            <a:endParaRPr lang="id-ID" sz="3600" dirty="0"/>
          </a:p>
        </p:txBody>
      </p:sp>
      <p:sp>
        <p:nvSpPr>
          <p:cNvPr id="3" name="Content Placeholder 2"/>
          <p:cNvSpPr>
            <a:spLocks noGrp="1"/>
          </p:cNvSpPr>
          <p:nvPr>
            <p:ph sz="quarter" idx="1"/>
          </p:nvPr>
        </p:nvSpPr>
        <p:spPr/>
        <p:txBody>
          <a:bodyPr>
            <a:normAutofit/>
          </a:bodyPr>
          <a:lstStyle/>
          <a:p>
            <a:r>
              <a:rPr lang="id-ID" sz="2800" dirty="0">
                <a:latin typeface="Times New Roman" pitchFamily="18" charset="0"/>
                <a:cs typeface="Times New Roman" pitchFamily="18" charset="0"/>
              </a:rPr>
              <a:t>Sebagai ukuran kinerja yang paling tradisional, standar-standar keuangan akan menunjukkan seberapa banyak strategi umum dan pelaksanaannya berkontribusi pada laba.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Ukuran-ukuran </a:t>
            </a:r>
            <a:r>
              <a:rPr lang="id-ID" sz="2800" dirty="0">
                <a:latin typeface="Times New Roman" pitchFamily="18" charset="0"/>
                <a:cs typeface="Times New Roman" pitchFamily="18" charset="0"/>
              </a:rPr>
              <a:t>ini berfokus pada faktor probabilitas, pertumbuhan, dan nilai bagi pemegang saham. </a:t>
            </a:r>
            <a:endParaRPr lang="id-ID" sz="2800" dirty="0" smtClean="0">
              <a:latin typeface="Times New Roman" pitchFamily="18" charset="0"/>
              <a:cs typeface="Times New Roman" pitchFamily="18" charset="0"/>
            </a:endParaRPr>
          </a:p>
          <a:p>
            <a:r>
              <a:rPr lang="id-ID" sz="2800" dirty="0" smtClean="0">
                <a:latin typeface="Times New Roman" pitchFamily="18" charset="0"/>
                <a:cs typeface="Times New Roman" pitchFamily="18" charset="0"/>
              </a:rPr>
              <a:t>Dalam </a:t>
            </a:r>
            <a:r>
              <a:rPr lang="id-ID" sz="2800" i="1" dirty="0">
                <a:latin typeface="Times New Roman" pitchFamily="18" charset="0"/>
                <a:cs typeface="Times New Roman" pitchFamily="18" charset="0"/>
              </a:rPr>
              <a:t>balanced scorecard</a:t>
            </a:r>
            <a:r>
              <a:rPr lang="id-ID" sz="2800" dirty="0">
                <a:latin typeface="Times New Roman" pitchFamily="18" charset="0"/>
                <a:cs typeface="Times New Roman" pitchFamily="18" charset="0"/>
              </a:rPr>
              <a:t>, perusahaan sering kali membagi sasaran keuangan ke dalam tiga kategori : bertahan hidup, sukses dan berkembang.</a:t>
            </a:r>
          </a:p>
        </p:txBody>
      </p:sp>
    </p:spTree>
    <p:extLst>
      <p:ext uri="{BB962C8B-B14F-4D97-AF65-F5344CB8AC3E}">
        <p14:creationId xmlns:p14="http://schemas.microsoft.com/office/powerpoint/2010/main" val="179517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153672"/>
          </a:xfrm>
        </p:spPr>
        <p:txBody>
          <a:bodyPr>
            <a:normAutofit/>
          </a:bodyPr>
          <a:lstStyle/>
          <a:p>
            <a:pPr algn="ctr"/>
            <a:r>
              <a:rPr lang="id-ID" sz="6000" dirty="0" smtClean="0">
                <a:solidFill>
                  <a:schemeClr val="tx1"/>
                </a:solidFill>
                <a:latin typeface="Times New Roman" pitchFamily="18" charset="0"/>
                <a:cs typeface="Times New Roman" pitchFamily="18" charset="0"/>
              </a:rPr>
              <a:t>TERIMA KASIH ATAS PERHATIANNYA (BERLANJUT)</a:t>
            </a:r>
            <a:endParaRPr lang="id-ID" sz="6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sz="quarter" idx="1"/>
          </p:nvPr>
        </p:nvSpPr>
        <p:spPr/>
        <p:txBody>
          <a:bodyPr/>
          <a:lstStyle/>
          <a:p>
            <a:pPr algn="ctr"/>
            <a:r>
              <a:rPr lang="id-ID" sz="2800" dirty="0">
                <a:latin typeface="Times New Roman" pitchFamily="18" charset="0"/>
                <a:cs typeface="Times New Roman" pitchFamily="18" charset="0"/>
              </a:rPr>
              <a:t>Diskusi Kelompok anggota 2/3 orang tiap kelompok atau seperti diskusi yang telah </a:t>
            </a:r>
            <a:r>
              <a:rPr lang="id-ID" sz="2800" dirty="0" smtClean="0">
                <a:latin typeface="Times New Roman" pitchFamily="18" charset="0"/>
                <a:cs typeface="Times New Roman" pitchFamily="18" charset="0"/>
              </a:rPr>
              <a:t>lalu</a:t>
            </a:r>
          </a:p>
          <a:p>
            <a:pPr algn="ctr"/>
            <a:endParaRPr lang="id-ID" sz="2800" dirty="0" smtClean="0">
              <a:latin typeface="Times New Roman" pitchFamily="18" charset="0"/>
              <a:cs typeface="Times New Roman" pitchFamily="18" charset="0"/>
            </a:endParaRPr>
          </a:p>
          <a:p>
            <a:pPr algn="ctr"/>
            <a:r>
              <a:rPr lang="id-ID" sz="2800" dirty="0" smtClean="0">
                <a:latin typeface="Times New Roman" pitchFamily="18" charset="0"/>
                <a:cs typeface="Times New Roman" pitchFamily="18" charset="0"/>
              </a:rPr>
              <a:t>JUDUL</a:t>
            </a:r>
          </a:p>
          <a:p>
            <a:pPr algn="ctr"/>
            <a:endParaRPr lang="id-ID" sz="2800" dirty="0">
              <a:latin typeface="Times New Roman" pitchFamily="18" charset="0"/>
              <a:cs typeface="Times New Roman" pitchFamily="18" charset="0"/>
            </a:endParaRPr>
          </a:p>
          <a:p>
            <a:pPr algn="ctr"/>
            <a:r>
              <a:rPr lang="id-ID" sz="2800" dirty="0" smtClean="0">
                <a:latin typeface="Times New Roman" pitchFamily="18" charset="0"/>
                <a:cs typeface="Times New Roman" pitchFamily="18" charset="0"/>
              </a:rPr>
              <a:t>BUATLAH ANALISIS KEKUATAN, KELEMAHAN, PELUANG DAN ANCAMAN SUATU USAHA, YANG TELAH DIBUAT BERDASARKAN KOMPONEN  MODEL  BISNIS</a:t>
            </a:r>
            <a:endParaRPr lang="id-ID" sz="2800" dirty="0">
              <a:latin typeface="Times New Roman" pitchFamily="18" charset="0"/>
              <a:cs typeface="Times New Roman" pitchFamily="18" charset="0"/>
            </a:endParaRPr>
          </a:p>
          <a:p>
            <a:pPr algn="ctr"/>
            <a:endParaRPr lang="id-ID" sz="2800" dirty="0" smtClean="0">
              <a:latin typeface="Times New Roman" pitchFamily="18" charset="0"/>
              <a:cs typeface="Times New Roman" pitchFamily="18" charset="0"/>
            </a:endParaRPr>
          </a:p>
          <a:p>
            <a:pPr algn="ctr"/>
            <a:endParaRPr lang="id-ID" sz="2800" dirty="0">
              <a:latin typeface="Times New Roman" pitchFamily="18" charset="0"/>
              <a:cs typeface="Times New Roman" pitchFamily="18" charset="0"/>
            </a:endParaRPr>
          </a:p>
          <a:p>
            <a:endParaRPr lang="id-ID" dirty="0"/>
          </a:p>
        </p:txBody>
      </p:sp>
    </p:spTree>
    <p:extLst>
      <p:ext uri="{BB962C8B-B14F-4D97-AF65-F5344CB8AC3E}">
        <p14:creationId xmlns:p14="http://schemas.microsoft.com/office/powerpoint/2010/main" val="1152401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889248" y="2060848"/>
            <a:ext cx="7643192" cy="3312368"/>
          </a:xfrm>
        </p:spPr>
        <p:txBody>
          <a:bodyPr>
            <a:normAutofit/>
          </a:bodyPr>
          <a:lstStyle/>
          <a:p>
            <a:r>
              <a:rPr lang="id-ID" sz="3200" dirty="0">
                <a:latin typeface="Times New Roman" pitchFamily="18" charset="0"/>
                <a:cs typeface="Times New Roman" pitchFamily="18" charset="0"/>
              </a:rPr>
              <a:t>1. Visi memberikan arah.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Wirausahawan </a:t>
            </a:r>
            <a:r>
              <a:rPr lang="id-ID" sz="3200" dirty="0">
                <a:latin typeface="Times New Roman" pitchFamily="18" charset="0"/>
                <a:cs typeface="Times New Roman" pitchFamily="18" charset="0"/>
              </a:rPr>
              <a:t>yang menetapkan visi perusahaan mereka memfokuskan perhatian setiap orang ke masa depan dan menentukan jalan yang akan diambil perusahaan tersebut untuk meraihnya.</a:t>
            </a:r>
          </a:p>
          <a:p>
            <a:endParaRPr lang="id-ID" dirty="0"/>
          </a:p>
        </p:txBody>
      </p:sp>
    </p:spTree>
    <p:extLst>
      <p:ext uri="{BB962C8B-B14F-4D97-AF65-F5344CB8AC3E}">
        <p14:creationId xmlns:p14="http://schemas.microsoft.com/office/powerpoint/2010/main" val="1710285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673224" y="1556792"/>
            <a:ext cx="7499176" cy="4248472"/>
          </a:xfrm>
        </p:spPr>
        <p:txBody>
          <a:bodyPr>
            <a:normAutofit lnSpcReduction="10000"/>
          </a:bodyPr>
          <a:lstStyle/>
          <a:p>
            <a:r>
              <a:rPr lang="id-ID" sz="3200" dirty="0">
                <a:latin typeface="Times New Roman" pitchFamily="18" charset="0"/>
                <a:cs typeface="Times New Roman" pitchFamily="18" charset="0"/>
              </a:rPr>
              <a:t>2. Visi menentukan keputusan.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Visi </a:t>
            </a:r>
            <a:r>
              <a:rPr lang="id-ID" sz="3200" dirty="0">
                <a:latin typeface="Times New Roman" pitchFamily="18" charset="0"/>
                <a:cs typeface="Times New Roman" pitchFamily="18" charset="0"/>
              </a:rPr>
              <a:t>memengaruhi keputusan, tak peduli masalah besar atau masalah kecil, yang dibuat oleh para pemilik, manajer dan karyawan setiap harinya dalam perusahaan.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Pengaruh </a:t>
            </a:r>
            <a:r>
              <a:rPr lang="id-ID" sz="3200" dirty="0">
                <a:latin typeface="Times New Roman" pitchFamily="18" charset="0"/>
                <a:cs typeface="Times New Roman" pitchFamily="18" charset="0"/>
              </a:rPr>
              <a:t>ini dapat menjadi positif atau negatif, bergantung pada seberapa jelas visi itu ditetapkan.</a:t>
            </a:r>
          </a:p>
        </p:txBody>
      </p:sp>
    </p:spTree>
    <p:extLst>
      <p:ext uri="{BB962C8B-B14F-4D97-AF65-F5344CB8AC3E}">
        <p14:creationId xmlns:p14="http://schemas.microsoft.com/office/powerpoint/2010/main" val="3283141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961256" y="1700808"/>
            <a:ext cx="7499176" cy="4392488"/>
          </a:xfrm>
        </p:spPr>
        <p:txBody>
          <a:bodyPr/>
          <a:lstStyle/>
          <a:p>
            <a:r>
              <a:rPr lang="id-ID" sz="3600" dirty="0">
                <a:latin typeface="Times New Roman" pitchFamily="18" charset="0"/>
                <a:cs typeface="Times New Roman" pitchFamily="18" charset="0"/>
              </a:rPr>
              <a:t>3. Visi memotivasi orang-orang. </a:t>
            </a:r>
            <a:endParaRPr lang="id-ID" sz="3600" dirty="0" smtClean="0">
              <a:latin typeface="Times New Roman" pitchFamily="18" charset="0"/>
              <a:cs typeface="Times New Roman" pitchFamily="18" charset="0"/>
            </a:endParaRPr>
          </a:p>
          <a:p>
            <a:r>
              <a:rPr lang="id-ID" sz="3600" dirty="0" smtClean="0">
                <a:latin typeface="Times New Roman" pitchFamily="18" charset="0"/>
                <a:cs typeface="Times New Roman" pitchFamily="18" charset="0"/>
              </a:rPr>
              <a:t>Visi </a:t>
            </a:r>
            <a:r>
              <a:rPr lang="id-ID" sz="3600" dirty="0">
                <a:latin typeface="Times New Roman" pitchFamily="18" charset="0"/>
                <a:cs typeface="Times New Roman" pitchFamily="18" charset="0"/>
              </a:rPr>
              <a:t>yang jelas menyenangkan dan memberi semangat pada orang-orang untuk segera bertindak. </a:t>
            </a:r>
            <a:endParaRPr lang="id-ID" sz="3600" dirty="0" smtClean="0">
              <a:latin typeface="Times New Roman" pitchFamily="18" charset="0"/>
              <a:cs typeface="Times New Roman" pitchFamily="18" charset="0"/>
            </a:endParaRPr>
          </a:p>
          <a:p>
            <a:r>
              <a:rPr lang="id-ID" sz="3600" dirty="0" smtClean="0">
                <a:latin typeface="Times New Roman" pitchFamily="18" charset="0"/>
                <a:cs typeface="Times New Roman" pitchFamily="18" charset="0"/>
              </a:rPr>
              <a:t>Orang </a:t>
            </a:r>
            <a:r>
              <a:rPr lang="id-ID" sz="3600" dirty="0">
                <a:latin typeface="Times New Roman" pitchFamily="18" charset="0"/>
                <a:cs typeface="Times New Roman" pitchFamily="18" charset="0"/>
              </a:rPr>
              <a:t>ingin bekerja pada perusahaan yang menetapkan pandangannya setinggi mungkin.</a:t>
            </a:r>
          </a:p>
          <a:p>
            <a:endParaRPr lang="id-ID" dirty="0"/>
          </a:p>
        </p:txBody>
      </p:sp>
    </p:spTree>
    <p:extLst>
      <p:ext uri="{BB962C8B-B14F-4D97-AF65-F5344CB8AC3E}">
        <p14:creationId xmlns:p14="http://schemas.microsoft.com/office/powerpoint/2010/main" val="1282771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1033264" y="1700808"/>
            <a:ext cx="7499176" cy="4104456"/>
          </a:xfrm>
        </p:spPr>
        <p:txBody>
          <a:bodyPr>
            <a:normAutofit/>
          </a:bodyPr>
          <a:lstStyle/>
          <a:p>
            <a:r>
              <a:rPr lang="id-ID" sz="3200" dirty="0">
                <a:latin typeface="Times New Roman" pitchFamily="18" charset="0"/>
                <a:cs typeface="Times New Roman" pitchFamily="18" charset="0"/>
              </a:rPr>
              <a:t>Cara terbaik untuk menerapkan nilai visi ke dalam tindakan adalah membuat pernyataan misi </a:t>
            </a:r>
            <a:r>
              <a:rPr lang="id-ID" sz="3200">
                <a:latin typeface="Times New Roman" pitchFamily="18" charset="0"/>
                <a:cs typeface="Times New Roman" pitchFamily="18" charset="0"/>
              </a:rPr>
              <a:t>yang </a:t>
            </a:r>
            <a:r>
              <a:rPr lang="id-ID" sz="3200" smtClean="0">
                <a:latin typeface="Times New Roman" pitchFamily="18" charset="0"/>
                <a:cs typeface="Times New Roman" pitchFamily="18" charset="0"/>
              </a:rPr>
              <a:t>mengkomunikasikan </a:t>
            </a:r>
            <a:r>
              <a:rPr lang="id-ID" sz="3200" dirty="0">
                <a:latin typeface="Times New Roman" pitchFamily="18" charset="0"/>
                <a:cs typeface="Times New Roman" pitchFamily="18" charset="0"/>
              </a:rPr>
              <a:t>nilai-nilai tersebut kepada semua orang yang terkait dengan perusahaan. </a:t>
            </a:r>
            <a:endParaRPr lang="id-ID" sz="3200" dirty="0" smtClean="0">
              <a:latin typeface="Times New Roman" pitchFamily="18" charset="0"/>
              <a:cs typeface="Times New Roman" pitchFamily="18" charset="0"/>
            </a:endParaRPr>
          </a:p>
          <a:p>
            <a:r>
              <a:rPr lang="id-ID" sz="3200" b="1" dirty="0" smtClean="0">
                <a:latin typeface="Times New Roman" pitchFamily="18" charset="0"/>
                <a:cs typeface="Times New Roman" pitchFamily="18" charset="0"/>
              </a:rPr>
              <a:t>Pernyataan </a:t>
            </a:r>
            <a:r>
              <a:rPr lang="id-ID" sz="3200" b="1" dirty="0">
                <a:latin typeface="Times New Roman" pitchFamily="18" charset="0"/>
                <a:cs typeface="Times New Roman" pitchFamily="18" charset="0"/>
              </a:rPr>
              <a:t>misi (mission statement)</a:t>
            </a:r>
            <a:r>
              <a:rPr lang="id-ID" sz="3200" dirty="0">
                <a:latin typeface="Times New Roman" pitchFamily="18" charset="0"/>
                <a:cs typeface="Times New Roman" pitchFamily="18" charset="0"/>
              </a:rPr>
              <a:t> adalah menjawab pertanyaan mendasar lainnya untuk setiap perusahaan. </a:t>
            </a:r>
          </a:p>
        </p:txBody>
      </p:sp>
    </p:spTree>
    <p:extLst>
      <p:ext uri="{BB962C8B-B14F-4D97-AF65-F5344CB8AC3E}">
        <p14:creationId xmlns:p14="http://schemas.microsoft.com/office/powerpoint/2010/main" val="3302081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a:bodyPr>
          <a:lstStyle/>
          <a:p>
            <a:pPr algn="ctr"/>
            <a:r>
              <a:rPr lang="id-ID" dirty="0" smtClean="0"/>
              <a:t>lanjutan</a:t>
            </a:r>
            <a:endParaRPr lang="id-ID" dirty="0"/>
          </a:p>
        </p:txBody>
      </p:sp>
      <p:sp>
        <p:nvSpPr>
          <p:cNvPr id="3" name="Content Placeholder 2"/>
          <p:cNvSpPr>
            <a:spLocks noGrp="1"/>
          </p:cNvSpPr>
          <p:nvPr>
            <p:ph sz="quarter" idx="1"/>
          </p:nvPr>
        </p:nvSpPr>
        <p:spPr>
          <a:xfrm>
            <a:off x="961256" y="1700808"/>
            <a:ext cx="7715200" cy="4389120"/>
          </a:xfrm>
        </p:spPr>
        <p:txBody>
          <a:bodyPr>
            <a:normAutofit/>
          </a:bodyPr>
          <a:lstStyle/>
          <a:p>
            <a:r>
              <a:rPr lang="id-ID" sz="3200" dirty="0">
                <a:latin typeface="Times New Roman" pitchFamily="18" charset="0"/>
                <a:cs typeface="Times New Roman" pitchFamily="18" charset="0"/>
              </a:rPr>
              <a:t>Tanpa pernyataan misi yang ringkas dan bermakna, perusahaan kecil menghadapi risiko berjalan ke sana kemari di pasar, tanpa arah yang jelas ataupun cara mencapainya. </a:t>
            </a:r>
            <a:endParaRPr lang="id-ID" sz="3200" dirty="0" smtClean="0">
              <a:latin typeface="Times New Roman" pitchFamily="18" charset="0"/>
              <a:cs typeface="Times New Roman" pitchFamily="18" charset="0"/>
            </a:endParaRPr>
          </a:p>
          <a:p>
            <a:r>
              <a:rPr lang="id-ID" sz="3200" dirty="0" smtClean="0">
                <a:latin typeface="Times New Roman" pitchFamily="18" charset="0"/>
                <a:cs typeface="Times New Roman" pitchFamily="18" charset="0"/>
              </a:rPr>
              <a:t>Pernyataan </a:t>
            </a:r>
            <a:r>
              <a:rPr lang="id-ID" sz="3200" dirty="0">
                <a:latin typeface="Times New Roman" pitchFamily="18" charset="0"/>
                <a:cs typeface="Times New Roman" pitchFamily="18" charset="0"/>
              </a:rPr>
              <a:t>misi menentukan arah bagi keseluruhan perusahaan dan memfokuskan perhatiannya pada arah yang tepat</a:t>
            </a:r>
            <a:r>
              <a:rPr lang="id-ID" sz="3200" dirty="0" smtClean="0">
                <a:latin typeface="Times New Roman" pitchFamily="18" charset="0"/>
                <a:cs typeface="Times New Roman" pitchFamily="18" charset="0"/>
              </a:rPr>
              <a:t>.</a:t>
            </a:r>
            <a:endParaRPr lang="id-ID" sz="3200" dirty="0">
              <a:latin typeface="Times New Roman" pitchFamily="18" charset="0"/>
              <a:cs typeface="Times New Roman" pitchFamily="18" charset="0"/>
            </a:endParaRPr>
          </a:p>
        </p:txBody>
      </p:sp>
    </p:spTree>
    <p:extLst>
      <p:ext uri="{BB962C8B-B14F-4D97-AF65-F5344CB8AC3E}">
        <p14:creationId xmlns:p14="http://schemas.microsoft.com/office/powerpoint/2010/main" val="3829458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0608"/>
            <a:ext cx="8534400" cy="1040160"/>
          </a:xfrm>
        </p:spPr>
        <p:txBody>
          <a:bodyPr>
            <a:normAutofit fontScale="90000"/>
          </a:bodyPr>
          <a:lstStyle/>
          <a:p>
            <a:pPr algn="ctr"/>
            <a:r>
              <a:rPr lang="id-ID" b="1" dirty="0">
                <a:solidFill>
                  <a:schemeClr val="tx1"/>
                </a:solidFill>
                <a:latin typeface="Times New Roman" pitchFamily="18" charset="0"/>
                <a:cs typeface="Times New Roman" pitchFamily="18" charset="0"/>
              </a:rPr>
              <a:t>Langkah 2. Menilai Kekuatan dan Kelemahan </a:t>
            </a:r>
            <a:r>
              <a:rPr lang="id-ID" b="1" dirty="0" smtClean="0">
                <a:solidFill>
                  <a:schemeClr val="tx1"/>
                </a:solidFill>
                <a:latin typeface="Times New Roman" pitchFamily="18" charset="0"/>
                <a:cs typeface="Times New Roman" pitchFamily="18" charset="0"/>
              </a:rPr>
              <a:t>Perusahaan</a:t>
            </a:r>
            <a:endParaRPr lang="id-ID"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06896" y="2151504"/>
            <a:ext cx="7941568" cy="3797776"/>
          </a:xfrm>
        </p:spPr>
        <p:txBody>
          <a:bodyPr>
            <a:normAutofit/>
          </a:bodyPr>
          <a:lstStyle/>
          <a:p>
            <a:r>
              <a:rPr lang="id-ID" sz="2800" dirty="0">
                <a:latin typeface="Times New Roman" pitchFamily="18" charset="0"/>
                <a:cs typeface="Times New Roman" pitchFamily="18" charset="0"/>
              </a:rPr>
              <a:t>Setelah menetapkan visi dan pernyataan misi yang bermakna, wirausahawan </a:t>
            </a:r>
            <a:r>
              <a:rPr lang="id-ID" sz="2800" dirty="0" smtClean="0">
                <a:latin typeface="Times New Roman" pitchFamily="18" charset="0"/>
                <a:cs typeface="Times New Roman" pitchFamily="18" charset="0"/>
              </a:rPr>
              <a:t>mengalihkan </a:t>
            </a:r>
            <a:r>
              <a:rPr lang="id-ID" sz="2800" dirty="0">
                <a:latin typeface="Times New Roman" pitchFamily="18" charset="0"/>
                <a:cs typeface="Times New Roman" pitchFamily="18" charset="0"/>
              </a:rPr>
              <a:t>perhatiannya untuk menilai kekuatan dan kelemahan perusahaan.</a:t>
            </a:r>
            <a:r>
              <a:rPr lang="id-ID" sz="2800" b="1" dirty="0">
                <a:latin typeface="Times New Roman" pitchFamily="18" charset="0"/>
                <a:cs typeface="Times New Roman" pitchFamily="18" charset="0"/>
              </a:rPr>
              <a:t> </a:t>
            </a:r>
            <a:endParaRPr lang="id-ID" sz="2800" b="1" dirty="0" smtClean="0">
              <a:latin typeface="Times New Roman" pitchFamily="18" charset="0"/>
              <a:cs typeface="Times New Roman" pitchFamily="18" charset="0"/>
            </a:endParaRPr>
          </a:p>
          <a:p>
            <a:r>
              <a:rPr lang="id-ID" sz="2800" b="1" dirty="0" smtClean="0">
                <a:latin typeface="Times New Roman" pitchFamily="18" charset="0"/>
                <a:cs typeface="Times New Roman" pitchFamily="18" charset="0"/>
              </a:rPr>
              <a:t>Kekuatan</a:t>
            </a:r>
            <a:r>
              <a:rPr lang="id-ID" sz="2800" dirty="0" smtClean="0">
                <a:latin typeface="Times New Roman" pitchFamily="18" charset="0"/>
                <a:cs typeface="Times New Roman" pitchFamily="18" charset="0"/>
              </a:rPr>
              <a:t> </a:t>
            </a:r>
            <a:r>
              <a:rPr lang="id-ID" sz="2800" dirty="0">
                <a:latin typeface="Times New Roman" pitchFamily="18" charset="0"/>
                <a:cs typeface="Times New Roman" pitchFamily="18" charset="0"/>
              </a:rPr>
              <a:t>(</a:t>
            </a:r>
            <a:r>
              <a:rPr lang="id-ID" sz="2800" i="1" dirty="0">
                <a:latin typeface="Times New Roman" pitchFamily="18" charset="0"/>
                <a:cs typeface="Times New Roman" pitchFamily="18" charset="0"/>
              </a:rPr>
              <a:t>strengths</a:t>
            </a:r>
            <a:r>
              <a:rPr lang="id-ID" sz="2800" dirty="0">
                <a:latin typeface="Times New Roman" pitchFamily="18" charset="0"/>
                <a:cs typeface="Times New Roman" pitchFamily="18" charset="0"/>
              </a:rPr>
              <a:t>) adalah </a:t>
            </a:r>
            <a:r>
              <a:rPr lang="id-ID" sz="2800" dirty="0">
                <a:latin typeface="Times New Roman" pitchFamily="18" charset="0"/>
                <a:cs typeface="Times New Roman" pitchFamily="18" charset="0"/>
              </a:rPr>
              <a:t>faktor-faktor internal positif yang dapat digunakan oleh perusahaan untuk mencapai misi, sasaran dan tujuannya yang mencakup ketrampilan atau pengetahuan, citra publik yang positif, dll. </a:t>
            </a:r>
          </a:p>
        </p:txBody>
      </p:sp>
    </p:spTree>
    <p:extLst>
      <p:ext uri="{BB962C8B-B14F-4D97-AF65-F5344CB8AC3E}">
        <p14:creationId xmlns:p14="http://schemas.microsoft.com/office/powerpoint/2010/main" val="15086849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2398</TotalTime>
  <Words>1361</Words>
  <Application>Microsoft Office PowerPoint</Application>
  <PresentationFormat>On-screen Show (4:3)</PresentationFormat>
  <Paragraphs>134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Civic</vt:lpstr>
      <vt:lpstr>KEWIRAUSAHAAN</vt:lpstr>
      <vt:lpstr>Proses Manajemen Strategis Perusahaan</vt:lpstr>
      <vt:lpstr>Langkah 1. Menentukan Visi dan Misi Perusahaan</vt:lpstr>
      <vt:lpstr>lanjutan</vt:lpstr>
      <vt:lpstr>lanjutan</vt:lpstr>
      <vt:lpstr>lanjutan</vt:lpstr>
      <vt:lpstr>lanjutan</vt:lpstr>
      <vt:lpstr>lanjutan</vt:lpstr>
      <vt:lpstr>Langkah 2. Menilai Kekuatan dan Kelemahan Perusahaan</vt:lpstr>
      <vt:lpstr>lanjutan</vt:lpstr>
      <vt:lpstr>lanjutan</vt:lpstr>
      <vt:lpstr>Langkah 3. Mengamati Lingkungan Sekitar untuk Mengetahui Peluang dan Ancaman Penting yang Dihadapi Perusahaan</vt:lpstr>
      <vt:lpstr>lanjutan</vt:lpstr>
      <vt:lpstr>Langkah 4. Mengidentifikasi Faktor-faktor Kesuksesan Utama Perusahaan</vt:lpstr>
      <vt:lpstr>lanjutan</vt:lpstr>
      <vt:lpstr>Langkah 5. Menganalisis Persaingan</vt:lpstr>
      <vt:lpstr>lanjutan</vt:lpstr>
      <vt:lpstr>Langkah 6. Menyusun Sasaran dan Tujuan Perusahaan</vt:lpstr>
      <vt:lpstr>lanjutan</vt:lpstr>
      <vt:lpstr>lanjutan</vt:lpstr>
      <vt:lpstr>lanjutan</vt:lpstr>
      <vt:lpstr>Langkah 7. Merumuskan Opsi-opsi Strategis dan Memilih Strategis yang Tepat</vt:lpstr>
      <vt:lpstr>Langkah 8. Menerjemahkan Rencana Strategis ke Dalam Rencana Aksi</vt:lpstr>
      <vt:lpstr>lanjutan</vt:lpstr>
      <vt:lpstr>Langkah 9. Menentukan Pengendalian yang Tepat</vt:lpstr>
      <vt:lpstr>lanjutan</vt:lpstr>
      <vt:lpstr>lanjutan</vt:lpstr>
      <vt:lpstr>lanjutan</vt:lpstr>
      <vt:lpstr>Perspektif Pelanggan  :  Bagaimana cara pelanggan menilai perusahaan ?</vt:lpstr>
      <vt:lpstr>Perspektif Bisnis Internal : Dalam hal apa saja perusahaan harus lebih baik ?</vt:lpstr>
      <vt:lpstr>Perspektif Inovasi dan Pembelajaran : Dapatkah perusahaan terus meningkatkan dan menciptakan nilai ?</vt:lpstr>
      <vt:lpstr>Perspektif Keuangan : Bagaimana para pemegang saham memandang perusahaan?</vt:lpstr>
      <vt:lpstr>TERIMA KASIH ATAS PERHATIANNYA (BERLANJUT)</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PROBABILITAS</dc:title>
  <dc:creator>Drs.H.Mistahul</dc:creator>
  <cp:lastModifiedBy>ASUS</cp:lastModifiedBy>
  <cp:revision>191</cp:revision>
  <cp:lastPrinted>2017-11-14T21:41:39Z</cp:lastPrinted>
  <dcterms:created xsi:type="dcterms:W3CDTF">2010-10-02T22:00:07Z</dcterms:created>
  <dcterms:modified xsi:type="dcterms:W3CDTF">2019-10-23T03:22:25Z</dcterms:modified>
</cp:coreProperties>
</file>