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331" r:id="rId3"/>
    <p:sldId id="332" r:id="rId4"/>
    <p:sldId id="333" r:id="rId5"/>
    <p:sldId id="334" r:id="rId6"/>
    <p:sldId id="335" r:id="rId7"/>
    <p:sldId id="336" r:id="rId8"/>
    <p:sldId id="337" r:id="rId9"/>
    <p:sldId id="338" r:id="rId10"/>
    <p:sldId id="339" r:id="rId11"/>
    <p:sldId id="340" r:id="rId12"/>
    <p:sldId id="345" r:id="rId13"/>
    <p:sldId id="341" r:id="rId14"/>
    <p:sldId id="342" r:id="rId15"/>
    <p:sldId id="343" r:id="rId16"/>
    <p:sldId id="346" r:id="rId17"/>
    <p:sldId id="347" r:id="rId18"/>
    <p:sldId id="348" r:id="rId19"/>
    <p:sldId id="349" r:id="rId20"/>
    <p:sldId id="275" r:id="rId21"/>
    <p:sldId id="330" r:id="rId22"/>
    <p:sldId id="350"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6AEBB-380E-487E-A130-0CE1F311EA3C}" type="datetimeFigureOut">
              <a:rPr lang="id-ID" smtClean="0"/>
              <a:t>24/10/2021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C0476-99E0-4F10-AB9C-1F88EA27A10B}" type="slidenum">
              <a:rPr lang="id-ID" smtClean="0"/>
              <a:t>‹#›</a:t>
            </a:fld>
            <a:endParaRPr lang="id-ID"/>
          </a:p>
        </p:txBody>
      </p:sp>
    </p:spTree>
    <p:extLst>
      <p:ext uri="{BB962C8B-B14F-4D97-AF65-F5344CB8AC3E}">
        <p14:creationId xmlns:p14="http://schemas.microsoft.com/office/powerpoint/2010/main" val="354573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D3793772-49D9-41F9-80CC-62FBD31E1D18}"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88FC23-828F-4EDE-848F-3263247E120F}" type="datetimeFigureOut">
              <a:rPr lang="id-ID" smtClean="0"/>
              <a:pPr/>
              <a:t>24/10/2021</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793772-49D9-41F9-80CC-62FBD31E1D18}"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32656"/>
            <a:ext cx="7851648" cy="1656184"/>
          </a:xfrm>
        </p:spPr>
        <p:txBody>
          <a:bodyPr>
            <a:noAutofit/>
          </a:bodyPr>
          <a:lstStyle/>
          <a:p>
            <a:pPr algn="ctr"/>
            <a:r>
              <a:rPr lang="id-ID" sz="7200" kern="10" dirty="0">
                <a:ln w="9525">
                  <a:solidFill>
                    <a:schemeClr val="tx2"/>
                  </a:solidFill>
                  <a:round/>
                  <a:headEnd/>
                  <a:tailEnd/>
                </a:ln>
                <a:solidFill>
                  <a:schemeClr val="hlink"/>
                </a:solidFill>
                <a:latin typeface="Impact"/>
              </a:rPr>
              <a:t>KEWIRAUSAHAAN</a:t>
            </a:r>
            <a:endParaRPr lang="id-ID" sz="7200" dirty="0">
              <a:latin typeface="Times New Roman" pitchFamily="18" charset="0"/>
              <a:cs typeface="Times New Roman" pitchFamily="18" charset="0"/>
            </a:endParaRPr>
          </a:p>
        </p:txBody>
      </p:sp>
      <p:sp>
        <p:nvSpPr>
          <p:cNvPr id="3" name="Subtitle 2"/>
          <p:cNvSpPr>
            <a:spLocks noGrp="1"/>
          </p:cNvSpPr>
          <p:nvPr>
            <p:ph type="subTitle" idx="1"/>
          </p:nvPr>
        </p:nvSpPr>
        <p:spPr>
          <a:xfrm>
            <a:off x="789270" y="4581128"/>
            <a:ext cx="7854696" cy="2071702"/>
          </a:xfrm>
        </p:spPr>
        <p:txBody>
          <a:bodyPr>
            <a:noAutofit/>
          </a:bodyPr>
          <a:lstStyle/>
          <a:p>
            <a:pPr algn="ctr">
              <a:defRPr/>
            </a:pPr>
            <a:r>
              <a:rPr lang="en-US" sz="2000" dirty="0" smtClean="0">
                <a:latin typeface="Times New Roman" pitchFamily="18" charset="0"/>
                <a:cs typeface="Times New Roman" pitchFamily="18" charset="0"/>
              </a:rPr>
              <a:t>UNIVERSITAS ISLAM </a:t>
            </a:r>
            <a:r>
              <a:rPr lang="id-ID" sz="2000" dirty="0" smtClean="0">
                <a:latin typeface="Times New Roman" pitchFamily="18" charset="0"/>
                <a:cs typeface="Times New Roman" pitchFamily="18" charset="0"/>
              </a:rPr>
              <a:t>KALIMANTAN (UNISKA)</a:t>
            </a:r>
          </a:p>
          <a:p>
            <a:pPr algn="ctr">
              <a:defRPr/>
            </a:pPr>
            <a:r>
              <a:rPr lang="en-US" sz="2000" dirty="0" smtClean="0">
                <a:latin typeface="Times New Roman" pitchFamily="18" charset="0"/>
                <a:cs typeface="Times New Roman" pitchFamily="18" charset="0"/>
              </a:rPr>
              <a:t>MUHAMMAD ARSYAD AL-BANJAR</a:t>
            </a:r>
            <a:r>
              <a:rPr lang="id-ID" sz="2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lgn="ctr">
              <a:defRPr/>
            </a:pPr>
            <a:r>
              <a:rPr lang="en-US" sz="2000" dirty="0" smtClean="0">
                <a:latin typeface="Times New Roman" pitchFamily="18" charset="0"/>
                <a:cs typeface="Times New Roman" pitchFamily="18" charset="0"/>
              </a:rPr>
              <a:t>BANJARMASIN</a:t>
            </a:r>
            <a:endParaRPr lang="en-US" sz="2000" dirty="0">
              <a:latin typeface="Times New Roman" pitchFamily="18" charset="0"/>
              <a:cs typeface="Times New Roman" pitchFamily="18" charset="0"/>
            </a:endParaRPr>
          </a:p>
          <a:p>
            <a:pPr algn="ctr">
              <a:defRPr/>
            </a:pPr>
            <a:r>
              <a:rPr lang="en-US" sz="2000" dirty="0" smtClean="0">
                <a:latin typeface="Times New Roman" pitchFamily="18" charset="0"/>
                <a:cs typeface="Times New Roman" pitchFamily="18" charset="0"/>
              </a:rPr>
              <a:t>20</a:t>
            </a:r>
            <a:r>
              <a:rPr lang="id-ID" sz="2000" smtClean="0">
                <a:latin typeface="Times New Roman" pitchFamily="18" charset="0"/>
                <a:cs typeface="Times New Roman" pitchFamily="18" charset="0"/>
              </a:rPr>
              <a:t>21</a:t>
            </a:r>
            <a:endParaRPr lang="en-US" sz="2000" dirty="0">
              <a:latin typeface="Times New Roman" pitchFamily="18" charset="0"/>
              <a:cs typeface="Times New Roman" pitchFamily="18" charset="0"/>
            </a:endParaRPr>
          </a:p>
          <a:p>
            <a:pPr algn="ctr">
              <a:spcBef>
                <a:spcPts val="0"/>
              </a:spcBef>
            </a:pPr>
            <a:r>
              <a:rPr lang="id-ID" sz="3600" dirty="0" smtClean="0">
                <a:latin typeface="Times New Roman" pitchFamily="18" charset="0"/>
                <a:cs typeface="Times New Roman" pitchFamily="18" charset="0"/>
              </a:rPr>
              <a:t>( 6 )</a:t>
            </a:r>
            <a:endParaRPr lang="id-ID" sz="3600" dirty="0">
              <a:latin typeface="Times New Roman" pitchFamily="18" charset="0"/>
              <a:cs typeface="Times New Roman" pitchFamily="18" charset="0"/>
            </a:endParaRPr>
          </a:p>
        </p:txBody>
      </p:sp>
      <p:sp>
        <p:nvSpPr>
          <p:cNvPr id="4" name="TextBox 3"/>
          <p:cNvSpPr txBox="1"/>
          <p:nvPr/>
        </p:nvSpPr>
        <p:spPr>
          <a:xfrm>
            <a:off x="3714744" y="2857496"/>
            <a:ext cx="1714512" cy="369332"/>
          </a:xfrm>
          <a:prstGeom prst="rect">
            <a:avLst/>
          </a:prstGeom>
          <a:noFill/>
        </p:spPr>
        <p:txBody>
          <a:bodyPr wrap="square" rtlCol="0">
            <a:spAutoFit/>
          </a:bodyPr>
          <a:lstStyle/>
          <a:p>
            <a:endParaRPr lang="id-ID" dirty="0"/>
          </a:p>
        </p:txBody>
      </p:sp>
      <p:pic>
        <p:nvPicPr>
          <p:cNvPr id="5" name="Picture 9" descr="j0301252"/>
          <p:cNvPicPr>
            <a:picLocks noChangeAspect="1" noChangeArrowheads="1"/>
          </p:cNvPicPr>
          <p:nvPr/>
        </p:nvPicPr>
        <p:blipFill>
          <a:blip r:embed="rId2"/>
          <a:srcRect/>
          <a:stretch>
            <a:fillRect/>
          </a:stretch>
        </p:blipFill>
        <p:spPr bwMode="auto">
          <a:xfrm>
            <a:off x="3286116" y="2214554"/>
            <a:ext cx="2273309" cy="2068521"/>
          </a:xfrm>
          <a:prstGeom prst="rect">
            <a:avLst/>
          </a:prstGeom>
          <a:noFill/>
        </p:spPr>
      </p:pic>
      <p:sp>
        <p:nvSpPr>
          <p:cNvPr id="6" name="TextBox 5"/>
          <p:cNvSpPr txBox="1"/>
          <p:nvPr/>
        </p:nvSpPr>
        <p:spPr>
          <a:xfrm>
            <a:off x="1785918" y="4162570"/>
            <a:ext cx="6000792" cy="461665"/>
          </a:xfrm>
          <a:prstGeom prst="rect">
            <a:avLst/>
          </a:prstGeom>
          <a:noFill/>
        </p:spPr>
        <p:txBody>
          <a:bodyPr wrap="square" rtlCol="0">
            <a:spAutoFit/>
          </a:bodyPr>
          <a:lstStyle/>
          <a:p>
            <a:pPr algn="ctr"/>
            <a:r>
              <a:rPr lang="id-ID" sz="2400" smtClean="0"/>
              <a:t>Dr. </a:t>
            </a:r>
            <a:r>
              <a:rPr lang="id-ID" sz="2400" dirty="0" smtClean="0"/>
              <a:t>H. Mustatul Anwar, M.M.Pd. M.Kes</a:t>
            </a:r>
            <a:r>
              <a:rPr lang="id-ID" dirty="0" smtClean="0"/>
              <a:t>.</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marL="514350" indent="-514350" algn="ctr"/>
            <a:r>
              <a:rPr lang="id-ID" sz="4000" dirty="0" smtClean="0">
                <a:latin typeface="Times New Roman" pitchFamily="18" charset="0"/>
                <a:cs typeface="Times New Roman" pitchFamily="18" charset="0"/>
              </a:rPr>
              <a:t>5. Perseroan </a:t>
            </a:r>
            <a:r>
              <a:rPr lang="id-ID" sz="4000" dirty="0">
                <a:latin typeface="Times New Roman" pitchFamily="18" charset="0"/>
                <a:cs typeface="Times New Roman" pitchFamily="18" charset="0"/>
              </a:rPr>
              <a:t>Terbatas Negara (PERSERO</a:t>
            </a:r>
            <a:r>
              <a:rPr lang="id-ID" sz="4000" dirty="0" smtClean="0">
                <a:latin typeface="Times New Roman" pitchFamily="18" charset="0"/>
                <a:cs typeface="Times New Roman" pitchFamily="18" charset="0"/>
              </a:rPr>
              <a:t>)</a:t>
            </a:r>
            <a:endParaRPr lang="id-ID"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579296" cy="4983832"/>
          </a:xfrm>
        </p:spPr>
        <p:txBody>
          <a:bodyPr>
            <a:normAutofit lnSpcReduction="10000"/>
          </a:bodyPr>
          <a:lstStyle/>
          <a:p>
            <a:r>
              <a:rPr lang="id-ID" sz="2500" dirty="0">
                <a:latin typeface="Times New Roman" pitchFamily="18" charset="0"/>
                <a:cs typeface="Times New Roman" pitchFamily="18" charset="0"/>
              </a:rPr>
              <a:t>PERSERO ini sebelumnya dikenal sebagai Perusahaan Negara (PN). </a:t>
            </a:r>
            <a:endParaRPr lang="id-ID" sz="2500" dirty="0" smtClean="0">
              <a:latin typeface="Times New Roman" pitchFamily="18" charset="0"/>
              <a:cs typeface="Times New Roman" pitchFamily="18" charset="0"/>
            </a:endParaRPr>
          </a:p>
          <a:p>
            <a:r>
              <a:rPr lang="id-ID" sz="2500" dirty="0" smtClean="0">
                <a:latin typeface="Times New Roman" pitchFamily="18" charset="0"/>
                <a:cs typeface="Times New Roman" pitchFamily="18" charset="0"/>
              </a:rPr>
              <a:t>Terjadinya </a:t>
            </a:r>
            <a:r>
              <a:rPr lang="id-ID" sz="2500" dirty="0">
                <a:latin typeface="Times New Roman" pitchFamily="18" charset="0"/>
                <a:cs typeface="Times New Roman" pitchFamily="18" charset="0"/>
              </a:rPr>
              <a:t>karena PN mengadakan penambahan modal yang ditawarkan kepada pihak swasta</a:t>
            </a:r>
            <a:r>
              <a:rPr lang="id-ID" sz="2500" dirty="0" smtClean="0">
                <a:latin typeface="Times New Roman" pitchFamily="18" charset="0"/>
                <a:cs typeface="Times New Roman" pitchFamily="18" charset="0"/>
              </a:rPr>
              <a:t>.</a:t>
            </a:r>
          </a:p>
          <a:p>
            <a:r>
              <a:rPr lang="id-ID" sz="2500" dirty="0" smtClean="0">
                <a:latin typeface="Times New Roman" pitchFamily="18" charset="0"/>
                <a:cs typeface="Times New Roman" pitchFamily="18" charset="0"/>
              </a:rPr>
              <a:t>Tujuan </a:t>
            </a:r>
            <a:r>
              <a:rPr lang="id-ID" sz="2500" dirty="0">
                <a:latin typeface="Times New Roman" pitchFamily="18" charset="0"/>
                <a:cs typeface="Times New Roman" pitchFamily="18" charset="0"/>
              </a:rPr>
              <a:t>PERSERO adalah mencari laba atau keuntungan maksimum dengan menggunakan faktor-faktor produksi secara efisien. </a:t>
            </a:r>
            <a:endParaRPr lang="id-ID" sz="2500" dirty="0" smtClean="0">
              <a:latin typeface="Times New Roman" pitchFamily="18" charset="0"/>
              <a:cs typeface="Times New Roman" pitchFamily="18" charset="0"/>
            </a:endParaRPr>
          </a:p>
          <a:p>
            <a:r>
              <a:rPr lang="id-ID" sz="2500" dirty="0" smtClean="0">
                <a:latin typeface="Times New Roman" pitchFamily="18" charset="0"/>
                <a:cs typeface="Times New Roman" pitchFamily="18" charset="0"/>
              </a:rPr>
              <a:t>Dasar </a:t>
            </a:r>
            <a:r>
              <a:rPr lang="id-ID" sz="2500" dirty="0">
                <a:latin typeface="Times New Roman" pitchFamily="18" charset="0"/>
                <a:cs typeface="Times New Roman" pitchFamily="18" charset="0"/>
              </a:rPr>
              <a:t>hukum yang mengubah Perusahaan Negara menjadi PERSERO adalah :</a:t>
            </a:r>
            <a:br>
              <a:rPr lang="id-ID" sz="2500" dirty="0">
                <a:latin typeface="Times New Roman" pitchFamily="18" charset="0"/>
                <a:cs typeface="Times New Roman" pitchFamily="18" charset="0"/>
              </a:rPr>
            </a:br>
            <a:r>
              <a:rPr lang="id-ID" sz="2500" dirty="0">
                <a:latin typeface="Times New Roman" pitchFamily="18" charset="0"/>
                <a:cs typeface="Times New Roman" pitchFamily="18" charset="0"/>
              </a:rPr>
              <a:t>- Instruksi Presiden RI No. 17 tanggal 28 Desember 1967</a:t>
            </a:r>
            <a:br>
              <a:rPr lang="id-ID" sz="2500" dirty="0">
                <a:latin typeface="Times New Roman" pitchFamily="18" charset="0"/>
                <a:cs typeface="Times New Roman" pitchFamily="18" charset="0"/>
              </a:rPr>
            </a:br>
            <a:r>
              <a:rPr lang="id-ID" sz="2500" dirty="0">
                <a:latin typeface="Times New Roman" pitchFamily="18" charset="0"/>
                <a:cs typeface="Times New Roman" pitchFamily="18" charset="0"/>
              </a:rPr>
              <a:t>- Peraturan Pemerintah Pengganti Udang-Undang No 1 Tahun 1969</a:t>
            </a:r>
            <a:br>
              <a:rPr lang="id-ID" sz="2500" dirty="0">
                <a:latin typeface="Times New Roman" pitchFamily="18" charset="0"/>
                <a:cs typeface="Times New Roman" pitchFamily="18" charset="0"/>
              </a:rPr>
            </a:br>
            <a:r>
              <a:rPr lang="id-ID" sz="2500" dirty="0">
                <a:latin typeface="Times New Roman" pitchFamily="18" charset="0"/>
                <a:cs typeface="Times New Roman" pitchFamily="18" charset="0"/>
              </a:rPr>
              <a:t>- Peraturan Pemerintah RI No. 12 Tahun </a:t>
            </a:r>
            <a:r>
              <a:rPr lang="id-ID" sz="2500" dirty="0" smtClean="0">
                <a:latin typeface="Times New Roman" pitchFamily="18" charset="0"/>
                <a:cs typeface="Times New Roman" pitchFamily="18" charset="0"/>
              </a:rPr>
              <a:t>1969</a:t>
            </a:r>
            <a:endParaRPr lang="id-ID" sz="2500" dirty="0">
              <a:latin typeface="Times New Roman" pitchFamily="18" charset="0"/>
              <a:cs typeface="Times New Roman" pitchFamily="18" charset="0"/>
            </a:endParaRPr>
          </a:p>
        </p:txBody>
      </p:sp>
    </p:spTree>
    <p:extLst>
      <p:ext uri="{BB962C8B-B14F-4D97-AF65-F5344CB8AC3E}">
        <p14:creationId xmlns:p14="http://schemas.microsoft.com/office/powerpoint/2010/main" val="3207042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lgn="ctr"/>
            <a:r>
              <a:rPr lang="id-ID" dirty="0" smtClean="0"/>
              <a:t>6. Perusahaan </a:t>
            </a:r>
            <a:r>
              <a:rPr lang="id-ID" dirty="0"/>
              <a:t>Negara Umum (PERUM</a:t>
            </a:r>
            <a:r>
              <a:rPr lang="id-ID" dirty="0" smtClean="0"/>
              <a:t>).</a:t>
            </a:r>
            <a:endParaRPr lang="id-ID" dirty="0"/>
          </a:p>
        </p:txBody>
      </p:sp>
      <p:sp>
        <p:nvSpPr>
          <p:cNvPr id="3" name="Content Placeholder 2"/>
          <p:cNvSpPr>
            <a:spLocks noGrp="1"/>
          </p:cNvSpPr>
          <p:nvPr>
            <p:ph idx="1"/>
          </p:nvPr>
        </p:nvSpPr>
        <p:spPr/>
        <p:txBody>
          <a:bodyPr/>
          <a:lstStyle/>
          <a:p>
            <a:r>
              <a:rPr lang="id-ID" sz="2800" dirty="0">
                <a:latin typeface="Times New Roman" pitchFamily="18" charset="0"/>
                <a:cs typeface="Times New Roman" pitchFamily="18" charset="0"/>
              </a:rPr>
              <a:t>Tujuan dari PERUM juga mencari keuntungan, tetapi kesejahteraan masyarakat tidak diabaikan. </a:t>
            </a:r>
          </a:p>
          <a:p>
            <a:r>
              <a:rPr lang="id-ID" sz="2800" dirty="0">
                <a:latin typeface="Times New Roman" pitchFamily="18" charset="0"/>
                <a:cs typeface="Times New Roman" pitchFamily="18" charset="0"/>
              </a:rPr>
              <a:t>PERUM diatur dalam Instruksi Presiden RI No. 17 tanggal 28 Desember 1967, yang menyatakan bahwa kegiatan usaha dari PERUM terutama ditujukan untuk melayani kepentingan umum; bidang usahanya biasanya jasa-jasa vital bagi masyar</a:t>
            </a:r>
            <a:r>
              <a:rPr lang="id-ID" dirty="0">
                <a:latin typeface="Times New Roman" pitchFamily="18" charset="0"/>
                <a:cs typeface="Times New Roman" pitchFamily="18" charset="0"/>
              </a:rPr>
              <a:t>akat</a:t>
            </a:r>
            <a:r>
              <a:rPr lang="id-ID" dirty="0" smtClean="0">
                <a:latin typeface="Times New Roman" pitchFamily="18" charset="0"/>
                <a:cs typeface="Times New Roman" pitchFamily="18" charset="0"/>
              </a:rPr>
              <a:t>.</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612733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1331640" y="2151504"/>
            <a:ext cx="6995120" cy="3365728"/>
          </a:xfrm>
        </p:spPr>
        <p:txBody>
          <a:bodyPr/>
          <a:lstStyle/>
          <a:p>
            <a:r>
              <a:rPr lang="id-ID" sz="2800" dirty="0">
                <a:latin typeface="Times New Roman" pitchFamily="18" charset="0"/>
                <a:cs typeface="Times New Roman" pitchFamily="18" charset="0"/>
              </a:rPr>
              <a:t>Pihak swasta diperbolehkan menanam modalnya meskipun seluruh modal PERUM dimiliki oleh negara. </a:t>
            </a:r>
          </a:p>
          <a:p>
            <a:r>
              <a:rPr lang="id-ID" sz="2800" dirty="0">
                <a:latin typeface="Times New Roman" pitchFamily="18" charset="0"/>
                <a:cs typeface="Times New Roman" pitchFamily="18" charset="0"/>
              </a:rPr>
              <a:t>PERUM dipimpin oleh suatu direksi </a:t>
            </a:r>
            <a:r>
              <a:rPr lang="id-ID" sz="2800" dirty="0" smtClean="0">
                <a:latin typeface="Times New Roman" pitchFamily="18" charset="0"/>
                <a:cs typeface="Times New Roman" pitchFamily="18" charset="0"/>
              </a:rPr>
              <a:t>yang </a:t>
            </a:r>
            <a:r>
              <a:rPr lang="id-ID" sz="2800" dirty="0">
                <a:latin typeface="Times New Roman" pitchFamily="18" charset="0"/>
                <a:cs typeface="Times New Roman" pitchFamily="18" charset="0"/>
              </a:rPr>
              <a:t>bertanggung jawab atas segala hubungan hukum dengan pihak lain dan diatur menurut hukum perdata.</a:t>
            </a:r>
          </a:p>
          <a:p>
            <a:endParaRPr lang="id-ID" dirty="0"/>
          </a:p>
        </p:txBody>
      </p:sp>
    </p:spTree>
    <p:extLst>
      <p:ext uri="{BB962C8B-B14F-4D97-AF65-F5344CB8AC3E}">
        <p14:creationId xmlns:p14="http://schemas.microsoft.com/office/powerpoint/2010/main" val="4118616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lgn="ctr"/>
            <a:r>
              <a:rPr lang="id-ID" dirty="0" smtClean="0"/>
              <a:t>7. Perusahaan </a:t>
            </a:r>
            <a:r>
              <a:rPr lang="id-ID" dirty="0"/>
              <a:t>Negara Jawatan (PERJAN</a:t>
            </a:r>
            <a:r>
              <a:rPr lang="id-ID" dirty="0" smtClean="0"/>
              <a:t>).</a:t>
            </a:r>
            <a:endParaRPr lang="id-ID" dirty="0"/>
          </a:p>
        </p:txBody>
      </p:sp>
      <p:sp>
        <p:nvSpPr>
          <p:cNvPr id="3" name="Content Placeholder 2"/>
          <p:cNvSpPr>
            <a:spLocks noGrp="1"/>
          </p:cNvSpPr>
          <p:nvPr>
            <p:ph idx="1"/>
          </p:nvPr>
        </p:nvSpPr>
        <p:spPr>
          <a:xfrm>
            <a:off x="662880" y="2151504"/>
            <a:ext cx="8229600" cy="3797776"/>
          </a:xfrm>
        </p:spPr>
        <p:txBody>
          <a:bodyPr>
            <a:normAutofit/>
          </a:bodyPr>
          <a:lstStyle/>
          <a:p>
            <a:r>
              <a:rPr lang="id-ID" sz="2400" dirty="0">
                <a:latin typeface="Times New Roman" pitchFamily="18" charset="0"/>
                <a:cs typeface="Times New Roman" pitchFamily="18" charset="0"/>
              </a:rPr>
              <a:t>Kegiatan usaha PERJAN ditujukan terutama untuk pelayanan kepada masyarakat atau untuk kesejahteraan umum (public service) dengan memperhatikan segi efisiensinya. </a:t>
            </a:r>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PERJAN </a:t>
            </a:r>
            <a:r>
              <a:rPr lang="id-ID" sz="2400" dirty="0">
                <a:latin typeface="Times New Roman" pitchFamily="18" charset="0"/>
                <a:cs typeface="Times New Roman" pitchFamily="18" charset="0"/>
              </a:rPr>
              <a:t>dapat memiliki fasilitas-fasilitas negara, sebab merupakan bagian dari Departemen/Direktorat Jenderal</a:t>
            </a:r>
            <a:r>
              <a:rPr lang="id-ID" sz="2400" dirty="0" smtClean="0">
                <a:latin typeface="Times New Roman" pitchFamily="18" charset="0"/>
                <a:cs typeface="Times New Roman" pitchFamily="18" charset="0"/>
              </a:rPr>
              <a:t>.</a:t>
            </a:r>
          </a:p>
          <a:p>
            <a:r>
              <a:rPr lang="id-ID" sz="2400" dirty="0"/>
              <a:t>Seluruh karyawan PERJAN berstatus pegawai negeri. </a:t>
            </a:r>
          </a:p>
          <a:p>
            <a:r>
              <a:rPr lang="id-ID" sz="2400" dirty="0"/>
              <a:t>PERJAN mempunyai hubungan hukum publik, yang apabila terjadi persengketaan maka PERJAN berkedudukan sebagai </a:t>
            </a:r>
            <a:r>
              <a:rPr lang="id-ID" sz="2400" dirty="0" smtClean="0"/>
              <a:t>pemerintah.</a:t>
            </a:r>
            <a:endParaRPr lang="id-ID" sz="2400" dirty="0"/>
          </a:p>
          <a:p>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1021213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marL="514350" indent="-514350" algn="ctr"/>
            <a:r>
              <a:rPr lang="id-ID" dirty="0"/>
              <a:t/>
            </a:r>
            <a:br>
              <a:rPr lang="id-ID" dirty="0"/>
            </a:br>
            <a:r>
              <a:rPr lang="id-ID" dirty="0" smtClean="0"/>
              <a:t>8. Perusahaan </a:t>
            </a:r>
            <a:r>
              <a:rPr lang="id-ID" dirty="0"/>
              <a:t>Daerah (PD</a:t>
            </a:r>
            <a:r>
              <a:rPr lang="id-ID" dirty="0" smtClean="0"/>
              <a:t>).</a:t>
            </a:r>
            <a:endParaRPr lang="id-ID" dirty="0"/>
          </a:p>
        </p:txBody>
      </p:sp>
      <p:sp>
        <p:nvSpPr>
          <p:cNvPr id="3" name="Content Placeholder 2"/>
          <p:cNvSpPr>
            <a:spLocks noGrp="1"/>
          </p:cNvSpPr>
          <p:nvPr>
            <p:ph idx="1"/>
          </p:nvPr>
        </p:nvSpPr>
        <p:spPr>
          <a:xfrm>
            <a:off x="590872" y="1484784"/>
            <a:ext cx="8229600" cy="4839816"/>
          </a:xfrm>
        </p:spPr>
        <p:txBody>
          <a:bodyPr>
            <a:normAutofit lnSpcReduction="10000"/>
          </a:bodyPr>
          <a:lstStyle/>
          <a:p>
            <a:r>
              <a:rPr lang="id-ID" sz="3000" dirty="0">
                <a:latin typeface="Times New Roman" pitchFamily="18" charset="0"/>
                <a:cs typeface="Times New Roman" pitchFamily="18" charset="0"/>
              </a:rPr>
              <a:t>Perusahaan Daerah asalah perusahaan yang modal atau sahamnya dimiliki oleh pemerintah daerah, dimana kekayaan perusahaan dipisahkan dari kekayaan negara. </a:t>
            </a:r>
            <a:endParaRPr lang="id-ID" sz="3000" dirty="0" smtClean="0">
              <a:latin typeface="Times New Roman" pitchFamily="18" charset="0"/>
              <a:cs typeface="Times New Roman" pitchFamily="18" charset="0"/>
            </a:endParaRPr>
          </a:p>
          <a:p>
            <a:r>
              <a:rPr lang="id-ID" sz="3000" dirty="0" smtClean="0">
                <a:latin typeface="Times New Roman" pitchFamily="18" charset="0"/>
                <a:cs typeface="Times New Roman" pitchFamily="18" charset="0"/>
              </a:rPr>
              <a:t>Tujuan </a:t>
            </a:r>
            <a:r>
              <a:rPr lang="id-ID" sz="3000" dirty="0">
                <a:latin typeface="Times New Roman" pitchFamily="18" charset="0"/>
                <a:cs typeface="Times New Roman" pitchFamily="18" charset="0"/>
              </a:rPr>
              <a:t>Perusahaan Daerah adalah mencari keuntungan yang nantinya akan digunakan untuk membangun daerah itu sendiri</a:t>
            </a:r>
            <a:r>
              <a:rPr lang="id-ID" sz="3000" dirty="0" smtClean="0">
                <a:latin typeface="Times New Roman" pitchFamily="18" charset="0"/>
                <a:cs typeface="Times New Roman" pitchFamily="18" charset="0"/>
              </a:rPr>
              <a:t>.</a:t>
            </a:r>
          </a:p>
          <a:p>
            <a:r>
              <a:rPr lang="id-ID" sz="3000" dirty="0" smtClean="0">
                <a:latin typeface="Times New Roman" pitchFamily="18" charset="0"/>
                <a:cs typeface="Times New Roman" pitchFamily="18" charset="0"/>
              </a:rPr>
              <a:t>Kepengurusan </a:t>
            </a:r>
            <a:r>
              <a:rPr lang="id-ID" sz="3000" dirty="0">
                <a:latin typeface="Times New Roman" pitchFamily="18" charset="0"/>
                <a:cs typeface="Times New Roman" pitchFamily="18" charset="0"/>
              </a:rPr>
              <a:t>Perusahaan Daerah diserahkan kepada Kepala Daerah setempat, hal ini sesuai dengan Surat Keputusan Menteri Dalam Negeri No. 18 tahun 1969.</a:t>
            </a:r>
          </a:p>
        </p:txBody>
      </p:sp>
    </p:spTree>
    <p:extLst>
      <p:ext uri="{BB962C8B-B14F-4D97-AF65-F5344CB8AC3E}">
        <p14:creationId xmlns:p14="http://schemas.microsoft.com/office/powerpoint/2010/main" val="3379705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marL="514350" indent="-514350" algn="ctr"/>
            <a:r>
              <a:rPr lang="id-ID" dirty="0"/>
              <a:t/>
            </a:r>
            <a:br>
              <a:rPr lang="id-ID" dirty="0"/>
            </a:br>
            <a:r>
              <a:rPr lang="id-ID" dirty="0" smtClean="0"/>
              <a:t>9. Koperasi</a:t>
            </a:r>
            <a:endParaRPr lang="id-ID" dirty="0"/>
          </a:p>
        </p:txBody>
      </p:sp>
      <p:sp>
        <p:nvSpPr>
          <p:cNvPr id="3" name="Content Placeholder 2"/>
          <p:cNvSpPr>
            <a:spLocks noGrp="1"/>
          </p:cNvSpPr>
          <p:nvPr>
            <p:ph idx="1"/>
          </p:nvPr>
        </p:nvSpPr>
        <p:spPr>
          <a:xfrm>
            <a:off x="889248" y="1772816"/>
            <a:ext cx="7859216" cy="3888432"/>
          </a:xfrm>
        </p:spPr>
        <p:txBody>
          <a:bodyPr>
            <a:normAutofit/>
          </a:bodyPr>
          <a:lstStyle/>
          <a:p>
            <a:r>
              <a:rPr lang="id-ID" sz="3200" dirty="0">
                <a:latin typeface="Times New Roman" pitchFamily="18" charset="0"/>
                <a:cs typeface="Times New Roman" pitchFamily="18" charset="0"/>
              </a:rPr>
              <a:t>Koperasi merupakan suatu perkumpulan yang beranggotakan orang-orang atau badan-badan yang memberikan kebebasan masuk dan keluar bagi anggotanya, dengan bekerjasama secara kekeluargaan, menjalankan usaha untuk mempertinggi kesejahteraan jasmaniah para anggotanya.</a:t>
            </a:r>
          </a:p>
        </p:txBody>
      </p:sp>
    </p:spTree>
    <p:extLst>
      <p:ext uri="{BB962C8B-B14F-4D97-AF65-F5344CB8AC3E}">
        <p14:creationId xmlns:p14="http://schemas.microsoft.com/office/powerpoint/2010/main" val="3205387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827584" y="1772816"/>
            <a:ext cx="7848872" cy="3960440"/>
          </a:xfrm>
        </p:spPr>
        <p:txBody>
          <a:bodyPr/>
          <a:lstStyle/>
          <a:p>
            <a:r>
              <a:rPr lang="id-ID" sz="2800" dirty="0">
                <a:latin typeface="Times New Roman" pitchFamily="18" charset="0"/>
                <a:cs typeface="Times New Roman" pitchFamily="18" charset="0"/>
              </a:rPr>
              <a:t>Prinsip Koperasi</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Keanggotaan bersifat sukarela</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Pengelolaan dilakukan secara demokrasi</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Pembagian sisa hasil usaha dilakukan secara adil sebanding dengan besarnya jasa masing-masing anggota</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Pemberian balas jasa yang terbatas terhadap modal</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a:t>
            </a:r>
            <a:r>
              <a:rPr lang="id-ID" sz="2800" dirty="0" smtClean="0">
                <a:latin typeface="Times New Roman" pitchFamily="18" charset="0"/>
                <a:cs typeface="Times New Roman" pitchFamily="18" charset="0"/>
              </a:rPr>
              <a:t>Kemandiria</a:t>
            </a:r>
            <a:r>
              <a:rPr lang="id-ID" dirty="0" smtClean="0"/>
              <a:t>n</a:t>
            </a:r>
            <a:endParaRPr lang="id-ID" dirty="0"/>
          </a:p>
        </p:txBody>
      </p:sp>
    </p:spTree>
    <p:extLst>
      <p:ext uri="{BB962C8B-B14F-4D97-AF65-F5344CB8AC3E}">
        <p14:creationId xmlns:p14="http://schemas.microsoft.com/office/powerpoint/2010/main" val="1864322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539552" y="1196752"/>
            <a:ext cx="8435280" cy="5184576"/>
          </a:xfrm>
        </p:spPr>
        <p:txBody>
          <a:bodyPr>
            <a:normAutofit/>
          </a:bodyPr>
          <a:lstStyle/>
          <a:p>
            <a:r>
              <a:rPr lang="id-ID" dirty="0">
                <a:latin typeface="Times New Roman" pitchFamily="18" charset="0"/>
                <a:cs typeface="Times New Roman" pitchFamily="18" charset="0"/>
              </a:rPr>
              <a:t>Ciri Koperasi</a:t>
            </a:r>
            <a:br>
              <a:rPr lang="id-ID" dirty="0">
                <a:latin typeface="Times New Roman" pitchFamily="18" charset="0"/>
                <a:cs typeface="Times New Roman" pitchFamily="18" charset="0"/>
              </a:rPr>
            </a:br>
            <a:r>
              <a:rPr lang="id-ID" dirty="0">
                <a:latin typeface="Times New Roman" pitchFamily="18" charset="0"/>
                <a:cs typeface="Times New Roman" pitchFamily="18" charset="0"/>
              </a:rPr>
              <a:t>- Lebih mementingkan keanggotaan dan sifat persamaan</a:t>
            </a:r>
            <a:br>
              <a:rPr lang="id-ID" dirty="0">
                <a:latin typeface="Times New Roman" pitchFamily="18" charset="0"/>
                <a:cs typeface="Times New Roman" pitchFamily="18" charset="0"/>
              </a:rPr>
            </a:br>
            <a:r>
              <a:rPr lang="id-ID" dirty="0">
                <a:latin typeface="Times New Roman" pitchFamily="18" charset="0"/>
                <a:cs typeface="Times New Roman" pitchFamily="18" charset="0"/>
              </a:rPr>
              <a:t>- Anggota-anggotanya bebas keluar masuk</a:t>
            </a:r>
            <a:br>
              <a:rPr lang="id-ID" dirty="0">
                <a:latin typeface="Times New Roman" pitchFamily="18" charset="0"/>
                <a:cs typeface="Times New Roman" pitchFamily="18" charset="0"/>
              </a:rPr>
            </a:br>
            <a:r>
              <a:rPr lang="id-ID" dirty="0">
                <a:latin typeface="Times New Roman" pitchFamily="18" charset="0"/>
                <a:cs typeface="Times New Roman" pitchFamily="18" charset="0"/>
              </a:rPr>
              <a:t>- Koperasi merupakan badan hukum yang menjalankan usaha untuk kesejahteraan anggota</a:t>
            </a:r>
            <a:br>
              <a:rPr lang="id-ID" dirty="0">
                <a:latin typeface="Times New Roman" pitchFamily="18" charset="0"/>
                <a:cs typeface="Times New Roman" pitchFamily="18" charset="0"/>
              </a:rPr>
            </a:br>
            <a:r>
              <a:rPr lang="id-ID" dirty="0">
                <a:latin typeface="Times New Roman" pitchFamily="18" charset="0"/>
                <a:cs typeface="Times New Roman" pitchFamily="18" charset="0"/>
              </a:rPr>
              <a:t>- Koperasi didirikan secara tertulis dengan akte pendirian dari notaris</a:t>
            </a:r>
            <a:br>
              <a:rPr lang="id-ID" dirty="0">
                <a:latin typeface="Times New Roman" pitchFamily="18" charset="0"/>
                <a:cs typeface="Times New Roman" pitchFamily="18" charset="0"/>
              </a:rPr>
            </a:br>
            <a:r>
              <a:rPr lang="id-ID" dirty="0">
                <a:latin typeface="Times New Roman" pitchFamily="18" charset="0"/>
                <a:cs typeface="Times New Roman" pitchFamily="18" charset="0"/>
              </a:rPr>
              <a:t>- Tanggung jawab kelancaran usaha koperasi berada ditangan pengurus</a:t>
            </a:r>
            <a:br>
              <a:rPr lang="id-ID" dirty="0">
                <a:latin typeface="Times New Roman" pitchFamily="18" charset="0"/>
                <a:cs typeface="Times New Roman" pitchFamily="18" charset="0"/>
              </a:rPr>
            </a:br>
            <a:r>
              <a:rPr lang="id-ID" dirty="0">
                <a:latin typeface="Times New Roman" pitchFamily="18" charset="0"/>
                <a:cs typeface="Times New Roman" pitchFamily="18" charset="0"/>
              </a:rPr>
              <a:t>- Para anggota koperasi turut bertanggung jawab atas utang-utang koperasi terhadap pihak lain</a:t>
            </a:r>
            <a:br>
              <a:rPr lang="id-ID" dirty="0">
                <a:latin typeface="Times New Roman" pitchFamily="18" charset="0"/>
                <a:cs typeface="Times New Roman" pitchFamily="18" charset="0"/>
              </a:rPr>
            </a:br>
            <a:r>
              <a:rPr lang="id-ID" dirty="0">
                <a:latin typeface="Times New Roman" pitchFamily="18" charset="0"/>
                <a:cs typeface="Times New Roman" pitchFamily="18" charset="0"/>
              </a:rPr>
              <a:t>- Kekuasaan tertinggi di dalam rapat anggota</a:t>
            </a:r>
          </a:p>
        </p:txBody>
      </p:sp>
    </p:spTree>
    <p:extLst>
      <p:ext uri="{BB962C8B-B14F-4D97-AF65-F5344CB8AC3E}">
        <p14:creationId xmlns:p14="http://schemas.microsoft.com/office/powerpoint/2010/main" val="3488063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529208" y="1484784"/>
            <a:ext cx="8435280" cy="4767808"/>
          </a:xfrm>
        </p:spPr>
        <p:txBody>
          <a:bodyPr>
            <a:normAutofit lnSpcReduction="10000"/>
          </a:bodyPr>
          <a:lstStyle/>
          <a:p>
            <a:r>
              <a:rPr lang="id-ID" dirty="0"/>
              <a:t>Pengelompokan Koperasi</a:t>
            </a:r>
            <a:br>
              <a:rPr lang="id-ID" dirty="0"/>
            </a:br>
            <a:r>
              <a:rPr lang="id-ID" dirty="0"/>
              <a:t/>
            </a:r>
            <a:br>
              <a:rPr lang="id-ID" dirty="0"/>
            </a:br>
            <a:r>
              <a:rPr lang="id-ID" sz="2800" dirty="0">
                <a:latin typeface="Times New Roman" pitchFamily="18" charset="0"/>
                <a:cs typeface="Times New Roman" pitchFamily="18" charset="0"/>
              </a:rPr>
              <a:t>Menurut bidang usahanya Koperasi dapat dikelompokkan menjadi empat, yaitu :</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Koperasi Produksi</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Koperasi Produksi adalah koperasi yang para anggotanya terdiri dari produsen (penghasil) barang atau jasa.</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Koperasi Konsumsi</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Koperasi Konsumsi adalah koperasi yang bergerak dalam penyediaan bahan kebutuhan pokok bagi para anggotanya</a:t>
            </a:r>
            <a:r>
              <a:rPr lang="id-ID" sz="2800" dirty="0" smtClean="0">
                <a:latin typeface="Times New Roman" pitchFamily="18" charset="0"/>
                <a:cs typeface="Times New Roman" pitchFamily="18" charset="0"/>
              </a:rPr>
              <a:t>.</a:t>
            </a:r>
            <a:endParaRPr lang="id-ID" dirty="0"/>
          </a:p>
        </p:txBody>
      </p:sp>
    </p:spTree>
    <p:extLst>
      <p:ext uri="{BB962C8B-B14F-4D97-AF65-F5344CB8AC3E}">
        <p14:creationId xmlns:p14="http://schemas.microsoft.com/office/powerpoint/2010/main" val="1432447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673224" y="1772816"/>
            <a:ext cx="8219256" cy="4389120"/>
          </a:xfrm>
        </p:spPr>
        <p:txBody>
          <a:bodyPr>
            <a:normAutofit/>
          </a:bodyPr>
          <a:lstStyle/>
          <a:p>
            <a:r>
              <a:rPr lang="id-ID" sz="2800" dirty="0">
                <a:latin typeface="Times New Roman" pitchFamily="18" charset="0"/>
                <a:cs typeface="Times New Roman" pitchFamily="18" charset="0"/>
              </a:rPr>
              <a:t>- Koperasi Simpan Pinjam</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Koperasi Simpan Pinjam adalah koperasi yang bergerak dalam penghimpunan dana dari para anggota, dan menyalurkannya kepada anggota yang membutuhkannya.</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 Koperasi Serba Usaha</a:t>
            </a:r>
            <a:br>
              <a:rPr lang="id-ID" sz="2800" dirty="0">
                <a:latin typeface="Times New Roman" pitchFamily="18" charset="0"/>
                <a:cs typeface="Times New Roman" pitchFamily="18" charset="0"/>
              </a:rPr>
            </a:br>
            <a:r>
              <a:rPr lang="id-ID" sz="2800" dirty="0">
                <a:latin typeface="Times New Roman" pitchFamily="18" charset="0"/>
                <a:cs typeface="Times New Roman" pitchFamily="18" charset="0"/>
              </a:rPr>
              <a:t>Koperasi Serba Usaha adalah koperasi yang mempunyai bidang usaha rangkap atau beraneka ragam, sesuai dengan kebutuhan para anggotanya. </a:t>
            </a:r>
          </a:p>
        </p:txBody>
      </p:sp>
    </p:spTree>
    <p:extLst>
      <p:ext uri="{BB962C8B-B14F-4D97-AF65-F5344CB8AC3E}">
        <p14:creationId xmlns:p14="http://schemas.microsoft.com/office/powerpoint/2010/main" val="297945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smtClean="0"/>
              <a:t>BENTUK-BENTUK PEMILIKAN BISNIS</a:t>
            </a:r>
            <a:endParaRPr lang="id-ID" dirty="0"/>
          </a:p>
        </p:txBody>
      </p:sp>
      <p:sp>
        <p:nvSpPr>
          <p:cNvPr id="3" name="Content Placeholder 2"/>
          <p:cNvSpPr>
            <a:spLocks noGrp="1"/>
          </p:cNvSpPr>
          <p:nvPr>
            <p:ph idx="1"/>
          </p:nvPr>
        </p:nvSpPr>
        <p:spPr>
          <a:xfrm>
            <a:off x="889248" y="2007488"/>
            <a:ext cx="7859216" cy="3941792"/>
          </a:xfrm>
        </p:spPr>
        <p:txBody>
          <a:bodyPr/>
          <a:lstStyle/>
          <a:p>
            <a:r>
              <a:rPr lang="id-ID" sz="3200" dirty="0">
                <a:latin typeface="Times New Roman" pitchFamily="18" charset="0"/>
                <a:cs typeface="Times New Roman" pitchFamily="18" charset="0"/>
              </a:rPr>
              <a:t>Di Indonesia, bisnis berkembang dengan cepat.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Tidak </a:t>
            </a:r>
            <a:r>
              <a:rPr lang="id-ID" sz="3200" dirty="0">
                <a:latin typeface="Times New Roman" pitchFamily="18" charset="0"/>
                <a:cs typeface="Times New Roman" pitchFamily="18" charset="0"/>
              </a:rPr>
              <a:t>sedikit masyarakat yang menggeluti dunia bisnis dengan berbagai macam jenis kepemilikan</a:t>
            </a:r>
            <a:r>
              <a:rPr lang="id-ID" sz="3200" dirty="0" smtClean="0">
                <a:latin typeface="Times New Roman" pitchFamily="18" charset="0"/>
                <a:cs typeface="Times New Roman" pitchFamily="18" charset="0"/>
              </a:rPr>
              <a:t>.</a:t>
            </a:r>
          </a:p>
          <a:p>
            <a:r>
              <a:rPr lang="id-ID" sz="3200" dirty="0" smtClean="0">
                <a:latin typeface="Times New Roman" pitchFamily="18" charset="0"/>
                <a:cs typeface="Times New Roman" pitchFamily="18" charset="0"/>
              </a:rPr>
              <a:t>Maka </a:t>
            </a:r>
            <a:r>
              <a:rPr lang="id-ID" sz="3200" dirty="0">
                <a:latin typeface="Times New Roman" pitchFamily="18" charset="0"/>
                <a:cs typeface="Times New Roman" pitchFamily="18" charset="0"/>
              </a:rPr>
              <a:t>kali ini akan kita paparkan bentuk-bentuk kepemilikan bisnis di Indonesia</a:t>
            </a:r>
            <a:r>
              <a:rPr lang="id-ID" sz="3200" dirty="0" smtClean="0">
                <a:latin typeface="Times New Roman" pitchFamily="18" charset="0"/>
                <a:cs typeface="Times New Roman" pitchFamily="18" charset="0"/>
              </a:rPr>
              <a:t>. </a:t>
            </a:r>
            <a:endParaRPr lang="id-ID" sz="3200" dirty="0">
              <a:latin typeface="Times New Roman" pitchFamily="18" charset="0"/>
              <a:cs typeface="Times New Roman" pitchFamily="18" charset="0"/>
            </a:endParaRPr>
          </a:p>
          <a:p>
            <a:endParaRPr lang="id-ID" dirty="0"/>
          </a:p>
        </p:txBody>
      </p:sp>
    </p:spTree>
    <p:extLst>
      <p:ext uri="{BB962C8B-B14F-4D97-AF65-F5344CB8AC3E}">
        <p14:creationId xmlns:p14="http://schemas.microsoft.com/office/powerpoint/2010/main" val="1469979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153672"/>
          </a:xfrm>
        </p:spPr>
        <p:txBody>
          <a:bodyPr>
            <a:normAutofit/>
          </a:bodyPr>
          <a:lstStyle/>
          <a:p>
            <a:pPr algn="ctr"/>
            <a:r>
              <a:rPr lang="id-ID" sz="6000" dirty="0" smtClean="0">
                <a:latin typeface="Times New Roman" pitchFamily="18" charset="0"/>
                <a:cs typeface="Times New Roman" pitchFamily="18" charset="0"/>
              </a:rPr>
              <a:t>TERIMA KASIH ATAS PERHATIANNYA (BERLANJUT)</a:t>
            </a:r>
            <a:endParaRPr lang="id-ID"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0776"/>
          </a:xfrm>
        </p:spPr>
        <p:txBody>
          <a:bodyPr>
            <a:noAutofit/>
          </a:bodyPr>
          <a:lstStyle/>
          <a:p>
            <a:pPr algn="ctr"/>
            <a:r>
              <a:rPr lang="id-ID" sz="3600" dirty="0">
                <a:latin typeface="Times New Roman" pitchFamily="18" charset="0"/>
                <a:cs typeface="Times New Roman" pitchFamily="18" charset="0"/>
              </a:rPr>
              <a:t>DISKUSI KELOMPOK SEPERTI BIASA</a:t>
            </a:r>
            <a:br>
              <a:rPr lang="id-ID" sz="3600" dirty="0">
                <a:latin typeface="Times New Roman" pitchFamily="18" charset="0"/>
                <a:cs typeface="Times New Roman" pitchFamily="18" charset="0"/>
              </a:rPr>
            </a:br>
            <a:r>
              <a:rPr lang="id-ID" sz="3600" dirty="0" smtClean="0">
                <a:latin typeface="Times New Roman" pitchFamily="18" charset="0"/>
                <a:cs typeface="Times New Roman" pitchFamily="18" charset="0"/>
              </a:rPr>
              <a:t>Analisa Kekutan, Kelemahan, Ancaman dan Peluang Dari Suatu </a:t>
            </a:r>
            <a:r>
              <a:rPr lang="id-ID" sz="3600" smtClean="0">
                <a:latin typeface="Times New Roman" pitchFamily="18" charset="0"/>
                <a:cs typeface="Times New Roman" pitchFamily="18" charset="0"/>
              </a:rPr>
              <a:t>Usaha </a:t>
            </a:r>
            <a:endParaRPr lang="id-ID"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708920"/>
            <a:ext cx="8229600" cy="3615680"/>
          </a:xfrm>
        </p:spPr>
        <p:txBody>
          <a:bodyPr>
            <a:normAutofit fontScale="92500"/>
          </a:bodyPr>
          <a:lstStyle/>
          <a:p>
            <a:pPr algn="ctr"/>
            <a:r>
              <a:rPr lang="id-ID" sz="2800" dirty="0" smtClean="0">
                <a:latin typeface="Times New Roman" pitchFamily="18" charset="0"/>
                <a:cs typeface="Times New Roman" pitchFamily="18" charset="0"/>
              </a:rPr>
              <a:t>Dari berbagai bentuk-bentuk pemilikan bisnis, pilih satu dari kedelapan bentuk (belum dijelaskan) pemilihan bisnis tersebut yang sekiranya akan anda usahakan dalam berwirausaha, sebelumnya anda perlu lakukan analisis; kekuatan, kelemahan, ancaman dan peluang</a:t>
            </a:r>
          </a:p>
          <a:p>
            <a:pPr algn="ctr"/>
            <a:endParaRPr lang="id-ID" sz="2800" dirty="0">
              <a:latin typeface="Times New Roman" pitchFamily="18" charset="0"/>
              <a:cs typeface="Times New Roman" pitchFamily="18" charset="0"/>
            </a:endParaRPr>
          </a:p>
          <a:p>
            <a:pPr algn="ctr"/>
            <a:r>
              <a:rPr lang="id-ID" sz="2800" dirty="0">
                <a:latin typeface="Times New Roman" pitchFamily="18" charset="0"/>
                <a:cs typeface="Times New Roman" pitchFamily="18" charset="0"/>
              </a:rPr>
              <a:t>Diskusi Kelompok anggota 2/3 orang tiap kelompok atau seperti diskusi yang telah lalu</a:t>
            </a:r>
          </a:p>
          <a:p>
            <a:endParaRPr lang="id-ID" dirty="0"/>
          </a:p>
        </p:txBody>
      </p:sp>
    </p:spTree>
    <p:extLst>
      <p:ext uri="{BB962C8B-B14F-4D97-AF65-F5344CB8AC3E}">
        <p14:creationId xmlns:p14="http://schemas.microsoft.com/office/powerpoint/2010/main" val="2818347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84752"/>
          </a:xfrm>
        </p:spPr>
        <p:txBody>
          <a:bodyPr>
            <a:normAutofit fontScale="90000"/>
          </a:bodyPr>
          <a:lstStyle/>
          <a:p>
            <a:pPr algn="ctr"/>
            <a:r>
              <a:rPr lang="id-ID" dirty="0" smtClean="0"/>
              <a:t>DISKUSI KELOMPOK DENGAN JUDUL</a:t>
            </a:r>
            <a:endParaRPr lang="id-ID" dirty="0"/>
          </a:p>
        </p:txBody>
      </p:sp>
      <p:sp>
        <p:nvSpPr>
          <p:cNvPr id="3" name="Content Placeholder 2"/>
          <p:cNvSpPr>
            <a:spLocks noGrp="1"/>
          </p:cNvSpPr>
          <p:nvPr>
            <p:ph idx="1"/>
          </p:nvPr>
        </p:nvSpPr>
        <p:spPr>
          <a:xfrm>
            <a:off x="457200" y="1935480"/>
            <a:ext cx="7931224" cy="4389120"/>
          </a:xfrm>
        </p:spPr>
        <p:txBody>
          <a:bodyPr/>
          <a:lstStyle/>
          <a:p>
            <a:pPr algn="ctr"/>
            <a:r>
              <a:rPr lang="id-ID" sz="4000" dirty="0" smtClean="0">
                <a:latin typeface="Times New Roman" pitchFamily="18" charset="0"/>
                <a:cs typeface="Times New Roman" pitchFamily="18" charset="0"/>
              </a:rPr>
              <a:t>Mendesain suatu usaha dengan modal intelektual dari suatu bisnis berdasarkan bentuk-bentuk pemilikan bisnis </a:t>
            </a:r>
          </a:p>
          <a:p>
            <a:pPr algn="ctr"/>
            <a:endParaRPr lang="id-ID" sz="4000" dirty="0" smtClean="0">
              <a:latin typeface="Times New Roman" pitchFamily="18" charset="0"/>
              <a:cs typeface="Times New Roman" pitchFamily="18" charset="0"/>
            </a:endParaRPr>
          </a:p>
          <a:p>
            <a:pPr algn="ctr"/>
            <a:r>
              <a:rPr lang="id-ID" sz="3200" dirty="0" smtClean="0">
                <a:latin typeface="Times New Roman" pitchFamily="18" charset="0"/>
                <a:cs typeface="Times New Roman" pitchFamily="18" charset="0"/>
              </a:rPr>
              <a:t>(ADA 9 BENTUK-BENTUK </a:t>
            </a:r>
            <a:r>
              <a:rPr lang="id-ID" sz="3200" dirty="0">
                <a:latin typeface="Times New Roman" pitchFamily="18" charset="0"/>
                <a:cs typeface="Times New Roman" pitchFamily="18" charset="0"/>
              </a:rPr>
              <a:t>PEMILIKAN </a:t>
            </a:r>
            <a:r>
              <a:rPr lang="id-ID" sz="3200" dirty="0" smtClean="0">
                <a:latin typeface="Times New Roman" pitchFamily="18" charset="0"/>
                <a:cs typeface="Times New Roman" pitchFamily="18" charset="0"/>
              </a:rPr>
              <a:t>BISNIS)</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39073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b="1" dirty="0"/>
              <a:t>Pengertian </a:t>
            </a:r>
            <a:r>
              <a:rPr lang="id-ID" b="1" dirty="0" smtClean="0"/>
              <a:t>Bisnis</a:t>
            </a:r>
            <a:endParaRPr lang="id-ID" dirty="0"/>
          </a:p>
        </p:txBody>
      </p:sp>
      <p:sp>
        <p:nvSpPr>
          <p:cNvPr id="3" name="Content Placeholder 2"/>
          <p:cNvSpPr>
            <a:spLocks noGrp="1"/>
          </p:cNvSpPr>
          <p:nvPr>
            <p:ph idx="1"/>
          </p:nvPr>
        </p:nvSpPr>
        <p:spPr>
          <a:xfrm>
            <a:off x="662880" y="2007488"/>
            <a:ext cx="8229600" cy="4157816"/>
          </a:xfrm>
        </p:spPr>
        <p:txBody>
          <a:bodyPr>
            <a:normAutofit fontScale="92500"/>
          </a:bodyPr>
          <a:lstStyle/>
          <a:p>
            <a:r>
              <a:rPr lang="id-ID" sz="3200" dirty="0">
                <a:latin typeface="Times New Roman" pitchFamily="18" charset="0"/>
                <a:cs typeface="Times New Roman" pitchFamily="18" charset="0"/>
              </a:rPr>
              <a:t>Secara historis, bisnis atau </a:t>
            </a:r>
            <a:r>
              <a:rPr lang="id-ID" sz="3200" i="1" dirty="0">
                <a:latin typeface="Times New Roman" pitchFamily="18" charset="0"/>
                <a:cs typeface="Times New Roman" pitchFamily="18" charset="0"/>
              </a:rPr>
              <a:t>business</a:t>
            </a:r>
            <a:r>
              <a:rPr lang="id-ID" sz="3200" dirty="0">
                <a:latin typeface="Times New Roman" pitchFamily="18" charset="0"/>
                <a:cs typeface="Times New Roman" pitchFamily="18" charset="0"/>
              </a:rPr>
              <a:t> dalam bahasa Inggris berasal dari kata </a:t>
            </a:r>
            <a:r>
              <a:rPr lang="id-ID" sz="3200" i="1" dirty="0">
                <a:latin typeface="Times New Roman" pitchFamily="18" charset="0"/>
                <a:cs typeface="Times New Roman" pitchFamily="18" charset="0"/>
              </a:rPr>
              <a:t>busy</a:t>
            </a:r>
            <a:r>
              <a:rPr lang="id-ID" sz="3200" dirty="0">
                <a:latin typeface="Times New Roman" pitchFamily="18" charset="0"/>
                <a:cs typeface="Times New Roman" pitchFamily="18" charset="0"/>
              </a:rPr>
              <a:t>, yang artinya sibuk.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Maksudnya</a:t>
            </a:r>
            <a:r>
              <a:rPr lang="id-ID" sz="3200" dirty="0">
                <a:latin typeface="Times New Roman" pitchFamily="18" charset="0"/>
                <a:cs typeface="Times New Roman" pitchFamily="18" charset="0"/>
              </a:rPr>
              <a:t>, bisnis adalah kegiatan yang menjadikan sibuk.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Jadi </a:t>
            </a:r>
            <a:r>
              <a:rPr lang="id-ID" sz="3200" dirty="0">
                <a:latin typeface="Times New Roman" pitchFamily="18" charset="0"/>
                <a:cs typeface="Times New Roman" pitchFamily="18" charset="0"/>
              </a:rPr>
              <a:t>bisnis merupakan rangkaian kegiatan yang berkaitan dengan pembelian dan penjualan barang maupun jasa yang dilakukan secara kontinyu dan </a:t>
            </a:r>
            <a:r>
              <a:rPr lang="id-ID" sz="3200" dirty="0" smtClean="0">
                <a:latin typeface="Times New Roman" pitchFamily="18" charset="0"/>
                <a:cs typeface="Times New Roman" pitchFamily="18" charset="0"/>
              </a:rPr>
              <a:t>berulang-ulang, sehingga terjadi kesibukan.</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1799630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Tujuan Bisnis</a:t>
            </a:r>
            <a:endParaRPr lang="id-ID" dirty="0"/>
          </a:p>
        </p:txBody>
      </p:sp>
      <p:sp>
        <p:nvSpPr>
          <p:cNvPr id="3" name="Content Placeholder 2"/>
          <p:cNvSpPr>
            <a:spLocks noGrp="1"/>
          </p:cNvSpPr>
          <p:nvPr>
            <p:ph idx="1"/>
          </p:nvPr>
        </p:nvSpPr>
        <p:spPr>
          <a:xfrm>
            <a:off x="395536" y="1992208"/>
            <a:ext cx="8640960" cy="3885064"/>
          </a:xfrm>
        </p:spPr>
        <p:txBody>
          <a:bodyPr>
            <a:noAutofit/>
          </a:bodyPr>
          <a:lstStyle/>
          <a:p>
            <a:r>
              <a:rPr lang="id-ID" sz="3200" dirty="0">
                <a:latin typeface="Times New Roman" pitchFamily="18" charset="0"/>
                <a:cs typeface="Times New Roman" pitchFamily="18" charset="0"/>
              </a:rPr>
              <a:t>Tujuan utama dari sebuah bisnis adalah untuk memperoleh keuntungan.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Jadi </a:t>
            </a:r>
            <a:r>
              <a:rPr lang="id-ID" sz="3200" dirty="0">
                <a:latin typeface="Times New Roman" pitchFamily="18" charset="0"/>
                <a:cs typeface="Times New Roman" pitchFamily="18" charset="0"/>
              </a:rPr>
              <a:t>di dalam berbisnis, pelaku-pelaku bisnis akan melakukan berbagai usaha agar bisnis yang dijalankan bisa lancar dan terhindar dari kerugian.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Dan </a:t>
            </a:r>
            <a:r>
              <a:rPr lang="id-ID" sz="3200" dirty="0">
                <a:latin typeface="Times New Roman" pitchFamily="18" charset="0"/>
                <a:cs typeface="Times New Roman" pitchFamily="18" charset="0"/>
              </a:rPr>
              <a:t>sebisa mungkin bisnisnya mampu memberikan keuntungan </a:t>
            </a:r>
            <a:r>
              <a:rPr lang="id-ID" sz="3200" dirty="0" smtClean="0">
                <a:latin typeface="Times New Roman" pitchFamily="18" charset="0"/>
                <a:cs typeface="Times New Roman" pitchFamily="18" charset="0"/>
              </a:rPr>
              <a:t>semaksimal mungkin</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3693619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a:latin typeface="Times New Roman" pitchFamily="18" charset="0"/>
                <a:cs typeface="Times New Roman" pitchFamily="18" charset="0"/>
              </a:rPr>
              <a:t>Bentuk-Bentuk Kepemilikan </a:t>
            </a:r>
            <a:r>
              <a:rPr lang="id-ID" b="1" dirty="0" smtClean="0">
                <a:latin typeface="Times New Roman" pitchFamily="18" charset="0"/>
                <a:cs typeface="Times New Roman" pitchFamily="18" charset="0"/>
              </a:rPr>
              <a:t>Bisnis</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507288" cy="4389120"/>
          </a:xfrm>
        </p:spPr>
        <p:txBody>
          <a:bodyPr>
            <a:normAutofit lnSpcReduction="10000"/>
          </a:bodyPr>
          <a:lstStyle/>
          <a:p>
            <a:pPr marL="514350" indent="-514350">
              <a:buAutoNum type="arabicPeriod"/>
            </a:pPr>
            <a:r>
              <a:rPr lang="id-ID" dirty="0" smtClean="0"/>
              <a:t>Perusahaan Perseorangan</a:t>
            </a:r>
          </a:p>
          <a:p>
            <a:pPr marL="514350" indent="-514350">
              <a:buAutoNum type="arabicPeriod"/>
            </a:pPr>
            <a:r>
              <a:rPr lang="id-ID" dirty="0" smtClean="0"/>
              <a:t>Firma </a:t>
            </a:r>
            <a:r>
              <a:rPr lang="id-ID" dirty="0"/>
              <a:t>(Fa) / Firm (bhs Inggris) perusahaan </a:t>
            </a:r>
            <a:r>
              <a:rPr lang="id-ID" dirty="0" smtClean="0"/>
              <a:t>.</a:t>
            </a:r>
          </a:p>
          <a:p>
            <a:pPr marL="514350" indent="-514350">
              <a:buAutoNum type="arabicPeriod"/>
            </a:pPr>
            <a:r>
              <a:rPr lang="id-ID" dirty="0"/>
              <a:t>Perseroan Komanditer </a:t>
            </a:r>
            <a:r>
              <a:rPr lang="id-ID" dirty="0" smtClean="0"/>
              <a:t>(</a:t>
            </a:r>
            <a:r>
              <a:rPr lang="id-ID" dirty="0"/>
              <a:t>C</a:t>
            </a:r>
            <a:r>
              <a:rPr lang="id-ID" dirty="0" smtClean="0"/>
              <a:t>ommanditaire Vennotschaap/CV).</a:t>
            </a:r>
          </a:p>
          <a:p>
            <a:pPr marL="514350" indent="-514350">
              <a:buAutoNum type="arabicPeriod"/>
            </a:pPr>
            <a:r>
              <a:rPr lang="id-ID" dirty="0"/>
              <a:t>Perseroan Terbatas (PT</a:t>
            </a:r>
            <a:r>
              <a:rPr lang="id-ID" dirty="0" smtClean="0"/>
              <a:t>).</a:t>
            </a:r>
          </a:p>
          <a:p>
            <a:pPr marL="514350" indent="-514350">
              <a:buAutoNum type="arabicPeriod"/>
            </a:pPr>
            <a:r>
              <a:rPr lang="id-ID" dirty="0"/>
              <a:t>Perseroan Terbatas Negara (PERSERO</a:t>
            </a:r>
            <a:r>
              <a:rPr lang="id-ID" dirty="0" smtClean="0"/>
              <a:t>)</a:t>
            </a:r>
          </a:p>
          <a:p>
            <a:pPr marL="514350" indent="-514350">
              <a:buAutoNum type="arabicPeriod"/>
            </a:pPr>
            <a:r>
              <a:rPr lang="id-ID" dirty="0"/>
              <a:t>Perusahaan Negara Umum (PERUM</a:t>
            </a:r>
            <a:r>
              <a:rPr lang="id-ID" dirty="0" smtClean="0"/>
              <a:t>).</a:t>
            </a:r>
          </a:p>
          <a:p>
            <a:pPr marL="514350" indent="-514350">
              <a:buAutoNum type="arabicPeriod"/>
            </a:pPr>
            <a:r>
              <a:rPr lang="id-ID" dirty="0"/>
              <a:t>Perusahaan Negara Jawatan (PERJAN</a:t>
            </a:r>
            <a:r>
              <a:rPr lang="id-ID" dirty="0" smtClean="0"/>
              <a:t>).</a:t>
            </a:r>
          </a:p>
          <a:p>
            <a:pPr marL="514350" indent="-514350">
              <a:buAutoNum type="arabicPeriod"/>
            </a:pPr>
            <a:r>
              <a:rPr lang="id-ID" dirty="0"/>
              <a:t>Perusahaan Daerah (PD</a:t>
            </a:r>
            <a:r>
              <a:rPr lang="id-ID" dirty="0" smtClean="0"/>
              <a:t>).</a:t>
            </a:r>
          </a:p>
          <a:p>
            <a:pPr marL="514350" indent="-514350">
              <a:buAutoNum type="arabicPeriod"/>
            </a:pPr>
            <a:r>
              <a:rPr lang="id-ID" dirty="0"/>
              <a:t>Koperasi</a:t>
            </a:r>
          </a:p>
        </p:txBody>
      </p:sp>
    </p:spTree>
    <p:extLst>
      <p:ext uri="{BB962C8B-B14F-4D97-AF65-F5344CB8AC3E}">
        <p14:creationId xmlns:p14="http://schemas.microsoft.com/office/powerpoint/2010/main" val="1613110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a:bodyPr>
          <a:lstStyle/>
          <a:p>
            <a:pPr marL="514350" indent="-514350" algn="ctr"/>
            <a:r>
              <a:rPr lang="id-ID" dirty="0" smtClean="0"/>
              <a:t>1. Perusahaan Perseorangan</a:t>
            </a:r>
            <a:endParaRPr lang="id-ID" dirty="0"/>
          </a:p>
        </p:txBody>
      </p:sp>
      <p:sp>
        <p:nvSpPr>
          <p:cNvPr id="3" name="Content Placeholder 2"/>
          <p:cNvSpPr>
            <a:spLocks noGrp="1"/>
          </p:cNvSpPr>
          <p:nvPr>
            <p:ph idx="1"/>
          </p:nvPr>
        </p:nvSpPr>
        <p:spPr>
          <a:xfrm>
            <a:off x="662880" y="1772816"/>
            <a:ext cx="8229600" cy="4320480"/>
          </a:xfrm>
        </p:spPr>
        <p:txBody>
          <a:bodyPr>
            <a:normAutofit/>
          </a:bodyPr>
          <a:lstStyle/>
          <a:p>
            <a:r>
              <a:rPr lang="id-ID" sz="2800" dirty="0">
                <a:latin typeface="Times New Roman" pitchFamily="18" charset="0"/>
                <a:cs typeface="Times New Roman" pitchFamily="18" charset="0"/>
              </a:rPr>
              <a:t>Perusahaan perseorangan adalah bisnis yang dimiliki oleh 1 orang saja.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Sehingga </a:t>
            </a:r>
            <a:r>
              <a:rPr lang="id-ID" sz="2800" dirty="0">
                <a:latin typeface="Times New Roman" pitchFamily="18" charset="0"/>
                <a:cs typeface="Times New Roman" pitchFamily="18" charset="0"/>
              </a:rPr>
              <a:t>pemilik perusahaan ini mempunyai tanggung jawab sekaligus kuasa tak terbatas atas perusahaan beserta aset-asetnya.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Karena </a:t>
            </a:r>
            <a:r>
              <a:rPr lang="id-ID" sz="2800" dirty="0">
                <a:latin typeface="Times New Roman" pitchFamily="18" charset="0"/>
                <a:cs typeface="Times New Roman" pitchFamily="18" charset="0"/>
              </a:rPr>
              <a:t>ialah yang memiliki, mengelola, sekaligus memimpin perusahaan tersebut.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Semua </a:t>
            </a:r>
            <a:r>
              <a:rPr lang="id-ID" sz="2800" dirty="0">
                <a:latin typeface="Times New Roman" pitchFamily="18" charset="0"/>
                <a:cs typeface="Times New Roman" pitchFamily="18" charset="0"/>
              </a:rPr>
              <a:t>risiko yang terjadi pada perusahaan, ia yang menanggungnya.</a:t>
            </a:r>
          </a:p>
        </p:txBody>
      </p:sp>
    </p:spTree>
    <p:extLst>
      <p:ext uri="{BB962C8B-B14F-4D97-AF65-F5344CB8AC3E}">
        <p14:creationId xmlns:p14="http://schemas.microsoft.com/office/powerpoint/2010/main" val="3200562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lgn="ctr"/>
            <a:r>
              <a:rPr lang="id-ID" dirty="0"/>
              <a:t/>
            </a:r>
            <a:br>
              <a:rPr lang="id-ID" dirty="0"/>
            </a:br>
            <a:r>
              <a:rPr lang="id-ID" dirty="0" smtClean="0"/>
              <a:t>2. Firma </a:t>
            </a:r>
            <a:r>
              <a:rPr lang="id-ID" dirty="0"/>
              <a:t>(Fa) / Firm (bhs Inggris) </a:t>
            </a:r>
            <a:r>
              <a:rPr lang="id-ID" dirty="0" smtClean="0"/>
              <a:t>Perusahaan </a:t>
            </a:r>
            <a:endParaRPr lang="id-ID" dirty="0"/>
          </a:p>
        </p:txBody>
      </p:sp>
      <p:sp>
        <p:nvSpPr>
          <p:cNvPr id="3" name="Content Placeholder 2"/>
          <p:cNvSpPr>
            <a:spLocks noGrp="1"/>
          </p:cNvSpPr>
          <p:nvPr>
            <p:ph idx="1"/>
          </p:nvPr>
        </p:nvSpPr>
        <p:spPr/>
        <p:txBody>
          <a:bodyPr>
            <a:noAutofit/>
          </a:bodyPr>
          <a:lstStyle/>
          <a:p>
            <a:r>
              <a:rPr lang="id-ID" dirty="0">
                <a:latin typeface="Times New Roman" pitchFamily="18" charset="0"/>
                <a:cs typeface="Times New Roman" pitchFamily="18" charset="0"/>
              </a:rPr>
              <a:t>Firma adalah bisnis yang terjalin atas persekutuan 2 orang atau lebih dengan menggunakan nama bersama dalam menjalankan usaha.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Tanggung </a:t>
            </a:r>
            <a:r>
              <a:rPr lang="id-ID" dirty="0">
                <a:latin typeface="Times New Roman" pitchFamily="18" charset="0"/>
                <a:cs typeface="Times New Roman" pitchFamily="18" charset="0"/>
              </a:rPr>
              <a:t>jawab dari setiap anggota firma tidak terbatas, dengan pembagian keuntungan atau pun pertanggungan </a:t>
            </a:r>
            <a:r>
              <a:rPr lang="id-ID" dirty="0" smtClean="0">
                <a:latin typeface="Times New Roman" pitchFamily="18" charset="0"/>
                <a:cs typeface="Times New Roman" pitchFamily="18" charset="0"/>
              </a:rPr>
              <a:t>kerugian </a:t>
            </a:r>
            <a:r>
              <a:rPr lang="id-ID" dirty="0">
                <a:latin typeface="Times New Roman" pitchFamily="18" charset="0"/>
                <a:cs typeface="Times New Roman" pitchFamily="18" charset="0"/>
              </a:rPr>
              <a:t>yang sama oleh masing-masing anggota</a:t>
            </a:r>
            <a:r>
              <a:rPr lang="id-ID" dirty="0" smtClean="0">
                <a:latin typeface="Times New Roman" pitchFamily="18" charset="0"/>
                <a:cs typeface="Times New Roman" pitchFamily="18" charset="0"/>
              </a:rPr>
              <a:t>.</a:t>
            </a:r>
          </a:p>
          <a:p>
            <a:r>
              <a:rPr lang="id-ID" dirty="0">
                <a:latin typeface="Times New Roman" pitchFamily="18" charset="0"/>
                <a:cs typeface="Times New Roman" pitchFamily="18" charset="0"/>
              </a:rPr>
              <a:t>Kitab Undang-Undang Hukum Dagang (KUHD) pasal 16 mengatur tentang ketentuan terkait dengan firma, yang diperkuat melalui Kitab Undang-Undang Hukum Perdata pasal 16 dan </a:t>
            </a:r>
            <a:r>
              <a:rPr lang="id-ID" dirty="0" smtClean="0">
                <a:latin typeface="Times New Roman" pitchFamily="18" charset="0"/>
                <a:cs typeface="Times New Roman" pitchFamily="18" charset="0"/>
              </a:rPr>
              <a:t>18.</a:t>
            </a:r>
          </a:p>
        </p:txBody>
      </p:sp>
    </p:spTree>
    <p:extLst>
      <p:ext uri="{BB962C8B-B14F-4D97-AF65-F5344CB8AC3E}">
        <p14:creationId xmlns:p14="http://schemas.microsoft.com/office/powerpoint/2010/main" val="1909109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lgn="ctr"/>
            <a:r>
              <a:rPr lang="id-ID" dirty="0"/>
              <a:t/>
            </a:r>
            <a:br>
              <a:rPr lang="id-ID" dirty="0"/>
            </a:br>
            <a:r>
              <a:rPr lang="id-ID" dirty="0" smtClean="0"/>
              <a:t>3. </a:t>
            </a:r>
            <a:r>
              <a:rPr lang="id-ID" sz="4400" dirty="0" smtClean="0">
                <a:latin typeface="Times New Roman" pitchFamily="18" charset="0"/>
                <a:cs typeface="Times New Roman" pitchFamily="18" charset="0"/>
              </a:rPr>
              <a:t>Perseroan </a:t>
            </a:r>
            <a:r>
              <a:rPr lang="id-ID" sz="4400" dirty="0">
                <a:latin typeface="Times New Roman" pitchFamily="18" charset="0"/>
                <a:cs typeface="Times New Roman" pitchFamily="18" charset="0"/>
              </a:rPr>
              <a:t>Komanditer (Commanditaire Vennotschaap/CV</a:t>
            </a:r>
            <a:r>
              <a:rPr lang="id-ID" sz="4400" dirty="0" smtClean="0">
                <a:latin typeface="Times New Roman" pitchFamily="18" charset="0"/>
                <a:cs typeface="Times New Roman" pitchFamily="18" charset="0"/>
              </a:rPr>
              <a:t>).</a:t>
            </a:r>
            <a:endParaRPr lang="id-ID" sz="4400" dirty="0">
              <a:latin typeface="Times New Roman" pitchFamily="18" charset="0"/>
              <a:cs typeface="Times New Roman" pitchFamily="18" charset="0"/>
            </a:endParaRPr>
          </a:p>
        </p:txBody>
      </p:sp>
      <p:sp>
        <p:nvSpPr>
          <p:cNvPr id="3" name="Content Placeholder 2"/>
          <p:cNvSpPr>
            <a:spLocks noGrp="1"/>
          </p:cNvSpPr>
          <p:nvPr>
            <p:ph idx="1"/>
          </p:nvPr>
        </p:nvSpPr>
        <p:spPr>
          <a:xfrm>
            <a:off x="878904" y="2079496"/>
            <a:ext cx="7725544" cy="3869784"/>
          </a:xfrm>
        </p:spPr>
        <p:txBody>
          <a:bodyPr/>
          <a:lstStyle/>
          <a:p>
            <a:r>
              <a:rPr lang="id-ID" sz="2800" dirty="0">
                <a:latin typeface="Times New Roman" pitchFamily="18" charset="0"/>
                <a:cs typeface="Times New Roman" pitchFamily="18" charset="0"/>
              </a:rPr>
              <a:t>CV adalah kepanjangan dari </a:t>
            </a:r>
            <a:r>
              <a:rPr lang="id-ID" sz="2800" i="1" dirty="0">
                <a:latin typeface="Times New Roman" pitchFamily="18" charset="0"/>
                <a:cs typeface="Times New Roman" pitchFamily="18" charset="0"/>
              </a:rPr>
              <a:t>commaditaire vennotschap</a:t>
            </a:r>
            <a:r>
              <a:rPr lang="id-ID" sz="2800" dirty="0">
                <a:latin typeface="Times New Roman" pitchFamily="18" charset="0"/>
                <a:cs typeface="Times New Roman" pitchFamily="18" charset="0"/>
              </a:rPr>
              <a:t> dalam bahasa Belanda. CV merupakan persekutuan bisnis yang didirikan oleh 2 orang atau lebih yang menyerahkan sekaligus </a:t>
            </a:r>
            <a:r>
              <a:rPr lang="id-ID" sz="2800" dirty="0" smtClean="0">
                <a:latin typeface="Times New Roman" pitchFamily="18" charset="0"/>
                <a:cs typeface="Times New Roman" pitchFamily="18" charset="0"/>
              </a:rPr>
              <a:t>mempercayakan </a:t>
            </a:r>
            <a:r>
              <a:rPr lang="id-ID" sz="2800" dirty="0">
                <a:latin typeface="Times New Roman" pitchFamily="18" charset="0"/>
                <a:cs typeface="Times New Roman" pitchFamily="18" charset="0"/>
              </a:rPr>
              <a:t>uangnya untuk kemudian digunakan sebagai modal CV.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Perseroan </a:t>
            </a:r>
            <a:r>
              <a:rPr lang="id-ID" sz="2800" dirty="0">
                <a:latin typeface="Times New Roman" pitchFamily="18" charset="0"/>
                <a:cs typeface="Times New Roman" pitchFamily="18" charset="0"/>
              </a:rPr>
              <a:t>ini bisa dianggap sebagai perluasan dari bentuk perusahaan perseorangan</a:t>
            </a:r>
            <a:r>
              <a:rPr lang="id-ID" dirty="0">
                <a:latin typeface="Times New Roman" pitchFamily="18" charset="0"/>
                <a:cs typeface="Times New Roman" pitchFamily="18" charset="0"/>
              </a:rPr>
              <a:t>. </a:t>
            </a:r>
          </a:p>
        </p:txBody>
      </p:sp>
    </p:spTree>
    <p:extLst>
      <p:ext uri="{BB962C8B-B14F-4D97-AF65-F5344CB8AC3E}">
        <p14:creationId xmlns:p14="http://schemas.microsoft.com/office/powerpoint/2010/main" val="2953193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marL="514350" indent="-514350" algn="ctr"/>
            <a:r>
              <a:rPr lang="id-ID" dirty="0" smtClean="0"/>
              <a:t>4. Perseroan </a:t>
            </a:r>
            <a:r>
              <a:rPr lang="id-ID" dirty="0"/>
              <a:t>Terbatas (PT</a:t>
            </a:r>
            <a:r>
              <a:rPr lang="id-ID" dirty="0" smtClean="0"/>
              <a:t>).</a:t>
            </a:r>
            <a:endParaRPr lang="id-ID" dirty="0"/>
          </a:p>
        </p:txBody>
      </p:sp>
      <p:sp>
        <p:nvSpPr>
          <p:cNvPr id="3" name="Content Placeholder 2"/>
          <p:cNvSpPr>
            <a:spLocks noGrp="1"/>
          </p:cNvSpPr>
          <p:nvPr>
            <p:ph idx="1"/>
          </p:nvPr>
        </p:nvSpPr>
        <p:spPr>
          <a:xfrm>
            <a:off x="590872" y="1484784"/>
            <a:ext cx="8229600" cy="4680520"/>
          </a:xfrm>
        </p:spPr>
        <p:txBody>
          <a:bodyPr>
            <a:normAutofit/>
          </a:bodyPr>
          <a:lstStyle/>
          <a:p>
            <a:r>
              <a:rPr lang="id-ID" dirty="0">
                <a:latin typeface="Times New Roman" pitchFamily="18" charset="0"/>
                <a:cs typeface="Times New Roman" pitchFamily="18" charset="0"/>
              </a:rPr>
              <a:t>Perseroan Terbatas atau sering pula disebut dengan Naamloze Vennootschaap (NV), adalah suatu badan usaha yang mempunyai kekayaan, hak, serta kewajiban sendiri, yang terpisah dari kekayaan, hak, serta kewajiban para pendiri maupun para pemilik.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Perseroan </a:t>
            </a:r>
            <a:r>
              <a:rPr lang="id-ID" dirty="0">
                <a:latin typeface="Times New Roman" pitchFamily="18" charset="0"/>
                <a:cs typeface="Times New Roman" pitchFamily="18" charset="0"/>
              </a:rPr>
              <a:t>Terbatas mempunyai modal usaha yang terbagi atas beberapa saham, dimana tiap sekutu turut mengambil bagian sebanyak satu atau lebih saham</a:t>
            </a:r>
            <a:r>
              <a:rPr lang="id-ID" dirty="0" smtClean="0">
                <a:latin typeface="Times New Roman" pitchFamily="18" charset="0"/>
                <a:cs typeface="Times New Roman" pitchFamily="18" charset="0"/>
              </a:rPr>
              <a:t>.</a:t>
            </a:r>
          </a:p>
          <a:p>
            <a:r>
              <a:rPr lang="id-ID" dirty="0" smtClean="0">
                <a:latin typeface="Times New Roman" pitchFamily="18" charset="0"/>
                <a:cs typeface="Times New Roman" pitchFamily="18" charset="0"/>
              </a:rPr>
              <a:t>Para </a:t>
            </a:r>
            <a:r>
              <a:rPr lang="id-ID" dirty="0">
                <a:latin typeface="Times New Roman" pitchFamily="18" charset="0"/>
                <a:cs typeface="Times New Roman" pitchFamily="18" charset="0"/>
              </a:rPr>
              <a:t>pemegang saham bertanggung jawab terbatas terhadap hutang-hutang perusahaan sebesar modal yang disetorkan.</a:t>
            </a:r>
          </a:p>
        </p:txBody>
      </p:sp>
    </p:spTree>
    <p:extLst>
      <p:ext uri="{BB962C8B-B14F-4D97-AF65-F5344CB8AC3E}">
        <p14:creationId xmlns:p14="http://schemas.microsoft.com/office/powerpoint/2010/main" val="559704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2638</TotalTime>
  <Words>872</Words>
  <Application>Microsoft Office PowerPoint</Application>
  <PresentationFormat>On-screen Show (4:3)</PresentationFormat>
  <Paragraphs>84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KEWIRAUSAHAAN</vt:lpstr>
      <vt:lpstr>BENTUK-BENTUK PEMILIKAN BISNIS</vt:lpstr>
      <vt:lpstr>Pengertian Bisnis</vt:lpstr>
      <vt:lpstr>Tujuan Bisnis</vt:lpstr>
      <vt:lpstr>Bentuk-Bentuk Kepemilikan Bisnis</vt:lpstr>
      <vt:lpstr>1. Perusahaan Perseorangan</vt:lpstr>
      <vt:lpstr> 2. Firma (Fa) / Firm (bhs Inggris) Perusahaan </vt:lpstr>
      <vt:lpstr> 3. Perseroan Komanditer (Commanditaire Vennotschaap/CV).</vt:lpstr>
      <vt:lpstr>4. Perseroan Terbatas (PT).</vt:lpstr>
      <vt:lpstr>5. Perseroan Terbatas Negara (PERSERO)</vt:lpstr>
      <vt:lpstr>6. Perusahaan Negara Umum (PERUM).</vt:lpstr>
      <vt:lpstr>lanjutan</vt:lpstr>
      <vt:lpstr>7. Perusahaan Negara Jawatan (PERJAN).</vt:lpstr>
      <vt:lpstr> 8. Perusahaan Daerah (PD).</vt:lpstr>
      <vt:lpstr> 9. Koperasi</vt:lpstr>
      <vt:lpstr>lanjutan</vt:lpstr>
      <vt:lpstr>lanjutan</vt:lpstr>
      <vt:lpstr>lanjutan</vt:lpstr>
      <vt:lpstr>lanjutan</vt:lpstr>
      <vt:lpstr>TERIMA KASIH ATAS PERHATIANNYA (BERLANJUT)</vt:lpstr>
      <vt:lpstr>DISKUSI KELOMPOK SEPERTI BIASA Analisa Kekutan, Kelemahan, Ancaman dan Peluang Dari Suatu Usaha </vt:lpstr>
      <vt:lpstr>DISKUSI KELOMPOK DENGAN JUDUL</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PROBABILITAS</dc:title>
  <dc:creator>Drs.H.Mistahul</dc:creator>
  <cp:lastModifiedBy>ASUS</cp:lastModifiedBy>
  <cp:revision>204</cp:revision>
  <dcterms:created xsi:type="dcterms:W3CDTF">2010-10-02T22:00:07Z</dcterms:created>
  <dcterms:modified xsi:type="dcterms:W3CDTF">2021-10-24T01:04:26Z</dcterms:modified>
</cp:coreProperties>
</file>