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331" r:id="rId3"/>
    <p:sldId id="332" r:id="rId4"/>
    <p:sldId id="333" r:id="rId5"/>
    <p:sldId id="334" r:id="rId6"/>
    <p:sldId id="335" r:id="rId7"/>
    <p:sldId id="336" r:id="rId8"/>
    <p:sldId id="337" r:id="rId9"/>
    <p:sldId id="338" r:id="rId10"/>
    <p:sldId id="339" r:id="rId11"/>
    <p:sldId id="340" r:id="rId12"/>
    <p:sldId id="341" r:id="rId13"/>
    <p:sldId id="275" r:id="rId14"/>
    <p:sldId id="330"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AEBB-380E-487E-A130-0CE1F311EA3C}" type="datetimeFigureOut">
              <a:rPr lang="id-ID" smtClean="0"/>
              <a:t>24/10/2021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88FC23-828F-4EDE-848F-3263247E120F}" type="datetimeFigureOut">
              <a:rPr lang="id-ID" smtClean="0"/>
              <a:pPr/>
              <a:t>24/10/2021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D3793772-49D9-41F9-80CC-62FBD31E1D1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8FC23-828F-4EDE-848F-3263247E120F}" type="datetimeFigureOut">
              <a:rPr lang="id-ID" smtClean="0"/>
              <a:pPr/>
              <a:t>24/10/2021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793772-49D9-41F9-80CC-62FBD31E1D1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udangwirausaha.files.wordpress.com/2011/06/logo-alfamart-small.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smtClean="0">
                <a:latin typeface="Times New Roman" pitchFamily="18" charset="0"/>
                <a:cs typeface="Times New Roman" pitchFamily="18" charset="0"/>
              </a:rPr>
              <a:t>UNIVERSITAS ISLAM MUHAMMAD ARSYAD AL-BANJAR</a:t>
            </a:r>
            <a:r>
              <a:rPr lang="id-ID" sz="2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BANJARMASIN</a:t>
            </a:r>
            <a:endParaRPr lang="en-US" sz="2000" dirty="0">
              <a:latin typeface="Times New Roman" pitchFamily="18" charset="0"/>
              <a:cs typeface="Times New Roman" pitchFamily="18" charset="0"/>
            </a:endParaRPr>
          </a:p>
          <a:p>
            <a:pPr algn="ctr">
              <a:defRPr/>
            </a:pPr>
            <a:r>
              <a:rPr lang="en-US" sz="2000" dirty="0" smtClean="0">
                <a:latin typeface="Times New Roman" pitchFamily="18" charset="0"/>
                <a:cs typeface="Times New Roman" pitchFamily="18" charset="0"/>
              </a:rPr>
              <a:t>20</a:t>
            </a:r>
            <a:r>
              <a:rPr lang="id-ID" sz="2000" dirty="0" smtClean="0">
                <a:latin typeface="Times New Roman" pitchFamily="18" charset="0"/>
                <a:cs typeface="Times New Roman" pitchFamily="18" charset="0"/>
              </a:rPr>
              <a:t>21</a:t>
            </a:r>
            <a:endParaRPr lang="en-US" sz="2000" dirty="0">
              <a:latin typeface="Times New Roman" pitchFamily="18" charset="0"/>
              <a:cs typeface="Times New Roman" pitchFamily="18" charset="0"/>
            </a:endParaRPr>
          </a:p>
          <a:p>
            <a:pPr algn="ctr">
              <a:spcBef>
                <a:spcPts val="0"/>
              </a:spcBef>
            </a:pPr>
            <a:r>
              <a:rPr lang="id-ID" sz="3600" dirty="0" smtClean="0">
                <a:latin typeface="Times New Roman" pitchFamily="18" charset="0"/>
                <a:cs typeface="Times New Roman" pitchFamily="18" charset="0"/>
              </a:rPr>
              <a:t>( </a:t>
            </a:r>
            <a:r>
              <a:rPr lang="id-ID" sz="3600" dirty="0" smtClean="0">
                <a:latin typeface="Times New Roman" pitchFamily="18" charset="0"/>
                <a:cs typeface="Times New Roman" pitchFamily="18" charset="0"/>
              </a:rPr>
              <a:t>7 </a:t>
            </a:r>
            <a:r>
              <a:rPr lang="id-ID" sz="3600" dirty="0" smtClean="0">
                <a:latin typeface="Times New Roman" pitchFamily="18" charset="0"/>
                <a:cs typeface="Times New Roman" pitchFamily="18" charset="0"/>
              </a:rPr>
              <a:t>)</a:t>
            </a:r>
            <a:endParaRPr lang="id-ID" sz="36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286116"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Perjanjian Waralaba </a:t>
            </a:r>
            <a:r>
              <a:rPr lang="id-ID" b="1" dirty="0" smtClean="0"/>
              <a:t/>
            </a:r>
            <a:br>
              <a:rPr lang="id-ID" b="1" dirty="0" smtClean="0"/>
            </a:br>
            <a:r>
              <a:rPr lang="id-ID" b="1" dirty="0" smtClean="0"/>
              <a:t>(</a:t>
            </a:r>
            <a:r>
              <a:rPr lang="id-ID" b="1" i="1" dirty="0"/>
              <a:t>Franchise Agreement</a:t>
            </a:r>
            <a:r>
              <a:rPr lang="id-ID" b="1" dirty="0" smtClean="0"/>
              <a:t>)</a:t>
            </a:r>
            <a:endParaRPr lang="id-ID" dirty="0"/>
          </a:p>
        </p:txBody>
      </p:sp>
      <p:sp>
        <p:nvSpPr>
          <p:cNvPr id="3" name="Content Placeholder 2"/>
          <p:cNvSpPr>
            <a:spLocks noGrp="1"/>
          </p:cNvSpPr>
          <p:nvPr>
            <p:ph idx="1"/>
          </p:nvPr>
        </p:nvSpPr>
        <p:spPr/>
        <p:txBody>
          <a:bodyPr>
            <a:normAutofit lnSpcReduction="10000"/>
          </a:bodyPr>
          <a:lstStyle/>
          <a:p>
            <a:r>
              <a:rPr lang="id-ID" sz="2800" dirty="0">
                <a:latin typeface="Times New Roman" pitchFamily="18" charset="0"/>
                <a:cs typeface="Times New Roman" pitchFamily="18" charset="0"/>
              </a:rPr>
              <a:t>Adalah perjanjian yang mengikat pemberi dan penerima waralaba.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Perjanjian </a:t>
            </a:r>
            <a:r>
              <a:rPr lang="id-ID" sz="2800" dirty="0">
                <a:latin typeface="Times New Roman" pitchFamily="18" charset="0"/>
                <a:cs typeface="Times New Roman" pitchFamily="18" charset="0"/>
              </a:rPr>
              <a:t>ini adalah perjanjian yang seringkali dikaitkan dengan sejumlah </a:t>
            </a:r>
            <a:r>
              <a:rPr lang="id-ID" sz="2800" b="1" dirty="0">
                <a:latin typeface="Times New Roman" pitchFamily="18" charset="0"/>
                <a:cs typeface="Times New Roman" pitchFamily="18" charset="0"/>
              </a:rPr>
              <a:t>perjanjian tambahan lain</a:t>
            </a:r>
            <a:r>
              <a:rPr lang="id-ID" sz="2800" dirty="0">
                <a:latin typeface="Times New Roman" pitchFamily="18" charset="0"/>
                <a:cs typeface="Times New Roman" pitchFamily="18" charset="0"/>
              </a:rPr>
              <a:t>, misalnya perjanjian retail suatu produk, perjanjian untuk memasok komponen, perjanjian iklan dan sebagainya. </a:t>
            </a:r>
            <a:endParaRPr lang="id-ID" sz="2800" dirty="0" smtClean="0">
              <a:latin typeface="Times New Roman" pitchFamily="18" charset="0"/>
              <a:cs typeface="Times New Roman" pitchFamily="18" charset="0"/>
            </a:endParaRPr>
          </a:p>
          <a:p>
            <a:r>
              <a:rPr lang="id-ID" sz="2800" b="1" dirty="0" smtClean="0">
                <a:latin typeface="Times New Roman" pitchFamily="18" charset="0"/>
                <a:cs typeface="Times New Roman" pitchFamily="18" charset="0"/>
              </a:rPr>
              <a:t>Perjanjian </a:t>
            </a:r>
            <a:r>
              <a:rPr lang="id-ID" sz="2800" b="1" dirty="0">
                <a:latin typeface="Times New Roman" pitchFamily="18" charset="0"/>
                <a:cs typeface="Times New Roman" pitchFamily="18" charset="0"/>
              </a:rPr>
              <a:t>harus diadakan secara tertulis</a:t>
            </a:r>
            <a:r>
              <a:rPr lang="id-ID" sz="2800" dirty="0">
                <a:latin typeface="Times New Roman" pitchFamily="18" charset="0"/>
                <a:cs typeface="Times New Roman" pitchFamily="18" charset="0"/>
              </a:rPr>
              <a:t>, dan di Indonesia di buat dalam bahasa Indonesia dan terhadapnya berlaku hukum </a:t>
            </a:r>
            <a:r>
              <a:rPr lang="id-ID" sz="2800" dirty="0" smtClean="0">
                <a:latin typeface="Times New Roman" pitchFamily="18" charset="0"/>
                <a:cs typeface="Times New Roman" pitchFamily="18" charset="0"/>
              </a:rPr>
              <a:t>Indonesia.</a:t>
            </a:r>
            <a:endParaRPr lang="id-ID" sz="2800" dirty="0">
              <a:latin typeface="Times New Roman" pitchFamily="18" charset="0"/>
              <a:cs typeface="Times New Roman" pitchFamily="18" charset="0"/>
            </a:endParaRPr>
          </a:p>
        </p:txBody>
      </p:sp>
    </p:spTree>
    <p:extLst>
      <p:ext uri="{BB962C8B-B14F-4D97-AF65-F5344CB8AC3E}">
        <p14:creationId xmlns:p14="http://schemas.microsoft.com/office/powerpoint/2010/main" val="2771274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075240" cy="1298408"/>
          </a:xfrm>
        </p:spPr>
        <p:txBody>
          <a:bodyPr>
            <a:normAutofit fontScale="90000"/>
          </a:bodyPr>
          <a:lstStyle/>
          <a:p>
            <a:pPr algn="ctr"/>
            <a:r>
              <a:rPr lang="id-ID" b="1" dirty="0"/>
              <a:t>Jenis Waralaba </a:t>
            </a:r>
            <a:r>
              <a:rPr lang="id-ID" b="1" dirty="0" smtClean="0"/>
              <a:t/>
            </a:r>
            <a:br>
              <a:rPr lang="id-ID" b="1" dirty="0" smtClean="0"/>
            </a:br>
            <a:r>
              <a:rPr lang="id-ID" b="1" dirty="0" smtClean="0"/>
              <a:t>dibagi </a:t>
            </a:r>
            <a:r>
              <a:rPr lang="id-ID" b="1" dirty="0"/>
              <a:t>menjadi dua :</a:t>
            </a:r>
            <a:endParaRPr lang="id-ID" dirty="0"/>
          </a:p>
        </p:txBody>
      </p:sp>
      <p:sp>
        <p:nvSpPr>
          <p:cNvPr id="3" name="Content Placeholder 2"/>
          <p:cNvSpPr>
            <a:spLocks noGrp="1"/>
          </p:cNvSpPr>
          <p:nvPr>
            <p:ph idx="1"/>
          </p:nvPr>
        </p:nvSpPr>
        <p:spPr>
          <a:xfrm>
            <a:off x="457200" y="1935480"/>
            <a:ext cx="8507288" cy="4389120"/>
          </a:xfrm>
        </p:spPr>
        <p:txBody>
          <a:bodyPr>
            <a:normAutofit/>
          </a:bodyPr>
          <a:lstStyle/>
          <a:p>
            <a:r>
              <a:rPr lang="id-ID" sz="3200" b="1" dirty="0">
                <a:latin typeface="Times New Roman" pitchFamily="18" charset="0"/>
                <a:cs typeface="Times New Roman" pitchFamily="18" charset="0"/>
              </a:rPr>
              <a:t>Waralaba Luar Negeri : </a:t>
            </a:r>
            <a:r>
              <a:rPr lang="id-ID" sz="3200" dirty="0">
                <a:latin typeface="Times New Roman" pitchFamily="18" charset="0"/>
                <a:cs typeface="Times New Roman" pitchFamily="18" charset="0"/>
              </a:rPr>
              <a:t>Cenderung lebih disukai karena sistemnya lebih jelas, merek sudah diterima di seluruh dunia, dan cenderung lebih </a:t>
            </a:r>
            <a:r>
              <a:rPr lang="id-ID" sz="3200" dirty="0" smtClean="0">
                <a:latin typeface="Times New Roman" pitchFamily="18" charset="0"/>
                <a:cs typeface="Times New Roman" pitchFamily="18" charset="0"/>
              </a:rPr>
              <a:t>bergengsi.</a:t>
            </a:r>
          </a:p>
          <a:p>
            <a:r>
              <a:rPr lang="id-ID" sz="3200" b="1" dirty="0">
                <a:latin typeface="Times New Roman" pitchFamily="18" charset="0"/>
                <a:cs typeface="Times New Roman" pitchFamily="18" charset="0"/>
              </a:rPr>
              <a:t>Waralaba dalam </a:t>
            </a:r>
            <a:r>
              <a:rPr lang="id-ID" sz="3200" b="1" dirty="0" smtClean="0">
                <a:latin typeface="Times New Roman" pitchFamily="18" charset="0"/>
                <a:cs typeface="Times New Roman" pitchFamily="18" charset="0"/>
              </a:rPr>
              <a:t>negeri:</a:t>
            </a:r>
            <a:r>
              <a:rPr lang="id-ID" sz="3200" dirty="0" smtClean="0">
                <a:latin typeface="Times New Roman" pitchFamily="18" charset="0"/>
                <a:cs typeface="Times New Roman" pitchFamily="18" charset="0"/>
              </a:rPr>
              <a:t> pilihan Investasi</a:t>
            </a:r>
            <a:r>
              <a:rPr lang="id-ID" sz="3200" dirty="0" smtClean="0">
                <a:solidFill>
                  <a:schemeClr val="tx1">
                    <a:lumMod val="95000"/>
                    <a:lumOff val="5000"/>
                  </a:schemeClr>
                </a:solidFill>
                <a:latin typeface="Times New Roman" pitchFamily="18" charset="0"/>
                <a:cs typeface="Times New Roman" pitchFamily="18" charset="0"/>
              </a:rPr>
              <a:t> </a:t>
            </a:r>
            <a:r>
              <a:rPr lang="id-ID" sz="3200" dirty="0">
                <a:solidFill>
                  <a:schemeClr val="tx1">
                    <a:lumMod val="95000"/>
                    <a:lumOff val="5000"/>
                  </a:schemeClr>
                </a:solidFill>
                <a:latin typeface="Times New Roman" pitchFamily="18" charset="0"/>
                <a:cs typeface="Times New Roman" pitchFamily="18" charset="0"/>
              </a:rPr>
              <a:t>bagi orang-orang yang ingin cepat jadi pengusaha </a:t>
            </a:r>
            <a:r>
              <a:rPr lang="id-ID" sz="3200" dirty="0">
                <a:latin typeface="Times New Roman" pitchFamily="18" charset="0"/>
                <a:cs typeface="Times New Roman" pitchFamily="18" charset="0"/>
              </a:rPr>
              <a:t>tetapi tidak memiliki pengetahuan cukup namun dengan harga yang lebih terjangkau</a:t>
            </a:r>
            <a:r>
              <a:rPr lang="id-ID" dirty="0">
                <a:latin typeface="Times New Roman" pitchFamily="18" charset="0"/>
                <a:cs typeface="Times New Roman" pitchFamily="18" charset="0"/>
              </a:rPr>
              <a:t>.</a:t>
            </a:r>
          </a:p>
        </p:txBody>
      </p:sp>
    </p:spTree>
    <p:extLst>
      <p:ext uri="{BB962C8B-B14F-4D97-AF65-F5344CB8AC3E}">
        <p14:creationId xmlns:p14="http://schemas.microsoft.com/office/powerpoint/2010/main" val="1031149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340768"/>
            <a:ext cx="8435280" cy="4839816"/>
          </a:xfrm>
        </p:spPr>
        <p:txBody>
          <a:bodyPr>
            <a:normAutofit/>
          </a:bodyPr>
          <a:lstStyle/>
          <a:p>
            <a:r>
              <a:rPr lang="id-ID" sz="3200" dirty="0">
                <a:latin typeface="Times New Roman" pitchFamily="18" charset="0"/>
                <a:cs typeface="Times New Roman" pitchFamily="18" charset="0"/>
              </a:rPr>
              <a:t>Kunci keberhasilan bisnis waralaba adalah </a:t>
            </a:r>
            <a:r>
              <a:rPr lang="id-ID" sz="3200" b="1" dirty="0">
                <a:latin typeface="Times New Roman" pitchFamily="18" charset="0"/>
                <a:cs typeface="Times New Roman" pitchFamily="18" charset="0"/>
              </a:rPr>
              <a:t>kekuatan merek</a:t>
            </a:r>
            <a:r>
              <a:rPr lang="id-ID" sz="3200" dirty="0">
                <a:latin typeface="Times New Roman" pitchFamily="18" charset="0"/>
                <a:cs typeface="Times New Roman" pitchFamily="18" charset="0"/>
              </a:rPr>
              <a:t>, sebelum mewaralabakan usahanya hendaknya setiap pengusaha mendaftarkan terlebih dahulu merek dagangnya ke kantor Merek di Ditjen Hak Kekayaan Intelektual (HKI) Indonesia, maka dengan demikian jika kita telah memiliki merek yang terdaftar peluang untuk mewaralabakan usaha kita akan lebih terjamin kepastian hukumnya. </a:t>
            </a:r>
          </a:p>
        </p:txBody>
      </p:sp>
    </p:spTree>
    <p:extLst>
      <p:ext uri="{BB962C8B-B14F-4D97-AF65-F5344CB8AC3E}">
        <p14:creationId xmlns:p14="http://schemas.microsoft.com/office/powerpoint/2010/main" val="322687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153672"/>
          </a:xfrm>
        </p:spPr>
        <p:txBody>
          <a:bodyPr>
            <a:normAutofit/>
          </a:bodyPr>
          <a:lstStyle/>
          <a:p>
            <a:pPr algn="ctr"/>
            <a:r>
              <a:rPr lang="id-ID" sz="6000" dirty="0" smtClean="0">
                <a:latin typeface="Times New Roman" pitchFamily="18" charset="0"/>
                <a:cs typeface="Times New Roman" pitchFamily="18" charset="0"/>
              </a:rPr>
              <a:t>TERIMA KASIH ATAS PERHATIANNYA (BERLANJUT)</a:t>
            </a:r>
            <a:endParaRPr lang="id-ID"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0776"/>
          </a:xfrm>
        </p:spPr>
        <p:txBody>
          <a:bodyPr>
            <a:noAutofit/>
          </a:bodyPr>
          <a:lstStyle/>
          <a:p>
            <a:pPr algn="ctr"/>
            <a:r>
              <a:rPr lang="id-ID" sz="3600" dirty="0">
                <a:latin typeface="Times New Roman" pitchFamily="18" charset="0"/>
                <a:cs typeface="Times New Roman" pitchFamily="18" charset="0"/>
              </a:rPr>
              <a:t>DISKUSI KELOMPOK SEPERTI BIASA</a:t>
            </a:r>
            <a:br>
              <a:rPr lang="id-ID" sz="3600" dirty="0">
                <a:latin typeface="Times New Roman" pitchFamily="18" charset="0"/>
                <a:cs typeface="Times New Roman" pitchFamily="18" charset="0"/>
              </a:rPr>
            </a:br>
            <a:r>
              <a:rPr lang="id-ID" sz="3600" dirty="0" smtClean="0">
                <a:latin typeface="Times New Roman" pitchFamily="18" charset="0"/>
                <a:cs typeface="Times New Roman" pitchFamily="18" charset="0"/>
              </a:rPr>
              <a:t>Analisa Kekuatan, Kelemahan, Ancaman dan Peluang Dari Suatu Usaha Waralaba</a:t>
            </a:r>
            <a:endParaRPr lang="id-ID"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708920"/>
            <a:ext cx="8229600" cy="3615680"/>
          </a:xfrm>
        </p:spPr>
        <p:txBody>
          <a:bodyPr/>
          <a:lstStyle/>
          <a:p>
            <a:pPr algn="ctr"/>
            <a:r>
              <a:rPr lang="id-ID" sz="2800" smtClean="0">
                <a:latin typeface="Times New Roman" pitchFamily="18" charset="0"/>
                <a:cs typeface="Times New Roman" pitchFamily="18" charset="0"/>
              </a:rPr>
              <a:t>Analisis Kekuatan</a:t>
            </a:r>
            <a:r>
              <a:rPr lang="id-ID" sz="2800" dirty="0">
                <a:latin typeface="Times New Roman" pitchFamily="18" charset="0"/>
                <a:cs typeface="Times New Roman" pitchFamily="18" charset="0"/>
              </a:rPr>
              <a:t>, Kelemahan, Ancaman dan Peluang Dari Suatu Usaha </a:t>
            </a:r>
            <a:r>
              <a:rPr lang="id-ID" sz="2800" dirty="0" smtClean="0">
                <a:latin typeface="Times New Roman" pitchFamily="18" charset="0"/>
                <a:cs typeface="Times New Roman" pitchFamily="18" charset="0"/>
              </a:rPr>
              <a:t>Waralaba </a:t>
            </a:r>
          </a:p>
          <a:p>
            <a:pPr algn="ctr"/>
            <a:r>
              <a:rPr lang="id-ID" sz="2800" dirty="0" smtClean="0">
                <a:latin typeface="Times New Roman" pitchFamily="18" charset="0"/>
                <a:cs typeface="Times New Roman" pitchFamily="18" charset="0"/>
              </a:rPr>
              <a:t>(seperti tersebut di atas)</a:t>
            </a:r>
          </a:p>
          <a:p>
            <a:pPr algn="ctr"/>
            <a:endParaRPr lang="id-ID" sz="2800" dirty="0">
              <a:latin typeface="Times New Roman" pitchFamily="18" charset="0"/>
              <a:cs typeface="Times New Roman" pitchFamily="18" charset="0"/>
            </a:endParaRPr>
          </a:p>
          <a:p>
            <a:pPr algn="ctr"/>
            <a:r>
              <a:rPr lang="id-ID" sz="2800" dirty="0">
                <a:latin typeface="Times New Roman" pitchFamily="18" charset="0"/>
                <a:cs typeface="Times New Roman" pitchFamily="18" charset="0"/>
              </a:rPr>
              <a:t>Diskusi Kelompok anggota 2/3 orang tiap kelompok atau seperti diskusi yang telah lalu</a:t>
            </a:r>
          </a:p>
          <a:p>
            <a:endParaRPr lang="id-ID" dirty="0"/>
          </a:p>
        </p:txBody>
      </p:sp>
    </p:spTree>
    <p:extLst>
      <p:ext uri="{BB962C8B-B14F-4D97-AF65-F5344CB8AC3E}">
        <p14:creationId xmlns:p14="http://schemas.microsoft.com/office/powerpoint/2010/main" val="2818347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68728"/>
          </a:xfrm>
        </p:spPr>
        <p:txBody>
          <a:bodyPr>
            <a:normAutofit fontScale="90000"/>
          </a:bodyPr>
          <a:lstStyle/>
          <a:p>
            <a:pPr algn="ctr"/>
            <a:r>
              <a:rPr lang="id-ID" dirty="0" smtClean="0"/>
              <a:t>WARALABA DAN </a:t>
            </a:r>
            <a:br>
              <a:rPr lang="id-ID" dirty="0" smtClean="0"/>
            </a:br>
            <a:r>
              <a:rPr lang="id-ID" dirty="0" smtClean="0"/>
              <a:t>KEWIRUSAHAAN</a:t>
            </a:r>
            <a:endParaRPr lang="id-ID" dirty="0"/>
          </a:p>
        </p:txBody>
      </p:sp>
      <p:sp>
        <p:nvSpPr>
          <p:cNvPr id="3" name="Content Placeholder 2"/>
          <p:cNvSpPr>
            <a:spLocks noGrp="1"/>
          </p:cNvSpPr>
          <p:nvPr>
            <p:ph idx="1"/>
          </p:nvPr>
        </p:nvSpPr>
        <p:spPr>
          <a:xfrm>
            <a:off x="1115616" y="2132856"/>
            <a:ext cx="7560840" cy="3744416"/>
          </a:xfrm>
        </p:spPr>
        <p:txBody>
          <a:bodyPr>
            <a:normAutofit/>
          </a:bodyPr>
          <a:lstStyle/>
          <a:p>
            <a:r>
              <a:rPr lang="id-ID" sz="3600" dirty="0">
                <a:latin typeface="Times New Roman" pitchFamily="18" charset="0"/>
                <a:cs typeface="Times New Roman" pitchFamily="18" charset="0"/>
              </a:rPr>
              <a:t>Secara </a:t>
            </a:r>
            <a:r>
              <a:rPr lang="id-ID" sz="3600" b="1" dirty="0" smtClean="0">
                <a:latin typeface="Times New Roman" pitchFamily="18" charset="0"/>
                <a:cs typeface="Times New Roman" pitchFamily="18" charset="0"/>
              </a:rPr>
              <a:t>harfiah; Waralaba</a:t>
            </a:r>
            <a:r>
              <a:rPr lang="id-ID" sz="3600" dirty="0" smtClean="0">
                <a:latin typeface="Times New Roman" pitchFamily="18" charset="0"/>
                <a:cs typeface="Times New Roman" pitchFamily="18" charset="0"/>
              </a:rPr>
              <a:t> berarti </a:t>
            </a:r>
            <a:r>
              <a:rPr lang="id-ID" sz="3600" b="1" i="1" dirty="0">
                <a:latin typeface="Times New Roman" pitchFamily="18" charset="0"/>
                <a:cs typeface="Times New Roman" pitchFamily="18" charset="0"/>
              </a:rPr>
              <a:t>“hak untuk menjalankan usaha/bisnis di daerah yang telah di tentukan”</a:t>
            </a:r>
            <a:r>
              <a:rPr lang="id-ID" sz="3600" dirty="0">
                <a:latin typeface="Times New Roman" pitchFamily="18" charset="0"/>
                <a:cs typeface="Times New Roman" pitchFamily="18" charset="0"/>
              </a:rPr>
              <a:t>. </a:t>
            </a:r>
            <a:endParaRPr lang="id-ID" sz="3600" dirty="0" smtClean="0">
              <a:latin typeface="Times New Roman" pitchFamily="18" charset="0"/>
              <a:cs typeface="Times New Roman" pitchFamily="18" charset="0"/>
            </a:endParaRPr>
          </a:p>
          <a:p>
            <a:r>
              <a:rPr lang="id-ID" sz="3600" dirty="0" smtClean="0">
                <a:latin typeface="Times New Roman" pitchFamily="18" charset="0"/>
                <a:cs typeface="Times New Roman" pitchFamily="18" charset="0"/>
              </a:rPr>
              <a:t>Dalam </a:t>
            </a:r>
            <a:r>
              <a:rPr lang="id-ID" sz="3600" dirty="0">
                <a:latin typeface="Times New Roman" pitchFamily="18" charset="0"/>
                <a:cs typeface="Times New Roman" pitchFamily="18" charset="0"/>
              </a:rPr>
              <a:t>bahasa Prancis waralaba bermakna </a:t>
            </a:r>
            <a:r>
              <a:rPr lang="id-ID" sz="3600" b="1" dirty="0">
                <a:latin typeface="Times New Roman" pitchFamily="18" charset="0"/>
                <a:cs typeface="Times New Roman" pitchFamily="18" charset="0"/>
              </a:rPr>
              <a:t>kejujuran</a:t>
            </a:r>
            <a:r>
              <a:rPr lang="id-ID" sz="3600" dirty="0">
                <a:latin typeface="Times New Roman" pitchFamily="18" charset="0"/>
                <a:cs typeface="Times New Roman" pitchFamily="18" charset="0"/>
              </a:rPr>
              <a:t> atau </a:t>
            </a:r>
            <a:r>
              <a:rPr lang="id-ID" sz="3600" b="1" dirty="0">
                <a:latin typeface="Times New Roman" pitchFamily="18" charset="0"/>
                <a:cs typeface="Times New Roman" pitchFamily="18" charset="0"/>
              </a:rPr>
              <a:t>kebebasan</a:t>
            </a:r>
            <a:r>
              <a:rPr lang="id-ID" sz="3200" dirty="0"/>
              <a:t>. </a:t>
            </a:r>
            <a:endParaRPr lang="id-ID" sz="3200" dirty="0" smtClean="0"/>
          </a:p>
          <a:p>
            <a:endParaRPr lang="id-ID" dirty="0"/>
          </a:p>
        </p:txBody>
      </p:sp>
    </p:spTree>
    <p:extLst>
      <p:ext uri="{BB962C8B-B14F-4D97-AF65-F5344CB8AC3E}">
        <p14:creationId xmlns:p14="http://schemas.microsoft.com/office/powerpoint/2010/main" val="146997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39552" y="1484784"/>
            <a:ext cx="8229600" cy="4839816"/>
          </a:xfrm>
        </p:spPr>
        <p:txBody>
          <a:bodyPr/>
          <a:lstStyle/>
          <a:p>
            <a:r>
              <a:rPr lang="id-ID" sz="3200" dirty="0">
                <a:latin typeface="Times New Roman" pitchFamily="18" charset="0"/>
                <a:cs typeface="Times New Roman" pitchFamily="18" charset="0"/>
              </a:rPr>
              <a:t>Secara </a:t>
            </a:r>
            <a:r>
              <a:rPr lang="id-ID" sz="3200" b="1" dirty="0">
                <a:latin typeface="Times New Roman" pitchFamily="18" charset="0"/>
                <a:cs typeface="Times New Roman" pitchFamily="18" charset="0"/>
              </a:rPr>
              <a:t>historis</a:t>
            </a:r>
            <a:r>
              <a:rPr lang="id-ID" sz="3200" dirty="0">
                <a:latin typeface="Times New Roman" pitchFamily="18" charset="0"/>
                <a:cs typeface="Times New Roman" pitchFamily="18" charset="0"/>
              </a:rPr>
              <a:t>, definisi waralaba itu sendiri adalah sebagai penjualan khusus suatu produk di </a:t>
            </a:r>
            <a:r>
              <a:rPr lang="id-ID" sz="3200" b="1" dirty="0">
                <a:latin typeface="Times New Roman" pitchFamily="18" charset="0"/>
                <a:cs typeface="Times New Roman" pitchFamily="18" charset="0"/>
              </a:rPr>
              <a:t>suatu daerah tertentu</a:t>
            </a:r>
            <a:r>
              <a:rPr lang="id-ID" sz="3200" dirty="0">
                <a:latin typeface="Times New Roman" pitchFamily="18" charset="0"/>
                <a:cs typeface="Times New Roman" pitchFamily="18" charset="0"/>
              </a:rPr>
              <a:t> (seperti mesin </a:t>
            </a:r>
            <a:r>
              <a:rPr lang="id-ID" sz="3200" dirty="0" smtClean="0">
                <a:latin typeface="Times New Roman" pitchFamily="18" charset="0"/>
                <a:cs typeface="Times New Roman" pitchFamily="18" charset="0"/>
              </a:rPr>
              <a:t>Fotokopi) </a:t>
            </a:r>
            <a:r>
              <a:rPr lang="id-ID" sz="3200" dirty="0">
                <a:latin typeface="Times New Roman" pitchFamily="18" charset="0"/>
                <a:cs typeface="Times New Roman" pitchFamily="18" charset="0"/>
              </a:rPr>
              <a:t>dimana produsen </a:t>
            </a:r>
            <a:r>
              <a:rPr lang="id-ID" sz="3200" b="1" dirty="0">
                <a:latin typeface="Times New Roman" pitchFamily="18" charset="0"/>
                <a:cs typeface="Times New Roman" pitchFamily="18" charset="0"/>
              </a:rPr>
              <a:t>memberikan pelatihan</a:t>
            </a:r>
            <a:r>
              <a:rPr lang="id-ID" sz="3200" dirty="0">
                <a:latin typeface="Times New Roman" pitchFamily="18" charset="0"/>
                <a:cs typeface="Times New Roman" pitchFamily="18" charset="0"/>
              </a:rPr>
              <a:t> kepada </a:t>
            </a:r>
            <a:r>
              <a:rPr lang="id-ID" sz="3200" b="1" dirty="0">
                <a:latin typeface="Times New Roman" pitchFamily="18" charset="0"/>
                <a:cs typeface="Times New Roman" pitchFamily="18" charset="0"/>
              </a:rPr>
              <a:t>perwakilan penjualan</a:t>
            </a:r>
            <a:r>
              <a:rPr lang="id-ID" sz="3200" dirty="0">
                <a:latin typeface="Times New Roman" pitchFamily="18" charset="0"/>
                <a:cs typeface="Times New Roman" pitchFamily="18" charset="0"/>
              </a:rPr>
              <a:t> dan </a:t>
            </a:r>
            <a:r>
              <a:rPr lang="id-ID" sz="3200" b="1" dirty="0">
                <a:latin typeface="Times New Roman" pitchFamily="18" charset="0"/>
                <a:cs typeface="Times New Roman" pitchFamily="18" charset="0"/>
              </a:rPr>
              <a:t>menyediakan produk informasi dan iklan</a:t>
            </a:r>
            <a:r>
              <a:rPr lang="id-ID" sz="3200" dirty="0">
                <a:latin typeface="Times New Roman" pitchFamily="18" charset="0"/>
                <a:cs typeface="Times New Roman" pitchFamily="18" charset="0"/>
              </a:rPr>
              <a:t>, sementara ia </a:t>
            </a:r>
            <a:r>
              <a:rPr lang="id-ID" sz="3200" b="1" dirty="0">
                <a:latin typeface="Times New Roman" pitchFamily="18" charset="0"/>
                <a:cs typeface="Times New Roman" pitchFamily="18" charset="0"/>
              </a:rPr>
              <a:t>mengontrol</a:t>
            </a:r>
            <a:r>
              <a:rPr lang="id-ID" sz="3200" dirty="0">
                <a:latin typeface="Times New Roman" pitchFamily="18" charset="0"/>
                <a:cs typeface="Times New Roman" pitchFamily="18" charset="0"/>
              </a:rPr>
              <a:t> perwakilan yang menjual produk di daerah yang telah di tentukan.</a:t>
            </a:r>
          </a:p>
          <a:p>
            <a:endParaRPr lang="id-ID" dirty="0"/>
          </a:p>
        </p:txBody>
      </p:sp>
    </p:spTree>
    <p:extLst>
      <p:ext uri="{BB962C8B-B14F-4D97-AF65-F5344CB8AC3E}">
        <p14:creationId xmlns:p14="http://schemas.microsoft.com/office/powerpoint/2010/main" val="109200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229600" cy="4767808"/>
          </a:xfrm>
        </p:spPr>
        <p:txBody>
          <a:bodyPr>
            <a:normAutofit lnSpcReduction="10000"/>
          </a:bodyPr>
          <a:lstStyle/>
          <a:p>
            <a:r>
              <a:rPr lang="id-ID" sz="3200" dirty="0">
                <a:latin typeface="Times New Roman" pitchFamily="18" charset="0"/>
                <a:cs typeface="Times New Roman" pitchFamily="18" charset="0"/>
              </a:rPr>
              <a:t>Macam waralaba yang umum saat ini adalah </a:t>
            </a:r>
            <a:r>
              <a:rPr lang="id-ID" sz="3200" b="1" i="1" dirty="0">
                <a:latin typeface="Times New Roman" pitchFamily="18" charset="0"/>
                <a:cs typeface="Times New Roman" pitchFamily="18" charset="0"/>
              </a:rPr>
              <a:t>“bisnis format waralaba”</a:t>
            </a:r>
            <a:r>
              <a:rPr lang="id-ID" sz="3200" dirty="0">
                <a:latin typeface="Times New Roman" pitchFamily="18" charset="0"/>
                <a:cs typeface="Times New Roman" pitchFamily="18" charset="0"/>
              </a:rPr>
              <a: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Dalam </a:t>
            </a:r>
            <a:r>
              <a:rPr lang="id-ID" sz="3200" dirty="0">
                <a:latin typeface="Times New Roman" pitchFamily="18" charset="0"/>
                <a:cs typeface="Times New Roman" pitchFamily="18" charset="0"/>
              </a:rPr>
              <a:t>transaksi semacam ini, pemberi lisensi waralaba telah </a:t>
            </a:r>
            <a:r>
              <a:rPr lang="id-ID" sz="3200" b="1" dirty="0">
                <a:latin typeface="Times New Roman" pitchFamily="18" charset="0"/>
                <a:cs typeface="Times New Roman" pitchFamily="18" charset="0"/>
              </a:rPr>
              <a:t>mengembangkan produk</a:t>
            </a:r>
            <a:r>
              <a:rPr lang="id-ID" sz="3200" dirty="0">
                <a:latin typeface="Times New Roman" pitchFamily="18" charset="0"/>
                <a:cs typeface="Times New Roman" pitchFamily="18" charset="0"/>
              </a:rPr>
              <a:t> atau </a:t>
            </a:r>
            <a:r>
              <a:rPr lang="id-ID" sz="3200" b="1" dirty="0">
                <a:latin typeface="Times New Roman" pitchFamily="18" charset="0"/>
                <a:cs typeface="Times New Roman" pitchFamily="18" charset="0"/>
              </a:rPr>
              <a:t>jasa</a:t>
            </a:r>
            <a:r>
              <a:rPr lang="id-ID" sz="3200" dirty="0">
                <a:latin typeface="Times New Roman" pitchFamily="18" charset="0"/>
                <a:cs typeface="Times New Roman" pitchFamily="18" charset="0"/>
              </a:rPr>
              <a:t> dan keseluruhan </a:t>
            </a:r>
            <a:r>
              <a:rPr lang="id-ID" sz="3200" b="1" dirty="0">
                <a:latin typeface="Times New Roman" pitchFamily="18" charset="0"/>
                <a:cs typeface="Times New Roman" pitchFamily="18" charset="0"/>
              </a:rPr>
              <a:t>sistem </a:t>
            </a:r>
            <a:r>
              <a:rPr lang="id-ID" sz="3200" b="1" dirty="0" smtClean="0">
                <a:latin typeface="Times New Roman" pitchFamily="18" charset="0"/>
                <a:cs typeface="Times New Roman" pitchFamily="18" charset="0"/>
              </a:rPr>
              <a:t>distribusi/ pengantaran</a:t>
            </a:r>
            <a:r>
              <a:rPr lang="id-ID" sz="3200" dirty="0" smtClean="0">
                <a:latin typeface="Times New Roman" pitchFamily="18" charset="0"/>
                <a:cs typeface="Times New Roman" pitchFamily="18" charset="0"/>
              </a:rPr>
              <a:t> </a:t>
            </a:r>
            <a:r>
              <a:rPr lang="id-ID" sz="3200" dirty="0">
                <a:latin typeface="Times New Roman" pitchFamily="18" charset="0"/>
                <a:cs typeface="Times New Roman" pitchFamily="18" charset="0"/>
              </a:rPr>
              <a:t>serta </a:t>
            </a:r>
            <a:r>
              <a:rPr lang="id-ID" sz="3200" b="1" dirty="0">
                <a:latin typeface="Times New Roman" pitchFamily="18" charset="0"/>
                <a:cs typeface="Times New Roman" pitchFamily="18" charset="0"/>
              </a:rPr>
              <a:t>pemasaran produk</a:t>
            </a:r>
            <a:r>
              <a:rPr lang="id-ID" sz="3200" dirty="0">
                <a:latin typeface="Times New Roman" pitchFamily="18" charset="0"/>
                <a:cs typeface="Times New Roman" pitchFamily="18" charset="0"/>
              </a:rPr>
              <a:t> atau </a:t>
            </a:r>
            <a:r>
              <a:rPr lang="id-ID" sz="3200" b="1" dirty="0">
                <a:latin typeface="Times New Roman" pitchFamily="18" charset="0"/>
                <a:cs typeface="Times New Roman" pitchFamily="18" charset="0"/>
              </a:rPr>
              <a:t>jasa</a:t>
            </a:r>
            <a:r>
              <a:rPr lang="id-ID" sz="3200" dirty="0">
                <a:latin typeface="Times New Roman" pitchFamily="18" charset="0"/>
                <a:cs typeface="Times New Roman" pitchFamily="18" charset="0"/>
              </a:rPr>
              <a:t> tersebut.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Terkadang</a:t>
            </a:r>
            <a:r>
              <a:rPr lang="id-ID" sz="3200" dirty="0">
                <a:latin typeface="Times New Roman" pitchFamily="18" charset="0"/>
                <a:cs typeface="Times New Roman" pitchFamily="18" charset="0"/>
              </a:rPr>
              <a:t>, </a:t>
            </a:r>
            <a:r>
              <a:rPr lang="id-ID" sz="3200" b="1" dirty="0">
                <a:latin typeface="Times New Roman" pitchFamily="18" charset="0"/>
                <a:cs typeface="Times New Roman" pitchFamily="18" charset="0"/>
              </a:rPr>
              <a:t>jasa pelayanan komponen barang atau jasa</a:t>
            </a:r>
            <a:r>
              <a:rPr lang="id-ID" sz="3200" dirty="0">
                <a:latin typeface="Times New Roman" pitchFamily="18" charset="0"/>
                <a:cs typeface="Times New Roman" pitchFamily="18" charset="0"/>
              </a:rPr>
              <a:t> juga ditambahkan dalam sistem </a:t>
            </a:r>
            <a:r>
              <a:rPr lang="id-ID" sz="3200" dirty="0" smtClean="0">
                <a:latin typeface="Times New Roman" pitchFamily="18" charset="0"/>
                <a:cs typeface="Times New Roman" pitchFamily="18" charset="0"/>
              </a:rPr>
              <a:t>tersebut</a:t>
            </a:r>
            <a:r>
              <a:rPr lang="id-ID"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794888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412776"/>
            <a:ext cx="8229600" cy="4911824"/>
          </a:xfrm>
        </p:spPr>
        <p:txBody>
          <a:bodyPr>
            <a:normAutofit fontScale="92500" lnSpcReduction="10000"/>
          </a:bodyPr>
          <a:lstStyle/>
          <a:p>
            <a:r>
              <a:rPr lang="id-ID" dirty="0" smtClean="0"/>
              <a:t>Saat </a:t>
            </a:r>
            <a:r>
              <a:rPr lang="id-ID" dirty="0"/>
              <a:t>ini, sistem waralaba yang berkembang pesat di negara-negara indrustri maju adalah </a:t>
            </a:r>
            <a:r>
              <a:rPr lang="id-ID" dirty="0" smtClean="0"/>
              <a:t>:</a:t>
            </a:r>
          </a:p>
          <a:p>
            <a:endParaRPr lang="id-ID" dirty="0"/>
          </a:p>
          <a:p>
            <a:endParaRPr lang="id-ID" dirty="0" smtClean="0"/>
          </a:p>
          <a:p>
            <a:endParaRPr lang="id-ID" dirty="0"/>
          </a:p>
          <a:p>
            <a:endParaRPr lang="id-ID" dirty="0" smtClean="0"/>
          </a:p>
          <a:p>
            <a:endParaRPr lang="id-ID" dirty="0"/>
          </a:p>
          <a:p>
            <a:r>
              <a:rPr lang="id-ID" b="1" dirty="0"/>
              <a:t>waralaba retail maupun</a:t>
            </a:r>
            <a:r>
              <a:rPr lang="id-ID" b="1" dirty="0">
                <a:hlinkClick r:id="rId2"/>
              </a:rPr>
              <a:t> </a:t>
            </a:r>
            <a:r>
              <a:rPr lang="id-ID" b="1" dirty="0"/>
              <a:t>waralaba rumah makan </a:t>
            </a:r>
            <a:r>
              <a:rPr lang="id-ID" b="1"/>
              <a:t>siap </a:t>
            </a:r>
            <a:r>
              <a:rPr lang="id-ID" b="1" smtClean="0"/>
              <a:t>saji</a:t>
            </a:r>
            <a:r>
              <a:rPr lang="id-ID" smtClean="0"/>
              <a:t>.</a:t>
            </a:r>
          </a:p>
          <a:p>
            <a:r>
              <a:rPr lang="id-ID" smtClean="0"/>
              <a:t>Begitupun </a:t>
            </a:r>
            <a:r>
              <a:rPr lang="id-ID" dirty="0"/>
              <a:t>dengan di negara berkembang seperti Indonesia, waralaba ritail seperti Alfamart, Indomart, Circle K, Yomart, mengalami pertumbuhan yang sangat signifikan.</a:t>
            </a:r>
          </a:p>
          <a:p>
            <a:endParaRPr lang="id-ID" dirty="0"/>
          </a:p>
        </p:txBody>
      </p:sp>
      <p:pic>
        <p:nvPicPr>
          <p:cNvPr id="4" name="Picture 3" descr="https://gudangwirausaha.files.wordpress.com/2011/06/logo-alfamart-small.jpg?w=300&amp;h=149">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7579" y="2348880"/>
            <a:ext cx="5029150" cy="1800200"/>
          </a:xfrm>
          <a:prstGeom prst="rect">
            <a:avLst/>
          </a:prstGeom>
          <a:noFill/>
          <a:ln>
            <a:noFill/>
          </a:ln>
        </p:spPr>
      </p:pic>
    </p:spTree>
    <p:extLst>
      <p:ext uri="{BB962C8B-B14F-4D97-AF65-F5344CB8AC3E}">
        <p14:creationId xmlns:p14="http://schemas.microsoft.com/office/powerpoint/2010/main" val="4008180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484784"/>
            <a:ext cx="8229600" cy="4839816"/>
          </a:xfrm>
        </p:spPr>
        <p:txBody>
          <a:bodyPr/>
          <a:lstStyle/>
          <a:p>
            <a:r>
              <a:rPr lang="id-ID" dirty="0">
                <a:latin typeface="Times New Roman" pitchFamily="18" charset="0"/>
                <a:cs typeface="Times New Roman" pitchFamily="18" charset="0"/>
              </a:rPr>
              <a:t>Di Indonesia pengaturan tentang waralaba terdapat pada Peraturan Pemerintah R.I No 16 Tahun 1997 yang merumuskan tentang arti :</a:t>
            </a:r>
          </a:p>
          <a:p>
            <a:pPr marL="514350" indent="-514350">
              <a:buAutoNum type="arabicPeriod"/>
            </a:pPr>
            <a:r>
              <a:rPr lang="id-ID" sz="2800" dirty="0" smtClean="0">
                <a:latin typeface="Times New Roman" pitchFamily="18" charset="0"/>
                <a:cs typeface="Times New Roman" pitchFamily="18" charset="0"/>
              </a:rPr>
              <a:t>Waralaba </a:t>
            </a:r>
            <a:r>
              <a:rPr lang="id-ID" sz="2800" dirty="0">
                <a:latin typeface="Times New Roman" pitchFamily="18" charset="0"/>
                <a:cs typeface="Times New Roman" pitchFamily="18" charset="0"/>
              </a:rPr>
              <a:t>adalah perjanjian dimana salah satu pihak yang diberikan hak untuk memanfaatkan dan atau menggunakan hak kekayaan intelektual (HKI) atau penemuan atau </a:t>
            </a:r>
            <a:r>
              <a:rPr lang="id-ID" sz="2800" b="1" dirty="0">
                <a:latin typeface="Times New Roman" pitchFamily="18" charset="0"/>
                <a:cs typeface="Times New Roman" pitchFamily="18" charset="0"/>
              </a:rPr>
              <a:t>ciri khas usaha </a:t>
            </a:r>
            <a:r>
              <a:rPr lang="id-ID" sz="2800" dirty="0">
                <a:latin typeface="Times New Roman" pitchFamily="18" charset="0"/>
                <a:cs typeface="Times New Roman" pitchFamily="18" charset="0"/>
              </a:rPr>
              <a:t>yang dimiliki pihak lain dengan suatu imbalan berdasarkan persyaratan yang ditetapkan pihak lain tersebut, dalam rangka penyediaan dan atau penjualan barang dan atau </a:t>
            </a:r>
            <a:r>
              <a:rPr lang="id-ID" sz="2800" dirty="0" smtClean="0">
                <a:latin typeface="Times New Roman" pitchFamily="18" charset="0"/>
                <a:cs typeface="Times New Roman" pitchFamily="18" charset="0"/>
              </a:rPr>
              <a:t>jasa.</a:t>
            </a:r>
          </a:p>
          <a:p>
            <a:pPr marL="514350" indent="-514350">
              <a:buAutoNum type="arabicPeriod"/>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41275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457200" y="1556792"/>
            <a:ext cx="8229600" cy="4767808"/>
          </a:xfrm>
        </p:spPr>
        <p:txBody>
          <a:bodyPr>
            <a:normAutofit/>
          </a:bodyPr>
          <a:lstStyle/>
          <a:p>
            <a:pPr lvl="0"/>
            <a:r>
              <a:rPr lang="id-ID" sz="2800" b="1" dirty="0" smtClean="0">
                <a:latin typeface="Times New Roman" pitchFamily="18" charset="0"/>
                <a:cs typeface="Times New Roman" pitchFamily="18" charset="0"/>
              </a:rPr>
              <a:t>2. </a:t>
            </a:r>
            <a:r>
              <a:rPr lang="id-ID" sz="2800" dirty="0" smtClean="0">
                <a:latin typeface="Times New Roman" pitchFamily="18" charset="0"/>
                <a:cs typeface="Times New Roman" pitchFamily="18" charset="0"/>
              </a:rPr>
              <a:t>Pemberi </a:t>
            </a:r>
            <a:r>
              <a:rPr lang="id-ID" sz="2800" dirty="0">
                <a:latin typeface="Times New Roman" pitchFamily="18" charset="0"/>
                <a:cs typeface="Times New Roman" pitchFamily="18" charset="0"/>
              </a:rPr>
              <a:t>waralaba (</a:t>
            </a:r>
            <a:r>
              <a:rPr lang="id-ID" sz="2800" i="1" dirty="0">
                <a:latin typeface="Times New Roman" pitchFamily="18" charset="0"/>
                <a:cs typeface="Times New Roman" pitchFamily="18" charset="0"/>
              </a:rPr>
              <a:t>Franchisor</a:t>
            </a:r>
            <a:r>
              <a:rPr lang="id-ID" sz="2800" dirty="0">
                <a:latin typeface="Times New Roman" pitchFamily="18" charset="0"/>
                <a:cs typeface="Times New Roman" pitchFamily="18" charset="0"/>
              </a:rPr>
              <a:t>) adalah </a:t>
            </a:r>
            <a:r>
              <a:rPr lang="id-ID" sz="2800" b="1" dirty="0">
                <a:latin typeface="Times New Roman" pitchFamily="18" charset="0"/>
                <a:cs typeface="Times New Roman" pitchFamily="18" charset="0"/>
              </a:rPr>
              <a:t>badan usaha</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perorangan</a:t>
            </a:r>
            <a:r>
              <a:rPr lang="id-ID" sz="2800" dirty="0">
                <a:latin typeface="Times New Roman" pitchFamily="18" charset="0"/>
                <a:cs typeface="Times New Roman" pitchFamily="18" charset="0"/>
              </a:rPr>
              <a:t> yang memberikan hak kepada pihak lain untuk memanfaatkan dan atau menggunakan hak kekayaan intelektual (HKI) atau </a:t>
            </a:r>
            <a:r>
              <a:rPr lang="id-ID" sz="2800" b="1" dirty="0">
                <a:latin typeface="Times New Roman" pitchFamily="18" charset="0"/>
                <a:cs typeface="Times New Roman" pitchFamily="18" charset="0"/>
              </a:rPr>
              <a:t>penemuan</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ciri khas usaha</a:t>
            </a:r>
            <a:r>
              <a:rPr lang="id-ID" sz="2800" dirty="0">
                <a:latin typeface="Times New Roman" pitchFamily="18" charset="0"/>
                <a:cs typeface="Times New Roman" pitchFamily="18" charset="0"/>
              </a:rPr>
              <a:t> yang dimilikinya.</a:t>
            </a:r>
          </a:p>
          <a:p>
            <a:r>
              <a:rPr lang="id-ID" sz="2800" b="1" dirty="0" smtClean="0">
                <a:latin typeface="Times New Roman" pitchFamily="18" charset="0"/>
                <a:cs typeface="Times New Roman" pitchFamily="18" charset="0"/>
              </a:rPr>
              <a:t>3. </a:t>
            </a:r>
            <a:r>
              <a:rPr lang="id-ID" sz="2800" dirty="0" smtClean="0">
                <a:latin typeface="Times New Roman" pitchFamily="18" charset="0"/>
                <a:cs typeface="Times New Roman" pitchFamily="18" charset="0"/>
              </a:rPr>
              <a:t>Penerima </a:t>
            </a:r>
            <a:r>
              <a:rPr lang="id-ID" sz="2800" dirty="0">
                <a:latin typeface="Times New Roman" pitchFamily="18" charset="0"/>
                <a:cs typeface="Times New Roman" pitchFamily="18" charset="0"/>
              </a:rPr>
              <a:t>waralaba (</a:t>
            </a:r>
            <a:r>
              <a:rPr lang="id-ID" sz="2800" i="1" dirty="0">
                <a:latin typeface="Times New Roman" pitchFamily="18" charset="0"/>
                <a:cs typeface="Times New Roman" pitchFamily="18" charset="0"/>
              </a:rPr>
              <a:t>Franchisee</a:t>
            </a:r>
            <a:r>
              <a:rPr lang="id-ID" sz="2800" dirty="0">
                <a:latin typeface="Times New Roman" pitchFamily="18" charset="0"/>
                <a:cs typeface="Times New Roman" pitchFamily="18" charset="0"/>
              </a:rPr>
              <a:t>) adalah </a:t>
            </a:r>
            <a:r>
              <a:rPr lang="id-ID" sz="2800" b="1" dirty="0">
                <a:latin typeface="Times New Roman" pitchFamily="18" charset="0"/>
                <a:cs typeface="Times New Roman" pitchFamily="18" charset="0"/>
              </a:rPr>
              <a:t>badan usaha</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perorangan</a:t>
            </a:r>
            <a:r>
              <a:rPr lang="id-ID" sz="2800" dirty="0">
                <a:latin typeface="Times New Roman" pitchFamily="18" charset="0"/>
                <a:cs typeface="Times New Roman" pitchFamily="18" charset="0"/>
              </a:rPr>
              <a:t> yang diberikan hak untuk memanfaatkan dan atau menggunakan hak kekayaan intelektual (HKI) atau </a:t>
            </a:r>
            <a:r>
              <a:rPr lang="id-ID" sz="2800" b="1" dirty="0">
                <a:latin typeface="Times New Roman" pitchFamily="18" charset="0"/>
                <a:cs typeface="Times New Roman" pitchFamily="18" charset="0"/>
              </a:rPr>
              <a:t>penemuan</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ciri khas</a:t>
            </a:r>
            <a:r>
              <a:rPr lang="id-ID" sz="2800" dirty="0">
                <a:latin typeface="Times New Roman" pitchFamily="18" charset="0"/>
                <a:cs typeface="Times New Roman" pitchFamily="18" charset="0"/>
              </a:rPr>
              <a:t> yang dimiliki pemberi waralaba.</a:t>
            </a:r>
          </a:p>
        </p:txBody>
      </p:sp>
    </p:spTree>
    <p:extLst>
      <p:ext uri="{BB962C8B-B14F-4D97-AF65-F5344CB8AC3E}">
        <p14:creationId xmlns:p14="http://schemas.microsoft.com/office/powerpoint/2010/main" val="875053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Pengertian waralaba menurut Asosiasi Franchise Indonesia </a:t>
            </a:r>
            <a:endParaRPr lang="id-ID" dirty="0"/>
          </a:p>
        </p:txBody>
      </p:sp>
      <p:sp>
        <p:nvSpPr>
          <p:cNvPr id="3" name="Content Placeholder 2"/>
          <p:cNvSpPr>
            <a:spLocks noGrp="1"/>
          </p:cNvSpPr>
          <p:nvPr>
            <p:ph idx="1"/>
          </p:nvPr>
        </p:nvSpPr>
        <p:spPr>
          <a:xfrm>
            <a:off x="662880" y="2151504"/>
            <a:ext cx="8229600" cy="3725768"/>
          </a:xfrm>
        </p:spPr>
        <p:txBody>
          <a:bodyPr>
            <a:normAutofit/>
          </a:bodyPr>
          <a:lstStyle/>
          <a:p>
            <a:r>
              <a:rPr lang="id-ID" sz="2800" dirty="0">
                <a:latin typeface="Times New Roman" pitchFamily="18" charset="0"/>
                <a:cs typeface="Times New Roman" pitchFamily="18" charset="0"/>
              </a:rPr>
              <a:t>“Suatu sistem pendistribusian </a:t>
            </a:r>
            <a:r>
              <a:rPr lang="id-ID" sz="2800" b="1" dirty="0">
                <a:latin typeface="Times New Roman" pitchFamily="18" charset="0"/>
                <a:cs typeface="Times New Roman" pitchFamily="18" charset="0"/>
              </a:rPr>
              <a:t>barang</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jasa</a:t>
            </a:r>
            <a:r>
              <a:rPr lang="id-ID" sz="2800" dirty="0">
                <a:latin typeface="Times New Roman" pitchFamily="18" charset="0"/>
                <a:cs typeface="Times New Roman" pitchFamily="18" charset="0"/>
              </a:rPr>
              <a:t> kepada pelanggan akhir, dimana </a:t>
            </a:r>
            <a:r>
              <a:rPr lang="id-ID" sz="2800" b="1" dirty="0">
                <a:latin typeface="Times New Roman" pitchFamily="18" charset="0"/>
                <a:cs typeface="Times New Roman" pitchFamily="18" charset="0"/>
              </a:rPr>
              <a:t>pemilik merek</a:t>
            </a:r>
            <a:r>
              <a:rPr lang="id-ID" sz="2800" dirty="0">
                <a:latin typeface="Times New Roman" pitchFamily="18" charset="0"/>
                <a:cs typeface="Times New Roman" pitchFamily="18" charset="0"/>
              </a:rPr>
              <a:t> (</a:t>
            </a:r>
            <a:r>
              <a:rPr lang="id-ID" sz="2800" i="1" dirty="0">
                <a:latin typeface="Times New Roman" pitchFamily="18" charset="0"/>
                <a:cs typeface="Times New Roman" pitchFamily="18" charset="0"/>
              </a:rPr>
              <a:t>franchisor</a:t>
            </a:r>
            <a:r>
              <a:rPr lang="id-ID" sz="2800" dirty="0">
                <a:latin typeface="Times New Roman" pitchFamily="18" charset="0"/>
                <a:cs typeface="Times New Roman" pitchFamily="18" charset="0"/>
              </a:rPr>
              <a:t>) memberikan hak kepada </a:t>
            </a:r>
            <a:r>
              <a:rPr lang="id-ID" sz="2800" b="1" dirty="0">
                <a:latin typeface="Times New Roman" pitchFamily="18" charset="0"/>
                <a:cs typeface="Times New Roman" pitchFamily="18" charset="0"/>
              </a:rPr>
              <a:t>individu</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perusahaan</a:t>
            </a:r>
            <a:r>
              <a:rPr lang="id-ID" sz="2800" dirty="0">
                <a:latin typeface="Times New Roman" pitchFamily="18" charset="0"/>
                <a:cs typeface="Times New Roman" pitchFamily="18" charset="0"/>
              </a:rPr>
              <a:t> untuk melaksanakan bisnis dengan merek, nama, sistem, prosedur dan cara-cara yang telah ditetapkan sebelumnya dalam </a:t>
            </a:r>
            <a:r>
              <a:rPr lang="id-ID" sz="2800" b="1" dirty="0">
                <a:latin typeface="Times New Roman" pitchFamily="18" charset="0"/>
                <a:cs typeface="Times New Roman" pitchFamily="18" charset="0"/>
              </a:rPr>
              <a:t>jangka waktu tertentu</a:t>
            </a:r>
            <a:r>
              <a:rPr lang="id-ID" sz="2800" dirty="0">
                <a:latin typeface="Times New Roman" pitchFamily="18" charset="0"/>
                <a:cs typeface="Times New Roman" pitchFamily="18" charset="0"/>
              </a:rPr>
              <a:t> meliputi </a:t>
            </a:r>
            <a:r>
              <a:rPr lang="id-ID" sz="2800" b="1" dirty="0">
                <a:latin typeface="Times New Roman" pitchFamily="18" charset="0"/>
                <a:cs typeface="Times New Roman" pitchFamily="18" charset="0"/>
              </a:rPr>
              <a:t>area tertentu</a:t>
            </a:r>
            <a:r>
              <a:rPr lang="id-ID" sz="2800" dirty="0">
                <a:latin typeface="Times New Roman" pitchFamily="18" charset="0"/>
                <a:cs typeface="Times New Roman" pitchFamily="18" charset="0"/>
              </a:rPr>
              <a:t>”. (wikipedia indonesia)</a:t>
            </a:r>
          </a:p>
        </p:txBody>
      </p:sp>
    </p:spTree>
    <p:extLst>
      <p:ext uri="{BB962C8B-B14F-4D97-AF65-F5344CB8AC3E}">
        <p14:creationId xmlns:p14="http://schemas.microsoft.com/office/powerpoint/2010/main" val="2377309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id-ID" dirty="0" smtClean="0"/>
              <a:t>lanjutan</a:t>
            </a:r>
            <a:endParaRPr lang="id-ID" dirty="0"/>
          </a:p>
        </p:txBody>
      </p:sp>
      <p:sp>
        <p:nvSpPr>
          <p:cNvPr id="3" name="Content Placeholder 2"/>
          <p:cNvSpPr>
            <a:spLocks noGrp="1"/>
          </p:cNvSpPr>
          <p:nvPr>
            <p:ph idx="1"/>
          </p:nvPr>
        </p:nvSpPr>
        <p:spPr>
          <a:xfrm>
            <a:off x="539552" y="1685528"/>
            <a:ext cx="8229600" cy="4335760"/>
          </a:xfrm>
        </p:spPr>
        <p:txBody>
          <a:bodyPr/>
          <a:lstStyle/>
          <a:p>
            <a:r>
              <a:rPr lang="id-ID" sz="2800" dirty="0">
                <a:latin typeface="Times New Roman" pitchFamily="18" charset="0"/>
                <a:cs typeface="Times New Roman" pitchFamily="18" charset="0"/>
              </a:rPr>
              <a:t>Adapun yang dimaksud dengan hak kekayaan intelektual (HKI) dalam arti waralaba tersebut di atas adalah meliputi antara lain :</a:t>
            </a:r>
            <a:r>
              <a:rPr lang="id-ID" sz="2800" b="1" dirty="0">
                <a:latin typeface="Times New Roman" pitchFamily="18" charset="0"/>
                <a:cs typeface="Times New Roman" pitchFamily="18" charset="0"/>
              </a:rPr>
              <a:t> </a:t>
            </a:r>
            <a:endParaRPr lang="id-ID" sz="2800" b="1" dirty="0" smtClean="0">
              <a:latin typeface="Times New Roman" pitchFamily="18" charset="0"/>
              <a:cs typeface="Times New Roman" pitchFamily="18" charset="0"/>
            </a:endParaRPr>
          </a:p>
          <a:p>
            <a:r>
              <a:rPr lang="id-ID" sz="2800" b="1" dirty="0" smtClean="0">
                <a:latin typeface="Times New Roman" pitchFamily="18" charset="0"/>
                <a:cs typeface="Times New Roman" pitchFamily="18" charset="0"/>
              </a:rPr>
              <a:t>Merek</a:t>
            </a:r>
            <a:r>
              <a:rPr lang="id-ID" sz="2800" b="1" dirty="0">
                <a:latin typeface="Times New Roman" pitchFamily="18" charset="0"/>
                <a:cs typeface="Times New Roman" pitchFamily="18" charset="0"/>
              </a:rPr>
              <a:t>, Nama Dagang, Logo, Desain, Hak Cipta, Rahasia Dagang dan Paten.</a:t>
            </a:r>
            <a:r>
              <a:rPr lang="id-ID" sz="2800" dirty="0">
                <a:latin typeface="Times New Roman" pitchFamily="18" charset="0"/>
                <a:cs typeface="Times New Roman" pitchFamily="18" charset="0"/>
              </a:rPr>
              <a:t>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Selanjutnya</a:t>
            </a:r>
            <a:r>
              <a:rPr lang="id-ID" sz="2800" dirty="0">
                <a:latin typeface="Times New Roman" pitchFamily="18" charset="0"/>
                <a:cs typeface="Times New Roman" pitchFamily="18" charset="0"/>
              </a:rPr>
              <a:t>, yang dimaksud dengan </a:t>
            </a:r>
            <a:r>
              <a:rPr lang="id-ID" sz="2800" b="1" dirty="0">
                <a:latin typeface="Times New Roman" pitchFamily="18" charset="0"/>
                <a:cs typeface="Times New Roman" pitchFamily="18" charset="0"/>
              </a:rPr>
              <a:t>penemuan</a:t>
            </a:r>
            <a:r>
              <a:rPr lang="id-ID" sz="2800" dirty="0">
                <a:latin typeface="Times New Roman" pitchFamily="18" charset="0"/>
                <a:cs typeface="Times New Roman" pitchFamily="18" charset="0"/>
              </a:rPr>
              <a:t> atau </a:t>
            </a:r>
            <a:r>
              <a:rPr lang="id-ID" sz="2800" b="1" dirty="0">
                <a:latin typeface="Times New Roman" pitchFamily="18" charset="0"/>
                <a:cs typeface="Times New Roman" pitchFamily="18" charset="0"/>
              </a:rPr>
              <a:t>ciri khas usaha </a:t>
            </a:r>
            <a:r>
              <a:rPr lang="id-ID" sz="2800" dirty="0">
                <a:latin typeface="Times New Roman" pitchFamily="18" charset="0"/>
                <a:cs typeface="Times New Roman" pitchFamily="18" charset="0"/>
              </a:rPr>
              <a:t>misalnya : </a:t>
            </a:r>
            <a:r>
              <a:rPr lang="id-ID" sz="2800" b="1" dirty="0">
                <a:latin typeface="Times New Roman" pitchFamily="18" charset="0"/>
                <a:cs typeface="Times New Roman" pitchFamily="18" charset="0"/>
              </a:rPr>
              <a:t>sistem manajemen</a:t>
            </a:r>
            <a:r>
              <a:rPr lang="id-ID" sz="2800" dirty="0">
                <a:latin typeface="Times New Roman" pitchFamily="18" charset="0"/>
                <a:cs typeface="Times New Roman" pitchFamily="18" charset="0"/>
              </a:rPr>
              <a:t>, cara penjualan atau penataan atau cara distribusi yang merupakan karakteristik khusus dari pemiliknya</a:t>
            </a:r>
          </a:p>
        </p:txBody>
      </p:sp>
    </p:spTree>
    <p:extLst>
      <p:ext uri="{BB962C8B-B14F-4D97-AF65-F5344CB8AC3E}">
        <p14:creationId xmlns:p14="http://schemas.microsoft.com/office/powerpoint/2010/main" val="3244198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2468</TotalTime>
  <Words>686</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KEWIRAUSAHAAN</vt:lpstr>
      <vt:lpstr>WARALABA DAN  KEWIRUSAHAAN</vt:lpstr>
      <vt:lpstr>lanjutan</vt:lpstr>
      <vt:lpstr>lanjutan</vt:lpstr>
      <vt:lpstr>lanjutan</vt:lpstr>
      <vt:lpstr>lanjutan</vt:lpstr>
      <vt:lpstr>lanjutan</vt:lpstr>
      <vt:lpstr>Pengertian waralaba menurut Asosiasi Franchise Indonesia </vt:lpstr>
      <vt:lpstr>lanjutan</vt:lpstr>
      <vt:lpstr>Perjanjian Waralaba  (Franchise Agreement)</vt:lpstr>
      <vt:lpstr>Jenis Waralaba  dibagi menjadi dua :</vt:lpstr>
      <vt:lpstr>lanjutan</vt:lpstr>
      <vt:lpstr>TERIMA KASIH ATAS PERHATIANNYA (BERLANJUT)</vt:lpstr>
      <vt:lpstr>DISKUSI KELOMPOK SEPERTI BIASA Analisa Kekuatan, Kelemahan, Ancaman dan Peluang Dari Suatu Usaha Waralaba</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208</cp:revision>
  <dcterms:created xsi:type="dcterms:W3CDTF">2010-10-02T22:00:07Z</dcterms:created>
  <dcterms:modified xsi:type="dcterms:W3CDTF">2021-10-24T01:18:49Z</dcterms:modified>
</cp:coreProperties>
</file>