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04" autoAdjust="0"/>
  </p:normalViewPr>
  <p:slideViewPr>
    <p:cSldViewPr snapToGrid="0">
      <p:cViewPr varScale="1">
        <p:scale>
          <a:sx n="70" d="100"/>
          <a:sy n="7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45A06-D686-4542-A76D-9A455E327867}" type="datetimeFigureOut">
              <a:rPr lang="id-ID" smtClean="0"/>
              <a:t>17/09/2023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CE018-BEC2-4891-A0FC-DA9DA4115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944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1E1F2A"/>
                </a:solidFill>
                <a:effectLst/>
                <a:latin typeface="ui-sans-serif"/>
              </a:rPr>
              <a:t>Sistem berkas biasanya terdiri dari beberapa komponen, seperti direktori (folder), file, dan atribut-atribut yang terkait dengan setiap file. Direktori digunakan untuk mengorganisir file-file ke dalam struktur hierarkis, sehingga memudahkan pengguna untuk mencari dan mengelompokkan file-file yang serupa.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CE018-BEC2-4891-A0FC-DA9DA4115A55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20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9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4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7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4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85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51" r:id="rId4"/>
    <p:sldLayoutId id="2147483752" r:id="rId5"/>
    <p:sldLayoutId id="2147483753" r:id="rId6"/>
    <p:sldLayoutId id="2147483758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095C6-48EA-751D-42BC-33B38BAAE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400" y="1269999"/>
            <a:ext cx="6731864" cy="1405769"/>
          </a:xfrm>
        </p:spPr>
        <p:txBody>
          <a:bodyPr>
            <a:normAutofit fontScale="90000"/>
          </a:bodyPr>
          <a:lstStyle/>
          <a:p>
            <a:pPr algn="r"/>
            <a:r>
              <a:rPr lang="en-US" sz="8000" dirty="0"/>
              <a:t>SISTEM BERKAS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6A304-4CA1-2BF5-5F50-F0AF40621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8577" y="3523138"/>
            <a:ext cx="2612571" cy="68479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800" dirty="0"/>
              <a:t>DIAN AGUSTINI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D39CBB5-56E0-ED12-1CC4-9CFAE8A01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3" r="14170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9339E20E-0AD0-201B-84D4-3F7E8DC6738D}"/>
              </a:ext>
            </a:extLst>
          </p:cNvPr>
          <p:cNvSpPr txBox="1">
            <a:spLocks/>
          </p:cNvSpPr>
          <p:nvPr/>
        </p:nvSpPr>
        <p:spPr>
          <a:xfrm>
            <a:off x="8741664" y="4292600"/>
            <a:ext cx="3174737" cy="46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/>
              <a:t>+62 896-7677-6513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D73C3AF-52B3-CA01-7D4A-133CA79965B6}"/>
              </a:ext>
            </a:extLst>
          </p:cNvPr>
          <p:cNvSpPr txBox="1">
            <a:spLocks/>
          </p:cNvSpPr>
          <p:nvPr/>
        </p:nvSpPr>
        <p:spPr>
          <a:xfrm>
            <a:off x="7310536" y="5196257"/>
            <a:ext cx="4590660" cy="52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dianagustini@</a:t>
            </a:r>
            <a:r>
              <a:rPr lang="en-US" sz="2800" dirty="0"/>
              <a:t>uniska-bjm</a:t>
            </a:r>
            <a:r>
              <a:rPr lang="en-US" dirty="0"/>
              <a:t>.ac.id</a:t>
            </a:r>
          </a:p>
        </p:txBody>
      </p:sp>
      <p:pic>
        <p:nvPicPr>
          <p:cNvPr id="8" name="Picture 7" descr="A group of icons with different colors&#10;&#10;Description automatically generated">
            <a:extLst>
              <a:ext uri="{FF2B5EF4-FFF2-40B4-BE49-F238E27FC236}">
                <a16:creationId xmlns:a16="http://schemas.microsoft.com/office/drawing/2014/main" id="{C4727D27-79A1-60E6-119F-4AC65FE00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28" y="4227642"/>
            <a:ext cx="2150936" cy="6744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 descr="A gray circle with a person wearing glasses&#10;&#10;Description automatically generated">
            <a:extLst>
              <a:ext uri="{FF2B5EF4-FFF2-40B4-BE49-F238E27FC236}">
                <a16:creationId xmlns:a16="http://schemas.microsoft.com/office/drawing/2014/main" id="{A41FCD20-5FFA-0430-2CE5-38695F7BB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37" y="3454717"/>
            <a:ext cx="577787" cy="5777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" name="Picture 19" descr="A yellow envelope with a white paper in it&#10;&#10;Description automatically generated">
            <a:extLst>
              <a:ext uri="{FF2B5EF4-FFF2-40B4-BE49-F238E27FC236}">
                <a16:creationId xmlns:a16="http://schemas.microsoft.com/office/drawing/2014/main" id="{F9AA0F3B-2BA8-062B-FA71-9438530AF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93" y="5239512"/>
            <a:ext cx="663131" cy="5242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6188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8B8C-E393-E72A-38B6-D8C4DCBA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357" y="1305636"/>
            <a:ext cx="6580496" cy="809767"/>
          </a:xfrm>
        </p:spPr>
        <p:txBody>
          <a:bodyPr/>
          <a:lstStyle/>
          <a:p>
            <a:r>
              <a:rPr lang="id-ID" dirty="0"/>
              <a:t>Komponen Sistem Berkas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53B7-6827-975A-0B2B-E6447CF4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591" y="2585113"/>
            <a:ext cx="3700818" cy="1687774"/>
          </a:xfrm>
        </p:spPr>
        <p:txBody>
          <a:bodyPr/>
          <a:lstStyle/>
          <a:p>
            <a:r>
              <a:rPr lang="id-ID" dirty="0"/>
              <a:t>Direktori (Folder)</a:t>
            </a:r>
          </a:p>
          <a:p>
            <a:r>
              <a:rPr lang="id-ID" dirty="0"/>
              <a:t>File</a:t>
            </a:r>
          </a:p>
          <a:p>
            <a:r>
              <a:rPr lang="id-ID" dirty="0"/>
              <a:t>Atribut</a:t>
            </a:r>
          </a:p>
        </p:txBody>
      </p:sp>
    </p:spTree>
    <p:extLst>
      <p:ext uri="{BB962C8B-B14F-4D97-AF65-F5344CB8AC3E}">
        <p14:creationId xmlns:p14="http://schemas.microsoft.com/office/powerpoint/2010/main" val="26268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62C7-8372-0C2A-4D34-686CAF0E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91018"/>
            <a:ext cx="10668000" cy="3875964"/>
          </a:xfrm>
        </p:spPr>
        <p:txBody>
          <a:bodyPr/>
          <a:lstStyle/>
          <a:p>
            <a:pPr algn="just"/>
            <a:r>
              <a:rPr lang="id-ID" dirty="0"/>
              <a:t>Selain itu, sistem berkas juga menyediakan mekanisme untuk mengatur hak akses terhadap file dan direktori.</a:t>
            </a:r>
          </a:p>
          <a:p>
            <a:pPr algn="just"/>
            <a:r>
              <a:rPr lang="id-ID" dirty="0"/>
              <a:t>Hal ini memungkinkan pengguna untuk mengatur siapa saja yang dapat membaca, menulis, atau menghapus file tertentu.</a:t>
            </a:r>
          </a:p>
          <a:p>
            <a:pPr algn="just"/>
            <a:r>
              <a:rPr lang="id-ID" dirty="0"/>
              <a:t>Dengan adanya mekanisme ini, sistem berkas dapat menjaga keamanan dan kerahasiaan data yang disimpan dalam komputer.</a:t>
            </a:r>
          </a:p>
        </p:txBody>
      </p:sp>
    </p:spTree>
    <p:extLst>
      <p:ext uri="{BB962C8B-B14F-4D97-AF65-F5344CB8AC3E}">
        <p14:creationId xmlns:p14="http://schemas.microsoft.com/office/powerpoint/2010/main" val="41298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E886-DA42-CD86-89F9-F78B6D9E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624" y="570931"/>
            <a:ext cx="4710752" cy="752901"/>
          </a:xfrm>
        </p:spPr>
        <p:txBody>
          <a:bodyPr/>
          <a:lstStyle/>
          <a:p>
            <a:r>
              <a:rPr lang="id-ID" dirty="0"/>
              <a:t>Struktur Direktori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FB0A-8545-655E-2D42-CEB866C1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14901"/>
            <a:ext cx="10668000" cy="4581099"/>
          </a:xfrm>
        </p:spPr>
        <p:txBody>
          <a:bodyPr/>
          <a:lstStyle/>
          <a:p>
            <a:pPr algn="just"/>
            <a:r>
              <a:rPr lang="id-ID" dirty="0"/>
              <a:t>Sistem berkas menggunakan struktur direktori untuk mengorganisir file-file dalam hierarki. </a:t>
            </a:r>
          </a:p>
          <a:p>
            <a:pPr algn="just"/>
            <a:r>
              <a:rPr lang="id-ID" dirty="0"/>
              <a:t>Direktori adalah wadah yang berisi file atau direktori lainnya. </a:t>
            </a:r>
          </a:p>
          <a:p>
            <a:pPr algn="just"/>
            <a:r>
              <a:rPr lang="id-ID" dirty="0"/>
              <a:t>Struktur direktori memungkinkan pengguna untuk dengan mudah menavigasi dan mencari file yang mereka butuhkan. </a:t>
            </a:r>
          </a:p>
          <a:p>
            <a:pPr algn="just"/>
            <a:r>
              <a:rPr lang="id-ID" dirty="0"/>
              <a:t>Biasanya, struktur direktori dimulai dari direktori utama yang disebut root, dan kemudian terbagi menjadi sub-direktori yang lebih spesifik.</a:t>
            </a:r>
          </a:p>
        </p:txBody>
      </p:sp>
    </p:spTree>
    <p:extLst>
      <p:ext uri="{BB962C8B-B14F-4D97-AF65-F5344CB8AC3E}">
        <p14:creationId xmlns:p14="http://schemas.microsoft.com/office/powerpoint/2010/main" val="84122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2BF8-335A-937C-E5F9-BB2B5B48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418" y="762000"/>
            <a:ext cx="1285164" cy="714233"/>
          </a:xfrm>
        </p:spPr>
        <p:txBody>
          <a:bodyPr/>
          <a:lstStyle/>
          <a:p>
            <a:pPr algn="ctr"/>
            <a:r>
              <a:rPr lang="id-ID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8E45-FA1A-029F-702B-7B88329A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76234"/>
            <a:ext cx="10668000" cy="3832746"/>
          </a:xfrm>
        </p:spPr>
        <p:txBody>
          <a:bodyPr/>
          <a:lstStyle/>
          <a:p>
            <a:r>
              <a:rPr lang="id-ID" dirty="0"/>
              <a:t>File adalah unit dasar dalam sistem berkas. File dapat berupa dokumen teks, gambar, video, atau jenis file lainnya. </a:t>
            </a:r>
          </a:p>
          <a:p>
            <a:r>
              <a:rPr lang="id-ID" dirty="0"/>
              <a:t>Setiap file memiliki nama unik yang membedakannya dari file lainnya. </a:t>
            </a:r>
          </a:p>
          <a:p>
            <a:pPr algn="just"/>
            <a:r>
              <a:rPr lang="id-ID" dirty="0"/>
              <a:t>File juga memiliki atribut-atribut seperti ukuran, tanggal pembuatan, dan hak akses. Atribut-atribut ini membantu dalam pengaturan dan manajemen file.</a:t>
            </a:r>
          </a:p>
        </p:txBody>
      </p:sp>
    </p:spTree>
    <p:extLst>
      <p:ext uri="{BB962C8B-B14F-4D97-AF65-F5344CB8AC3E}">
        <p14:creationId xmlns:p14="http://schemas.microsoft.com/office/powerpoint/2010/main" val="104035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B5F-87EA-7639-B575-9EFE2EEC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70764"/>
            <a:ext cx="9144000" cy="782471"/>
          </a:xfrm>
        </p:spPr>
        <p:txBody>
          <a:bodyPr/>
          <a:lstStyle/>
          <a:p>
            <a:pPr algn="ctr"/>
            <a:r>
              <a:rPr lang="id-ID" dirty="0"/>
              <a:t>Alokasi Ruang Penyimpanan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FB18-D4B0-7DE0-B57C-6CFBC1A9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6663"/>
            <a:ext cx="10668000" cy="3698543"/>
          </a:xfrm>
        </p:spPr>
        <p:txBody>
          <a:bodyPr/>
          <a:lstStyle/>
          <a:p>
            <a:pPr algn="just"/>
            <a:r>
              <a:rPr lang="id-ID" dirty="0"/>
              <a:t>Sistem berkas harus mengatur cara penyimpanan file dalam media penyimpanan, seperti hard disk atau SSD. </a:t>
            </a:r>
          </a:p>
          <a:p>
            <a:pPr algn="just"/>
            <a:r>
              <a:rPr lang="id-ID" dirty="0"/>
              <a:t>Ada beberapa metode alokasi ruang penyimpanan yang umum digunakan, seperti alokasi berbasis blok (block-based allocation) dan alokasi berbasis indeks (index-based allocation). </a:t>
            </a:r>
          </a:p>
          <a:p>
            <a:pPr algn="just"/>
            <a:r>
              <a:rPr lang="id-ID" dirty="0"/>
              <a:t>Metode alokasi ini memastikan bahwa file-file disimpan secara efisien dan dapat diakses dengan cepat.</a:t>
            </a:r>
          </a:p>
        </p:txBody>
      </p:sp>
    </p:spTree>
    <p:extLst>
      <p:ext uri="{BB962C8B-B14F-4D97-AF65-F5344CB8AC3E}">
        <p14:creationId xmlns:p14="http://schemas.microsoft.com/office/powerpoint/2010/main" val="403382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EEC2-5762-898C-07BA-BA6E9013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86772"/>
            <a:ext cx="9144000" cy="768824"/>
          </a:xfrm>
        </p:spPr>
        <p:txBody>
          <a:bodyPr/>
          <a:lstStyle/>
          <a:p>
            <a:pPr algn="ctr"/>
            <a:r>
              <a:rPr lang="id-ID" dirty="0"/>
              <a:t>Manajemen Hak Akses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2715-0938-8296-82A6-6232B927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51381"/>
            <a:ext cx="10668000" cy="4285396"/>
          </a:xfrm>
        </p:spPr>
        <p:txBody>
          <a:bodyPr/>
          <a:lstStyle/>
          <a:p>
            <a:pPr algn="just"/>
            <a:r>
              <a:rPr lang="id-ID" dirty="0"/>
              <a:t>Sistem berkas menyediakan mekanisme untuk mengatur hak akses terhadap file dan direktori. </a:t>
            </a:r>
          </a:p>
          <a:p>
            <a:pPr algn="just"/>
            <a:r>
              <a:rPr lang="id-ID" dirty="0"/>
              <a:t>Hak akses ini mencakup hak baca, hak tulis, dan hak eksekusi. </a:t>
            </a:r>
          </a:p>
          <a:p>
            <a:pPr algn="just"/>
            <a:r>
              <a:rPr lang="id-ID" dirty="0"/>
              <a:t>Dengan mengatur hak akses, pengguna dapat mengontrol siapa saja yang dapat melihat, mengedit, atau menjalankan file tertentu. </a:t>
            </a:r>
          </a:p>
          <a:p>
            <a:pPr algn="just"/>
            <a:r>
              <a:rPr lang="id-ID" dirty="0"/>
              <a:t>Hal ini penting untuk menjaga keamanan dan kerahasiaan data dalam sistem.</a:t>
            </a:r>
          </a:p>
        </p:txBody>
      </p:sp>
    </p:spTree>
    <p:extLst>
      <p:ext uri="{BB962C8B-B14F-4D97-AF65-F5344CB8AC3E}">
        <p14:creationId xmlns:p14="http://schemas.microsoft.com/office/powerpoint/2010/main" val="12002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2B41-E457-0FF1-0844-056635E4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00670"/>
            <a:ext cx="9144000" cy="809768"/>
          </a:xfrm>
        </p:spPr>
        <p:txBody>
          <a:bodyPr/>
          <a:lstStyle/>
          <a:p>
            <a:pPr algn="ctr"/>
            <a:r>
              <a:rPr lang="id-ID" dirty="0"/>
              <a:t>Keamanan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52D6-93F6-A047-F8B0-15A337CBC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92573"/>
            <a:ext cx="10668000" cy="4176215"/>
          </a:xfrm>
        </p:spPr>
        <p:txBody>
          <a:bodyPr/>
          <a:lstStyle/>
          <a:p>
            <a:pPr algn="just"/>
            <a:r>
              <a:rPr lang="id-ID" dirty="0"/>
              <a:t>Sistem berkas juga memiliki peran penting dalam menjaga keamanan data. </a:t>
            </a:r>
          </a:p>
          <a:p>
            <a:pPr algn="just"/>
            <a:r>
              <a:rPr lang="id-ID" dirty="0"/>
              <a:t>Ini dapat mencakup enkripsi file, perlindungan terhadap virus dan malware, serta mekanisme backup dan pemulihan data. </a:t>
            </a:r>
          </a:p>
          <a:p>
            <a:pPr algn="just"/>
            <a:r>
              <a:rPr lang="id-ID" dirty="0"/>
              <a:t>Keamanan data menjadi sangat penting dalam lingkungan komputer yang terhubung ke jaringan, di mana ancaman keamanan dapat muncul dari berbagai sumber.</a:t>
            </a:r>
          </a:p>
        </p:txBody>
      </p:sp>
    </p:spTree>
    <p:extLst>
      <p:ext uri="{BB962C8B-B14F-4D97-AF65-F5344CB8AC3E}">
        <p14:creationId xmlns:p14="http://schemas.microsoft.com/office/powerpoint/2010/main" val="242829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4B94-9650-3576-1273-ADD39AB0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824" y="408433"/>
            <a:ext cx="3142488" cy="954024"/>
          </a:xfrm>
        </p:spPr>
        <p:txBody>
          <a:bodyPr/>
          <a:lstStyle/>
          <a:p>
            <a:r>
              <a:rPr lang="en-US" dirty="0"/>
              <a:t>PENILAIAN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60CF-F30B-7FD8-999B-5331B08B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057" y="1714381"/>
            <a:ext cx="5652974" cy="448915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Kehadiran</a:t>
            </a:r>
            <a:r>
              <a:rPr lang="en-US" dirty="0"/>
              <a:t> : 40%</a:t>
            </a:r>
          </a:p>
          <a:p>
            <a:pPr algn="just"/>
            <a:r>
              <a:rPr lang="en-US" dirty="0" err="1"/>
              <a:t>Tugas</a:t>
            </a:r>
            <a:r>
              <a:rPr lang="en-US" dirty="0"/>
              <a:t> (</a:t>
            </a:r>
            <a:r>
              <a:rPr lang="en-US" dirty="0" err="1"/>
              <a:t>Perorangan</a:t>
            </a:r>
            <a:r>
              <a:rPr lang="en-US" dirty="0"/>
              <a:t>/</a:t>
            </a:r>
            <a:r>
              <a:rPr lang="en-US" dirty="0" err="1"/>
              <a:t>Kelompok</a:t>
            </a:r>
            <a:r>
              <a:rPr lang="en-US" dirty="0"/>
              <a:t>) : 30%</a:t>
            </a:r>
          </a:p>
          <a:p>
            <a:pPr algn="just"/>
            <a:r>
              <a:rPr lang="en-US" dirty="0" err="1"/>
              <a:t>Ujian</a:t>
            </a:r>
            <a:r>
              <a:rPr lang="en-US" dirty="0"/>
              <a:t> Tengah Semester (UTS) : 15%</a:t>
            </a:r>
          </a:p>
          <a:p>
            <a:pPr algn="just"/>
            <a:r>
              <a:rPr lang="en-US" dirty="0" err="1"/>
              <a:t>Ujian</a:t>
            </a:r>
            <a:r>
              <a:rPr lang="en-US" dirty="0"/>
              <a:t> Akhir Semester (UAS) : 15%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id-ID" dirty="0"/>
              <a:t>Minimal KETIDAKHADIRAN </a:t>
            </a:r>
            <a:r>
              <a:rPr lang="id-ID" dirty="0">
                <a:sym typeface="Wingdings" panose="05000000000000000000" pitchFamily="2" charset="2"/>
              </a:rPr>
              <a:t> 3x</a:t>
            </a:r>
            <a:br>
              <a:rPr lang="id-ID" dirty="0">
                <a:sym typeface="Wingdings" panose="05000000000000000000" pitchFamily="2" charset="2"/>
              </a:rPr>
            </a:br>
            <a:r>
              <a:rPr lang="id-ID" dirty="0">
                <a:sym typeface="Wingdings" panose="05000000000000000000" pitchFamily="2" charset="2"/>
              </a:rPr>
              <a:t>(sakit, ijin, tanpa keterangan)</a:t>
            </a:r>
          </a:p>
          <a:p>
            <a:pPr algn="just"/>
            <a:r>
              <a:rPr lang="id-ID" dirty="0">
                <a:sym typeface="Wingdings" panose="05000000000000000000" pitchFamily="2" charset="2"/>
              </a:rPr>
              <a:t>Minimal keterlambatan masuk perkuliahan (</a:t>
            </a:r>
            <a:r>
              <a:rPr lang="en-US" dirty="0" err="1">
                <a:sym typeface="Wingdings" panose="05000000000000000000" pitchFamily="2" charset="2"/>
              </a:rPr>
              <a:t>Tatap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muka</a:t>
            </a:r>
            <a:r>
              <a:rPr lang="id-ID" dirty="0">
                <a:sym typeface="Wingdings" panose="05000000000000000000" pitchFamily="2" charset="2"/>
              </a:rPr>
              <a:t>)  maksimal 15 menit.</a:t>
            </a:r>
            <a:endParaRPr lang="id-ID" dirty="0"/>
          </a:p>
          <a:p>
            <a:pPr algn="just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15A176-1CE7-34D8-DCDE-D05EA3CDB2EB}"/>
              </a:ext>
            </a:extLst>
          </p:cNvPr>
          <p:cNvSpPr txBox="1">
            <a:spLocks/>
          </p:cNvSpPr>
          <p:nvPr/>
        </p:nvSpPr>
        <p:spPr>
          <a:xfrm>
            <a:off x="539496" y="460249"/>
            <a:ext cx="3749040" cy="8107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PERKULIAHAN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D3D39E-F232-2CC3-FF1C-7B9E6F9AB2DF}"/>
              </a:ext>
            </a:extLst>
          </p:cNvPr>
          <p:cNvSpPr txBox="1">
            <a:spLocks/>
          </p:cNvSpPr>
          <p:nvPr/>
        </p:nvSpPr>
        <p:spPr>
          <a:xfrm>
            <a:off x="573024" y="1837943"/>
            <a:ext cx="4757928" cy="4627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PTM (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Tatap</a:t>
            </a:r>
            <a:r>
              <a:rPr lang="en-US" dirty="0"/>
              <a:t> </a:t>
            </a:r>
            <a:r>
              <a:rPr lang="en-US" dirty="0" err="1"/>
              <a:t>Muka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Online</a:t>
            </a:r>
          </a:p>
          <a:p>
            <a:pPr lvl="1" algn="just"/>
            <a:r>
              <a:rPr lang="en-US" dirty="0"/>
              <a:t>Zoom</a:t>
            </a:r>
          </a:p>
          <a:p>
            <a:pPr lvl="1" algn="just"/>
            <a:r>
              <a:rPr lang="en-US" dirty="0"/>
              <a:t>E-Learning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342900" lvl="1" indent="-342900" algn="just"/>
            <a:r>
              <a:rPr lang="nn-NO" dirty="0"/>
              <a:t>Perkuliahan Tatap Muka dan Elearning di selang seling dan akan di infokan di grup kelas masing-masing.</a:t>
            </a:r>
          </a:p>
          <a:p>
            <a:pPr marL="342900" lvl="1" indent="-34290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6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A583-BFE6-BA86-A09A-975EAF27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408" y="609600"/>
            <a:ext cx="6526823" cy="841131"/>
          </a:xfrm>
        </p:spPr>
        <p:txBody>
          <a:bodyPr/>
          <a:lstStyle/>
          <a:p>
            <a:pPr algn="ctr"/>
            <a:r>
              <a:rPr lang="en-US" dirty="0"/>
              <a:t>PENILAIAN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98D49-22DA-4FA6-0C37-3A166EEB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317BFE81-D1E8-229A-1DC2-EB08451CE6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447837"/>
              </p:ext>
            </p:extLst>
          </p:nvPr>
        </p:nvGraphicFramePr>
        <p:xfrm>
          <a:off x="3311181" y="1987061"/>
          <a:ext cx="5295207" cy="346480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8327">
                  <a:extLst>
                    <a:ext uri="{9D8B030D-6E8A-4147-A177-3AD203B41FA5}">
                      <a16:colId xmlns:a16="http://schemas.microsoft.com/office/drawing/2014/main" val="2242374448"/>
                    </a:ext>
                  </a:extLst>
                </a:gridCol>
                <a:gridCol w="1654752">
                  <a:extLst>
                    <a:ext uri="{9D8B030D-6E8A-4147-A177-3AD203B41FA5}">
                      <a16:colId xmlns:a16="http://schemas.microsoft.com/office/drawing/2014/main" val="1674246809"/>
                    </a:ext>
                  </a:extLst>
                </a:gridCol>
                <a:gridCol w="2482128">
                  <a:extLst>
                    <a:ext uri="{9D8B030D-6E8A-4147-A177-3AD203B41FA5}">
                      <a16:colId xmlns:a16="http://schemas.microsoft.com/office/drawing/2014/main" val="1858712819"/>
                    </a:ext>
                  </a:extLst>
                </a:gridCol>
              </a:tblGrid>
              <a:tr h="5430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Nilai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Point 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Range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784930"/>
                  </a:ext>
                </a:extLst>
              </a:tr>
              <a:tr h="4174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80.00 – 100.00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343101"/>
                  </a:ext>
                </a:extLst>
              </a:tr>
              <a:tr h="4174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B+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3,5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75.00– 79.99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16152"/>
                  </a:ext>
                </a:extLst>
              </a:tr>
              <a:tr h="4174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70,00 – 74,99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86653"/>
                  </a:ext>
                </a:extLst>
              </a:tr>
              <a:tr h="4174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C+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2,5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65.00 – 69.99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875374"/>
                  </a:ext>
                </a:extLst>
              </a:tr>
              <a:tr h="4174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60.00 – 64.99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489275"/>
                  </a:ext>
                </a:extLst>
              </a:tr>
              <a:tr h="4174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40.00 – 59.99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685901"/>
                  </a:ext>
                </a:extLst>
              </a:tr>
              <a:tr h="4174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algn="ctr"/>
                      <a:r>
                        <a:rPr lang="id-ID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0.00   – 39.99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19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66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9C8E-33F0-817C-49D3-994C828A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39" y="565638"/>
            <a:ext cx="9144000" cy="893885"/>
          </a:xfrm>
        </p:spPr>
        <p:txBody>
          <a:bodyPr/>
          <a:lstStyle/>
          <a:p>
            <a:pPr algn="ctr"/>
            <a:r>
              <a:rPr lang="en-US" dirty="0"/>
              <a:t>MATERI PEMBELAJARAN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9619-BAB0-F3F5-85B3-8891239E6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661" y="1905000"/>
            <a:ext cx="6597162" cy="388033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Sistem</a:t>
            </a:r>
            <a:r>
              <a:rPr lang="en-US" dirty="0"/>
              <a:t> File</a:t>
            </a:r>
          </a:p>
          <a:p>
            <a:r>
              <a:rPr lang="en-US" dirty="0"/>
              <a:t>Media </a:t>
            </a:r>
            <a:r>
              <a:rPr lang="en-US" dirty="0" err="1"/>
              <a:t>Penyimpanan</a:t>
            </a:r>
            <a:endParaRPr lang="en-US" dirty="0"/>
          </a:p>
          <a:p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Sekuensial</a:t>
            </a:r>
            <a:r>
              <a:rPr lang="en-US" dirty="0"/>
              <a:t> Dan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Relatif</a:t>
            </a:r>
            <a:endParaRPr lang="en-US" dirty="0"/>
          </a:p>
          <a:p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Sekuensial</a:t>
            </a:r>
            <a:endParaRPr lang="en-US" dirty="0"/>
          </a:p>
          <a:p>
            <a:r>
              <a:rPr lang="en-US" dirty="0" err="1"/>
              <a:t>Organsiasi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Dengan Banyak </a:t>
            </a:r>
            <a:r>
              <a:rPr lang="en-US" dirty="0" err="1"/>
              <a:t>Kunci</a:t>
            </a:r>
            <a:r>
              <a:rPr lang="en-US" dirty="0"/>
              <a:t> Dan Merge File</a:t>
            </a:r>
          </a:p>
          <a:p>
            <a:r>
              <a:rPr lang="en-US" dirty="0" err="1"/>
              <a:t>Pengenalan</a:t>
            </a:r>
            <a:r>
              <a:rPr lang="en-US" dirty="0"/>
              <a:t> Control I/O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5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CD50-237C-0B33-3B8F-B1C711EA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641" y="237392"/>
            <a:ext cx="10342685" cy="744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CAPAIAN PEMBELAJARAN MATA KULIAH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3247-2967-CDA7-6C84-8890F029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674" y="1793432"/>
            <a:ext cx="4886998" cy="2491965"/>
          </a:xfrm>
        </p:spPr>
        <p:txBody>
          <a:bodyPr>
            <a:normAutofit/>
          </a:bodyPr>
          <a:lstStyle/>
          <a:p>
            <a:r>
              <a:rPr lang="en-US" dirty="0"/>
              <a:t>Mampu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file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 </a:t>
            </a:r>
            <a:r>
              <a:rPr lang="en-US" dirty="0" err="1"/>
              <a:t>klasifikasi</a:t>
            </a:r>
            <a:r>
              <a:rPr lang="en-US" dirty="0"/>
              <a:t> file, model </a:t>
            </a:r>
            <a:r>
              <a:rPr lang="en-US" dirty="0" err="1"/>
              <a:t>akses</a:t>
            </a:r>
            <a:r>
              <a:rPr lang="en-US" dirty="0"/>
              <a:t> file. (1)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480183-8C29-408D-A24B-02208B9AA41F}"/>
              </a:ext>
            </a:extLst>
          </p:cNvPr>
          <p:cNvSpPr txBox="1">
            <a:spLocks/>
          </p:cNvSpPr>
          <p:nvPr/>
        </p:nvSpPr>
        <p:spPr>
          <a:xfrm>
            <a:off x="1387170" y="1020475"/>
            <a:ext cx="3874041" cy="7444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CPMK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AE9C9E-A8AB-58E4-A66D-4D10D098EF29}"/>
              </a:ext>
            </a:extLst>
          </p:cNvPr>
          <p:cNvSpPr txBox="1">
            <a:spLocks/>
          </p:cNvSpPr>
          <p:nvPr/>
        </p:nvSpPr>
        <p:spPr>
          <a:xfrm>
            <a:off x="1387168" y="4285397"/>
            <a:ext cx="3874041" cy="7444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CPMK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7EFA15-5B54-7D43-669E-341BD36E9A74}"/>
              </a:ext>
            </a:extLst>
          </p:cNvPr>
          <p:cNvSpPr txBox="1">
            <a:spLocks/>
          </p:cNvSpPr>
          <p:nvPr/>
        </p:nvSpPr>
        <p:spPr>
          <a:xfrm>
            <a:off x="946641" y="5029812"/>
            <a:ext cx="4843031" cy="145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Mampu  mengetahui organisasi file dan operasi file (2)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F5C1EE-C7C6-11D7-9D6C-385708176193}"/>
              </a:ext>
            </a:extLst>
          </p:cNvPr>
          <p:cNvSpPr txBox="1">
            <a:spLocks/>
          </p:cNvSpPr>
          <p:nvPr/>
        </p:nvSpPr>
        <p:spPr>
          <a:xfrm>
            <a:off x="6609713" y="2294999"/>
            <a:ext cx="3874041" cy="7444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CPMK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827EF5-4C51-BC22-1AE7-E7B2464F9E3F}"/>
              </a:ext>
            </a:extLst>
          </p:cNvPr>
          <p:cNvSpPr txBox="1">
            <a:spLocks/>
          </p:cNvSpPr>
          <p:nvPr/>
        </p:nvSpPr>
        <p:spPr>
          <a:xfrm>
            <a:off x="6609713" y="2965600"/>
            <a:ext cx="4886998" cy="249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Mampu </a:t>
            </a:r>
            <a:r>
              <a:rPr lang="en-US" dirty="0" err="1"/>
              <a:t>meengetahui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media </a:t>
            </a:r>
            <a:r>
              <a:rPr lang="en-US" dirty="0" err="1"/>
              <a:t>penyimpanan</a:t>
            </a:r>
            <a:r>
              <a:rPr lang="en-US" dirty="0"/>
              <a:t>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data.(3-4)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7AF5-BEC8-D2E3-005B-5241C063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16" y="341192"/>
            <a:ext cx="3782702" cy="696037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CPMK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A714-E418-C02F-9E9C-6888BB5F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90" y="1232846"/>
            <a:ext cx="3930555" cy="3216323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Mampu memahami teknik pengalamatan berkas sekuensial, retrieval berkas sekuensial dan update terhadap berkas sekuensial dan memberikan contohnya. (5)</a:t>
            </a:r>
          </a:p>
          <a:p>
            <a:endParaRPr lang="id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CFC416-A4BD-FEAD-ED88-8A72468EEBAB}"/>
              </a:ext>
            </a:extLst>
          </p:cNvPr>
          <p:cNvSpPr txBox="1">
            <a:spLocks/>
          </p:cNvSpPr>
          <p:nvPr/>
        </p:nvSpPr>
        <p:spPr>
          <a:xfrm>
            <a:off x="3875966" y="409429"/>
            <a:ext cx="3782702" cy="6960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CPMK 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D8B70F-36F4-C40B-AD36-47210F7B3C4E}"/>
              </a:ext>
            </a:extLst>
          </p:cNvPr>
          <p:cNvSpPr txBox="1">
            <a:spLocks/>
          </p:cNvSpPr>
          <p:nvPr/>
        </p:nvSpPr>
        <p:spPr>
          <a:xfrm>
            <a:off x="4299046" y="1232846"/>
            <a:ext cx="3782702" cy="321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Mampu memahamai tentang pengalamatan teknik pemetaan dan memberikan contohnya. (6)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E69263-C85B-FAD8-C041-7C84DD501B2B}"/>
              </a:ext>
            </a:extLst>
          </p:cNvPr>
          <p:cNvSpPr txBox="1">
            <a:spLocks/>
          </p:cNvSpPr>
          <p:nvPr/>
        </p:nvSpPr>
        <p:spPr>
          <a:xfrm>
            <a:off x="8043082" y="409429"/>
            <a:ext cx="3782702" cy="6960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CPMK 6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504B0-0865-3AF9-88B9-9049E5C159D5}"/>
              </a:ext>
            </a:extLst>
          </p:cNvPr>
          <p:cNvSpPr txBox="1">
            <a:spLocks/>
          </p:cNvSpPr>
          <p:nvPr/>
        </p:nvSpPr>
        <p:spPr>
          <a:xfrm>
            <a:off x="7988489" y="1310181"/>
            <a:ext cx="3930555" cy="1387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Mampu memahami berkas indeks sekuensial (7)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FF2962-45AC-3580-AF80-446012279E06}"/>
              </a:ext>
            </a:extLst>
          </p:cNvPr>
          <p:cNvSpPr txBox="1">
            <a:spLocks/>
          </p:cNvSpPr>
          <p:nvPr/>
        </p:nvSpPr>
        <p:spPr>
          <a:xfrm>
            <a:off x="8043082" y="2620371"/>
            <a:ext cx="3782702" cy="6960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CPMK 7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719FE7-1069-3F17-77C5-676CDD56A78C}"/>
              </a:ext>
            </a:extLst>
          </p:cNvPr>
          <p:cNvSpPr txBox="1">
            <a:spLocks/>
          </p:cNvSpPr>
          <p:nvPr/>
        </p:nvSpPr>
        <p:spPr>
          <a:xfrm>
            <a:off x="8043082" y="3360763"/>
            <a:ext cx="3930555" cy="1892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M</a:t>
            </a:r>
            <a:r>
              <a:rPr lang="sv-SE" dirty="0"/>
              <a:t>ampu memahami organisasi inverter file, organisasi multi list file (9-10)</a:t>
            </a:r>
          </a:p>
        </p:txBody>
      </p:sp>
    </p:spTree>
    <p:extLst>
      <p:ext uri="{BB962C8B-B14F-4D97-AF65-F5344CB8AC3E}">
        <p14:creationId xmlns:p14="http://schemas.microsoft.com/office/powerpoint/2010/main" val="189634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7AF5-BEC8-D2E3-005B-5241C063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935" y="354836"/>
            <a:ext cx="3782702" cy="696037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CPMK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A714-E418-C02F-9E9C-6888BB5F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935" y="1168586"/>
            <a:ext cx="3930555" cy="1251047"/>
          </a:xfrm>
        </p:spPr>
        <p:txBody>
          <a:bodyPr>
            <a:normAutofit/>
          </a:bodyPr>
          <a:lstStyle/>
          <a:p>
            <a:r>
              <a:rPr lang="pl-PL" dirty="0"/>
              <a:t>Mampu memahami kontrol I/O (12)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CFC416-A4BD-FEAD-ED88-8A72468EEBAB}"/>
              </a:ext>
            </a:extLst>
          </p:cNvPr>
          <p:cNvSpPr txBox="1">
            <a:spLocks/>
          </p:cNvSpPr>
          <p:nvPr/>
        </p:nvSpPr>
        <p:spPr>
          <a:xfrm>
            <a:off x="7393676" y="341191"/>
            <a:ext cx="3782702" cy="6960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CPMK 11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D8B70F-36F4-C40B-AD36-47210F7B3C4E}"/>
              </a:ext>
            </a:extLst>
          </p:cNvPr>
          <p:cNvSpPr txBox="1">
            <a:spLocks/>
          </p:cNvSpPr>
          <p:nvPr/>
        </p:nvSpPr>
        <p:spPr>
          <a:xfrm>
            <a:off x="7399363" y="1041775"/>
            <a:ext cx="3782702" cy="166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Mampu memahami konrol informasi (14)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47428F-E638-086A-BC35-1DD2FF9CDB01}"/>
              </a:ext>
            </a:extLst>
          </p:cNvPr>
          <p:cNvSpPr txBox="1">
            <a:spLocks/>
          </p:cNvSpPr>
          <p:nvPr/>
        </p:nvSpPr>
        <p:spPr>
          <a:xfrm>
            <a:off x="1009935" y="2602456"/>
            <a:ext cx="3782702" cy="6960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CPMK 10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8FCB08-E49E-C761-C842-77D86E827C60}"/>
              </a:ext>
            </a:extLst>
          </p:cNvPr>
          <p:cNvSpPr txBox="1">
            <a:spLocks/>
          </p:cNvSpPr>
          <p:nvPr/>
        </p:nvSpPr>
        <p:spPr>
          <a:xfrm>
            <a:off x="936008" y="3517712"/>
            <a:ext cx="3930555" cy="151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Mampu memahami direktori berkas (13)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909103-4AAA-63D9-3D05-292DD8714E8A}"/>
              </a:ext>
            </a:extLst>
          </p:cNvPr>
          <p:cNvSpPr txBox="1">
            <a:spLocks/>
          </p:cNvSpPr>
          <p:nvPr/>
        </p:nvSpPr>
        <p:spPr>
          <a:xfrm>
            <a:off x="7399363" y="2545306"/>
            <a:ext cx="3782702" cy="6960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CPMK 12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3829266-5B4A-ED91-900B-9E04354CEAE0}"/>
              </a:ext>
            </a:extLst>
          </p:cNvPr>
          <p:cNvSpPr txBox="1">
            <a:spLocks/>
          </p:cNvSpPr>
          <p:nvPr/>
        </p:nvSpPr>
        <p:spPr>
          <a:xfrm>
            <a:off x="7399363" y="3368723"/>
            <a:ext cx="3782702" cy="166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Mampu Manajemen Saluran (15)</a:t>
            </a:r>
          </a:p>
        </p:txBody>
      </p:sp>
    </p:spTree>
    <p:extLst>
      <p:ext uri="{BB962C8B-B14F-4D97-AF65-F5344CB8AC3E}">
        <p14:creationId xmlns:p14="http://schemas.microsoft.com/office/powerpoint/2010/main" val="266468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9B097B-B848-DBC7-10D6-1CAFB3951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436018"/>
            <a:ext cx="10668000" cy="1985963"/>
          </a:xfrm>
        </p:spPr>
        <p:txBody>
          <a:bodyPr/>
          <a:lstStyle/>
          <a:p>
            <a:r>
              <a:rPr lang="id-ID" dirty="0"/>
              <a:t>SEKILAS TENTANG</a:t>
            </a:r>
            <a:br>
              <a:rPr lang="id-ID" dirty="0"/>
            </a:br>
            <a:r>
              <a:rPr lang="id-ID" dirty="0"/>
              <a:t>SISTEM BERKAS</a:t>
            </a:r>
          </a:p>
        </p:txBody>
      </p:sp>
    </p:spTree>
    <p:extLst>
      <p:ext uri="{BB962C8B-B14F-4D97-AF65-F5344CB8AC3E}">
        <p14:creationId xmlns:p14="http://schemas.microsoft.com/office/powerpoint/2010/main" val="152894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3B99-21B3-377F-9F48-3C10E9FB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1236"/>
            <a:ext cx="5939051" cy="809767"/>
          </a:xfrm>
        </p:spPr>
        <p:txBody>
          <a:bodyPr/>
          <a:lstStyle/>
          <a:p>
            <a:r>
              <a:rPr lang="id-ID" dirty="0"/>
              <a:t>Apa itu Sistem Berkas?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BEE3-7F24-010F-CAEC-5C9069D0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19367"/>
            <a:ext cx="10668000" cy="2838734"/>
          </a:xfrm>
        </p:spPr>
        <p:txBody>
          <a:bodyPr/>
          <a:lstStyle/>
          <a:p>
            <a:pPr algn="just"/>
            <a:r>
              <a:rPr lang="id-ID" dirty="0"/>
              <a:t>Sistem berkas adalah suatu mekanisme yang digunakan untuk mengatur dan mengelola file atau dokumen dalam sebuah sistem komputer. </a:t>
            </a:r>
          </a:p>
          <a:p>
            <a:pPr algn="just"/>
            <a:r>
              <a:rPr lang="id-ID" dirty="0"/>
              <a:t>Sistem berkas bertanggung jawab untuk menyimpan, mengorganisir, dan memberikan akses terhadap file-file yang ada dalam komputer.</a:t>
            </a:r>
          </a:p>
        </p:txBody>
      </p:sp>
    </p:spTree>
    <p:extLst>
      <p:ext uri="{BB962C8B-B14F-4D97-AF65-F5344CB8AC3E}">
        <p14:creationId xmlns:p14="http://schemas.microsoft.com/office/powerpoint/2010/main" val="121889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66</TotalTime>
  <Words>774</Words>
  <Application>Microsoft Office PowerPoint</Application>
  <PresentationFormat>Widescreen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Rockwell</vt:lpstr>
      <vt:lpstr>ui-sans-serif</vt:lpstr>
      <vt:lpstr>Verdana Pro</vt:lpstr>
      <vt:lpstr>Verdana Pro Cond SemiBold</vt:lpstr>
      <vt:lpstr>TornVTI</vt:lpstr>
      <vt:lpstr>SISTEM BERKAS</vt:lpstr>
      <vt:lpstr>PENILAIAN</vt:lpstr>
      <vt:lpstr>PENILAIAN</vt:lpstr>
      <vt:lpstr>MATERI PEMBELAJARAN</vt:lpstr>
      <vt:lpstr>CAPAIAN PEMBELAJARAN MATA KULIAH</vt:lpstr>
      <vt:lpstr>CPMK 4</vt:lpstr>
      <vt:lpstr>CPMK 9</vt:lpstr>
      <vt:lpstr>SEKILAS TENTANG SISTEM BERKAS</vt:lpstr>
      <vt:lpstr>Apa itu Sistem Berkas?</vt:lpstr>
      <vt:lpstr>Komponen Sistem Berkas</vt:lpstr>
      <vt:lpstr>PowerPoint Presentation</vt:lpstr>
      <vt:lpstr>Struktur Direktori</vt:lpstr>
      <vt:lpstr>File</vt:lpstr>
      <vt:lpstr>Alokasi Ruang Penyimpanan</vt:lpstr>
      <vt:lpstr>Manajemen Hak Akses</vt:lpstr>
      <vt:lpstr>Keamanan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BERKAS</dc:title>
  <dc:creator>Dian Agustini</dc:creator>
  <cp:lastModifiedBy>DianAgt</cp:lastModifiedBy>
  <cp:revision>24</cp:revision>
  <dcterms:created xsi:type="dcterms:W3CDTF">2023-09-16T05:29:13Z</dcterms:created>
  <dcterms:modified xsi:type="dcterms:W3CDTF">2023-09-17T09:14:50Z</dcterms:modified>
</cp:coreProperties>
</file>