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91" r:id="rId7"/>
    <p:sldId id="261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SISTEM BERKAS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Materi 1- Pengenalan Sistem Berkas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542925"/>
            <a:ext cx="4745686" cy="535531"/>
          </a:xfrm>
        </p:spPr>
        <p:txBody>
          <a:bodyPr/>
          <a:lstStyle/>
          <a:p>
            <a:pPr algn="ctr"/>
            <a:r>
              <a:rPr lang="id-ID" dirty="0"/>
              <a:t>PENGERTIAN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213261"/>
            <a:ext cx="4745686" cy="264753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dirty="0"/>
              <a:t>	</a:t>
            </a:r>
            <a:r>
              <a:rPr lang="sv-SE" dirty="0"/>
              <a:t>Sistem berkas merupakan mekanisme penyimpanan on-line serta untuk akses, baik data mau pun program yang berada dalam Sistem Operasi. </a:t>
            </a:r>
            <a:endParaRPr lang="id-ID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dirty="0"/>
              <a:t>	Sistem berkas adalah cara untuk mengambil informasi dari suatu file.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5CD5D8E-14A2-1846-EEEB-C7FD3D5FEB08}"/>
              </a:ext>
            </a:extLst>
          </p:cNvPr>
          <p:cNvSpPr txBox="1">
            <a:spLocks/>
          </p:cNvSpPr>
          <p:nvPr/>
        </p:nvSpPr>
        <p:spPr>
          <a:xfrm>
            <a:off x="533400" y="4144720"/>
            <a:ext cx="4745686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BAGIAN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430245-A1FC-738C-36E1-940BB210F180}"/>
              </a:ext>
            </a:extLst>
          </p:cNvPr>
          <p:cNvSpPr txBox="1">
            <a:spLocks/>
          </p:cNvSpPr>
          <p:nvPr/>
        </p:nvSpPr>
        <p:spPr>
          <a:xfrm>
            <a:off x="533400" y="4964171"/>
            <a:ext cx="4745686" cy="1086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id-ID" dirty="0"/>
              <a:t>Kumpulan Berkas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Direktori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74A80F6-700D-0457-A5D2-738043621B8F}"/>
              </a:ext>
            </a:extLst>
          </p:cNvPr>
          <p:cNvSpPr txBox="1">
            <a:spLocks/>
          </p:cNvSpPr>
          <p:nvPr/>
        </p:nvSpPr>
        <p:spPr>
          <a:xfrm>
            <a:off x="5606782" y="2893469"/>
            <a:ext cx="4745686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KONSEP DASAR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D984257-111A-19EA-4DCD-E274B80952C5}"/>
              </a:ext>
            </a:extLst>
          </p:cNvPr>
          <p:cNvSpPr txBox="1">
            <a:spLocks/>
          </p:cNvSpPr>
          <p:nvPr/>
        </p:nvSpPr>
        <p:spPr>
          <a:xfrm>
            <a:off x="5902996" y="3677023"/>
            <a:ext cx="5044046" cy="171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dirty="0"/>
              <a:t>	</a:t>
            </a:r>
            <a:r>
              <a:rPr lang="sv-SE" dirty="0"/>
              <a:t>Berkas adalah kumpulan informasi berkait yang diberi nama dan direkam pada</a:t>
            </a:r>
            <a:r>
              <a:rPr lang="id-ID" dirty="0"/>
              <a:t> </a:t>
            </a:r>
            <a:r>
              <a:rPr lang="sv-SE" dirty="0"/>
              <a:t>penyimpanan sekunder.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6BF5-E787-F8DE-8214-B638CA34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12" y="771310"/>
            <a:ext cx="3073400" cy="854075"/>
          </a:xfrm>
        </p:spPr>
        <p:txBody>
          <a:bodyPr/>
          <a:lstStyle/>
          <a:p>
            <a:pPr algn="ctr"/>
            <a:r>
              <a:rPr lang="id-ID" dirty="0"/>
              <a:t>ISTILAH DASAR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736D8-C0E9-B1E5-598D-6B3AE515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29E9-22F7-A5CD-CB37-38047910F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3600" y="1625385"/>
            <a:ext cx="1638300" cy="40932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d-ID" dirty="0"/>
              <a:t>Entitas</a:t>
            </a:r>
          </a:p>
          <a:p>
            <a:pPr>
              <a:lnSpc>
                <a:spcPct val="200000"/>
              </a:lnSpc>
            </a:pPr>
            <a:r>
              <a:rPr lang="id-ID" dirty="0"/>
              <a:t>Atribut</a:t>
            </a:r>
          </a:p>
          <a:p>
            <a:pPr>
              <a:lnSpc>
                <a:spcPct val="200000"/>
              </a:lnSpc>
            </a:pPr>
            <a:r>
              <a:rPr lang="id-ID" dirty="0"/>
              <a:t>Item Data</a:t>
            </a:r>
          </a:p>
          <a:p>
            <a:pPr>
              <a:lnSpc>
                <a:spcPct val="200000"/>
              </a:lnSpc>
            </a:pPr>
            <a:r>
              <a:rPr lang="id-ID" dirty="0"/>
              <a:t>Elemen</a:t>
            </a:r>
          </a:p>
          <a:p>
            <a:pPr>
              <a:lnSpc>
                <a:spcPct val="200000"/>
              </a:lnSpc>
            </a:pPr>
            <a:r>
              <a:rPr lang="id-ID" dirty="0"/>
              <a:t>Record</a:t>
            </a:r>
          </a:p>
          <a:p>
            <a:pPr>
              <a:lnSpc>
                <a:spcPct val="200000"/>
              </a:lnSpc>
            </a:pPr>
            <a:r>
              <a:rPr lang="id-ID" dirty="0"/>
              <a:t>Berkas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85087D-297D-6AF7-784F-D946C0E8E85B}"/>
              </a:ext>
            </a:extLst>
          </p:cNvPr>
          <p:cNvSpPr txBox="1">
            <a:spLocks/>
          </p:cNvSpPr>
          <p:nvPr/>
        </p:nvSpPr>
        <p:spPr>
          <a:xfrm>
            <a:off x="5537200" y="2142910"/>
            <a:ext cx="30734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Field, Record,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32A12-BA47-C75D-22F9-B935E2E8D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78" t="55744" r="33959" b="27767"/>
          <a:stretch/>
        </p:blipFill>
        <p:spPr>
          <a:xfrm>
            <a:off x="4762499" y="3289300"/>
            <a:ext cx="646116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5157787" cy="535531"/>
          </a:xfrm>
        </p:spPr>
        <p:txBody>
          <a:bodyPr/>
          <a:lstStyle/>
          <a:p>
            <a:pPr algn="ctr"/>
            <a:r>
              <a:rPr lang="id-ID" dirty="0"/>
              <a:t>INFORMASI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499" y="1713494"/>
            <a:ext cx="5157787" cy="22145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Text File</a:t>
            </a:r>
          </a:p>
          <a:p>
            <a:pPr>
              <a:lnSpc>
                <a:spcPct val="150000"/>
              </a:lnSpc>
            </a:pPr>
            <a:r>
              <a:rPr lang="id-ID" dirty="0"/>
              <a:t>Source File</a:t>
            </a:r>
          </a:p>
          <a:p>
            <a:pPr>
              <a:lnSpc>
                <a:spcPct val="150000"/>
              </a:lnSpc>
            </a:pPr>
            <a:r>
              <a:rPr lang="id-ID" dirty="0"/>
              <a:t>Objek</a:t>
            </a:r>
          </a:p>
          <a:p>
            <a:pPr>
              <a:lnSpc>
                <a:spcPct val="150000"/>
              </a:lnSpc>
            </a:pPr>
            <a:r>
              <a:rPr lang="id-ID" dirty="0"/>
              <a:t>Executable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069012" y="2187556"/>
            <a:ext cx="5183188" cy="3684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dirty="0"/>
              <a:t>Nama</a:t>
            </a:r>
          </a:p>
          <a:p>
            <a:pPr>
              <a:lnSpc>
                <a:spcPct val="150000"/>
              </a:lnSpc>
            </a:pPr>
            <a:r>
              <a:rPr lang="id-ID" dirty="0"/>
              <a:t>Tipe</a:t>
            </a:r>
          </a:p>
          <a:p>
            <a:pPr>
              <a:lnSpc>
                <a:spcPct val="150000"/>
              </a:lnSpc>
            </a:pPr>
            <a:r>
              <a:rPr lang="id-ID" dirty="0"/>
              <a:t>Lokasi</a:t>
            </a:r>
          </a:p>
          <a:p>
            <a:pPr>
              <a:lnSpc>
                <a:spcPct val="150000"/>
              </a:lnSpc>
            </a:pPr>
            <a:r>
              <a:rPr lang="id-ID" dirty="0"/>
              <a:t>Ukuran</a:t>
            </a:r>
          </a:p>
          <a:p>
            <a:pPr>
              <a:lnSpc>
                <a:spcPct val="150000"/>
              </a:lnSpc>
            </a:pPr>
            <a:r>
              <a:rPr lang="id-ID" dirty="0"/>
              <a:t>Proteksi</a:t>
            </a:r>
          </a:p>
          <a:p>
            <a:pPr>
              <a:lnSpc>
                <a:spcPct val="150000"/>
              </a:lnSpc>
            </a:pPr>
            <a:r>
              <a:rPr lang="id-ID" dirty="0"/>
              <a:t>Waktu, Tanggal, Identifikasi Pengguna</a:t>
            </a:r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FEEFBAF-A78C-39BE-D75B-85686D7760F0}"/>
              </a:ext>
            </a:extLst>
          </p:cNvPr>
          <p:cNvSpPr txBox="1">
            <a:spLocks/>
          </p:cNvSpPr>
          <p:nvPr/>
        </p:nvSpPr>
        <p:spPr>
          <a:xfrm>
            <a:off x="5602286" y="1652025"/>
            <a:ext cx="5157787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ATRIBUT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CFBD-9946-69D6-A5C3-F2E14DEF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77" y="465911"/>
            <a:ext cx="5128810" cy="535531"/>
          </a:xfrm>
        </p:spPr>
        <p:txBody>
          <a:bodyPr/>
          <a:lstStyle/>
          <a:p>
            <a:pPr algn="ctr"/>
            <a:r>
              <a:rPr lang="id-ID" dirty="0"/>
              <a:t>OPERASI DASAR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F4EE9-97BC-F423-60BE-0D67B5F2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4D842-34A8-EBE4-4A0C-4DD17FFF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532587"/>
            <a:ext cx="5157787" cy="34515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d-ID" dirty="0"/>
              <a:t>Create</a:t>
            </a:r>
          </a:p>
          <a:p>
            <a:pPr>
              <a:lnSpc>
                <a:spcPct val="200000"/>
              </a:lnSpc>
            </a:pPr>
            <a:r>
              <a:rPr lang="id-ID" dirty="0"/>
              <a:t>Update</a:t>
            </a:r>
          </a:p>
          <a:p>
            <a:pPr>
              <a:lnSpc>
                <a:spcPct val="200000"/>
              </a:lnSpc>
            </a:pPr>
            <a:r>
              <a:rPr lang="id-ID" dirty="0"/>
              <a:t>Retrieval</a:t>
            </a:r>
          </a:p>
          <a:p>
            <a:pPr>
              <a:lnSpc>
                <a:spcPct val="200000"/>
              </a:lnSpc>
            </a:pPr>
            <a:r>
              <a:rPr lang="id-ID" dirty="0"/>
              <a:t>Maintenance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68EDD2-0640-56EC-4DA1-9419C782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174604"/>
            <a:ext cx="5183188" cy="3684588"/>
          </a:xfrm>
        </p:spPr>
        <p:txBody>
          <a:bodyPr/>
          <a:lstStyle/>
          <a:p>
            <a:r>
              <a:rPr lang="id-ID" dirty="0"/>
              <a:t>Executable</a:t>
            </a:r>
          </a:p>
          <a:p>
            <a:r>
              <a:rPr lang="id-ID" dirty="0"/>
              <a:t>Objek</a:t>
            </a:r>
          </a:p>
          <a:p>
            <a:r>
              <a:rPr lang="id-ID" dirty="0"/>
              <a:t>Source Code</a:t>
            </a:r>
          </a:p>
          <a:p>
            <a:r>
              <a:rPr lang="id-ID" dirty="0"/>
              <a:t>Batch</a:t>
            </a:r>
          </a:p>
          <a:p>
            <a:r>
              <a:rPr lang="id-ID" dirty="0"/>
              <a:t>Text</a:t>
            </a:r>
          </a:p>
          <a:p>
            <a:r>
              <a:rPr lang="id-ID" dirty="0"/>
              <a:t>Pengolah Kata</a:t>
            </a:r>
          </a:p>
          <a:p>
            <a:r>
              <a:rPr lang="id-ID" dirty="0"/>
              <a:t>Library</a:t>
            </a:r>
          </a:p>
          <a:p>
            <a:r>
              <a:rPr lang="id-ID" dirty="0"/>
              <a:t>Print, Gambar</a:t>
            </a:r>
          </a:p>
          <a:p>
            <a:r>
              <a:rPr lang="id-ID" dirty="0"/>
              <a:t>Arsip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3BF600-F483-45F4-A782-C836D526B52F}"/>
              </a:ext>
            </a:extLst>
          </p:cNvPr>
          <p:cNvSpPr txBox="1">
            <a:spLocks/>
          </p:cNvSpPr>
          <p:nvPr/>
        </p:nvSpPr>
        <p:spPr>
          <a:xfrm>
            <a:off x="6589715" y="1639073"/>
            <a:ext cx="512881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JENIS</a:t>
            </a:r>
          </a:p>
        </p:txBody>
      </p:sp>
    </p:spTree>
    <p:extLst>
      <p:ext uri="{BB962C8B-B14F-4D97-AF65-F5344CB8AC3E}">
        <p14:creationId xmlns:p14="http://schemas.microsoft.com/office/powerpoint/2010/main" val="36202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10CC-FD82-131E-5791-6A4B659A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4079603"/>
            <a:ext cx="5157787" cy="535531"/>
          </a:xfrm>
        </p:spPr>
        <p:txBody>
          <a:bodyPr/>
          <a:lstStyle/>
          <a:p>
            <a:pPr algn="ctr"/>
            <a:r>
              <a:rPr lang="id-ID" dirty="0"/>
              <a:t>STRUKTUR DIREKTORI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0D3DD-0AE9-9C03-5BC1-55319720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B38EF-D022-0C41-4C94-8E3E4FCD0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id-ID" dirty="0"/>
              <a:t>OPERASI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5D796-5FB2-403C-236F-819FC215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02" y="1586707"/>
            <a:ext cx="5157787" cy="18422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id-ID" dirty="0"/>
              <a:t>Berurutan (Sequential)</a:t>
            </a:r>
          </a:p>
          <a:p>
            <a:pPr>
              <a:lnSpc>
                <a:spcPct val="150000"/>
              </a:lnSpc>
            </a:pPr>
            <a:r>
              <a:rPr lang="id-ID" dirty="0"/>
              <a:t>Acak (Random)</a:t>
            </a:r>
          </a:p>
          <a:p>
            <a:pPr>
              <a:lnSpc>
                <a:spcPct val="150000"/>
              </a:lnSpc>
            </a:pPr>
            <a:r>
              <a:rPr lang="id-ID" dirty="0"/>
              <a:t>Langsung (Direct)</a:t>
            </a:r>
          </a:p>
          <a:p>
            <a:pPr>
              <a:lnSpc>
                <a:spcPct val="150000"/>
              </a:lnSpc>
            </a:pPr>
            <a:r>
              <a:rPr lang="id-ID" dirty="0"/>
              <a:t>Indeks (Index)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B93DAC-F5FF-E2D5-8EBE-B3D4476AD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29973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d-ID" dirty="0"/>
              <a:t>Mencari</a:t>
            </a:r>
          </a:p>
          <a:p>
            <a:pPr>
              <a:lnSpc>
                <a:spcPct val="150000"/>
              </a:lnSpc>
            </a:pPr>
            <a:r>
              <a:rPr lang="id-ID" dirty="0"/>
              <a:t>Membuat</a:t>
            </a:r>
          </a:p>
          <a:p>
            <a:pPr>
              <a:lnSpc>
                <a:spcPct val="150000"/>
              </a:lnSpc>
            </a:pPr>
            <a:r>
              <a:rPr lang="id-ID" dirty="0"/>
              <a:t>Menghapus</a:t>
            </a:r>
          </a:p>
          <a:p>
            <a:pPr>
              <a:lnSpc>
                <a:spcPct val="150000"/>
              </a:lnSpc>
            </a:pPr>
            <a:r>
              <a:rPr lang="id-ID" dirty="0"/>
              <a:t>Menampilkan</a:t>
            </a:r>
          </a:p>
          <a:p>
            <a:pPr>
              <a:lnSpc>
                <a:spcPct val="150000"/>
              </a:lnSpc>
            </a:pPr>
            <a:r>
              <a:rPr lang="id-ID" dirty="0"/>
              <a:t>Mengganti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6386AB-8E05-9C62-3FBF-64994F1D04D7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5157787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AKSES</a:t>
            </a:r>
          </a:p>
        </p:txBody>
      </p:sp>
    </p:spTree>
    <p:extLst>
      <p:ext uri="{BB962C8B-B14F-4D97-AF65-F5344CB8AC3E}">
        <p14:creationId xmlns:p14="http://schemas.microsoft.com/office/powerpoint/2010/main" val="24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8BBB-BD0B-3DF7-08C9-2489C93E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2" y="2729037"/>
            <a:ext cx="5157787" cy="535531"/>
          </a:xfrm>
        </p:spPr>
        <p:txBody>
          <a:bodyPr/>
          <a:lstStyle/>
          <a:p>
            <a:pPr algn="ctr"/>
            <a:r>
              <a:rPr lang="id-ID" dirty="0"/>
              <a:t>PROTEKSI BERKAS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49278-B721-041D-FF58-14C32AB4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28F64-F6DE-D5DF-521D-C555F3CB7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Tipe Akses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B026F-E8EE-A156-06EB-03766AF4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02" y="3593432"/>
            <a:ext cx="5157787" cy="21817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d-ID" dirty="0"/>
              <a:t>Reabilitas dari sebuah sistem</a:t>
            </a:r>
          </a:p>
          <a:p>
            <a:pPr>
              <a:lnSpc>
                <a:spcPct val="200000"/>
              </a:lnSpc>
            </a:pPr>
            <a:r>
              <a:rPr lang="id-ID" dirty="0"/>
              <a:t>Proteksi (Perlindungan) terhadap sebuah berkas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EFD6DE-00AB-15EA-9F15-43D2DB5E3C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d-ID" dirty="0"/>
              <a:t>Read</a:t>
            </a:r>
          </a:p>
          <a:p>
            <a:r>
              <a:rPr lang="id-ID" dirty="0"/>
              <a:t>Write</a:t>
            </a:r>
          </a:p>
          <a:p>
            <a:r>
              <a:rPr lang="id-ID" dirty="0"/>
              <a:t>Execute</a:t>
            </a:r>
          </a:p>
          <a:p>
            <a:r>
              <a:rPr lang="id-ID" dirty="0"/>
              <a:t>Append</a:t>
            </a:r>
          </a:p>
          <a:p>
            <a:r>
              <a:rPr lang="id-ID" dirty="0"/>
              <a:t>Delete</a:t>
            </a:r>
          </a:p>
          <a:p>
            <a:r>
              <a:rPr lang="id-ID" dirty="0"/>
              <a:t>List</a:t>
            </a:r>
          </a:p>
          <a:p>
            <a:r>
              <a:rPr lang="id-ID" dirty="0"/>
              <a:t>Rename</a:t>
            </a:r>
          </a:p>
          <a:p>
            <a:r>
              <a:rPr lang="id-ID" dirty="0"/>
              <a:t>Copy</a:t>
            </a:r>
          </a:p>
          <a:p>
            <a:r>
              <a:rPr lang="id-ID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7225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355</TotalTime>
  <Words>171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SISTEM BERKAS</vt:lpstr>
      <vt:lpstr>PENGERTIAN</vt:lpstr>
      <vt:lpstr>ISTILAH DASAR</vt:lpstr>
      <vt:lpstr>INFORMASI</vt:lpstr>
      <vt:lpstr>OPERASI DASAR</vt:lpstr>
      <vt:lpstr>STRUKTUR DIREKTORI</vt:lpstr>
      <vt:lpstr>PROTEKSI BERKAS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BERKAS</dc:title>
  <dc:creator>DianAgt</dc:creator>
  <cp:lastModifiedBy>DianAgt</cp:lastModifiedBy>
  <cp:revision>36</cp:revision>
  <dcterms:created xsi:type="dcterms:W3CDTF">2023-09-23T01:42:27Z</dcterms:created>
  <dcterms:modified xsi:type="dcterms:W3CDTF">2023-09-25T02:52:47Z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