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65" r:id="rId13"/>
    <p:sldId id="266" r:id="rId14"/>
    <p:sldId id="270"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Gagalin" panose="020B0604020202020204" charset="0"/>
      <p:regular r:id="rId20"/>
    </p:embeddedFont>
    <p:embeddedFont>
      <p:font typeface="Open Sans" panose="020B0606030504020204" pitchFamily="34" charset="0"/>
      <p:regular r:id="rId21"/>
      <p:bold r:id="rId22"/>
      <p:italic r:id="rId23"/>
      <p:boldItalic r:id="rId24"/>
    </p:embeddedFont>
    <p:embeddedFont>
      <p:font typeface="Open Sans Bold" panose="020B0806030504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66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600893" y="3200400"/>
            <a:ext cx="11086213" cy="5257800"/>
          </a:xfrm>
          <a:prstGeom prst="rect">
            <a:avLst/>
          </a:prstGeom>
        </p:spPr>
        <p:txBody>
          <a:bodyPr lIns="0" tIns="0" rIns="0" bIns="0" rtlCol="0" anchor="t">
            <a:spAutoFit/>
          </a:bodyPr>
          <a:lstStyle/>
          <a:p>
            <a:pPr algn="ctr">
              <a:lnSpc>
                <a:spcPts val="8399"/>
              </a:lnSpc>
            </a:pPr>
            <a:r>
              <a:rPr lang="en-US" sz="6999">
                <a:solidFill>
                  <a:srgbClr val="000000"/>
                </a:solidFill>
                <a:latin typeface="Gagalin"/>
              </a:rPr>
              <a:t>MANAJEMEN DISK </a:t>
            </a:r>
          </a:p>
          <a:p>
            <a:pPr algn="ctr">
              <a:lnSpc>
                <a:spcPts val="8399"/>
              </a:lnSpc>
            </a:pPr>
            <a:r>
              <a:rPr lang="en-US" sz="6999">
                <a:solidFill>
                  <a:srgbClr val="000000"/>
                </a:solidFill>
                <a:latin typeface="Gagalin"/>
              </a:rPr>
              <a:t>DAN </a:t>
            </a:r>
          </a:p>
          <a:p>
            <a:pPr algn="ctr">
              <a:lnSpc>
                <a:spcPts val="8399"/>
              </a:lnSpc>
            </a:pPr>
            <a:r>
              <a:rPr lang="en-US" sz="6999">
                <a:solidFill>
                  <a:srgbClr val="000000"/>
                </a:solidFill>
                <a:latin typeface="Gagalin"/>
              </a:rPr>
              <a:t>RUANG PENYIMPANAN SISTEM OPERASI</a:t>
            </a:r>
          </a:p>
          <a:p>
            <a:pPr algn="ctr">
              <a:lnSpc>
                <a:spcPts val="8160"/>
              </a:lnSpc>
            </a:pPr>
            <a:endParaRPr lang="en-US" sz="6999">
              <a:solidFill>
                <a:srgbClr val="000000"/>
              </a:solidFill>
              <a:latin typeface="Gagalin"/>
            </a:endParaRPr>
          </a:p>
        </p:txBody>
      </p:sp>
      <p:sp>
        <p:nvSpPr>
          <p:cNvPr id="7" name="TextBox 7"/>
          <p:cNvSpPr txBox="1"/>
          <p:nvPr/>
        </p:nvSpPr>
        <p:spPr>
          <a:xfrm>
            <a:off x="6891442" y="8677910"/>
            <a:ext cx="4505115" cy="580390"/>
          </a:xfrm>
          <a:prstGeom prst="rect">
            <a:avLst/>
          </a:prstGeom>
        </p:spPr>
        <p:txBody>
          <a:bodyPr lIns="0" tIns="0" rIns="0" bIns="0" rtlCol="0" anchor="t">
            <a:spAutoFit/>
          </a:bodyPr>
          <a:lstStyle/>
          <a:p>
            <a:pPr algn="ctr">
              <a:lnSpc>
                <a:spcPts val="4759"/>
              </a:lnSpc>
            </a:pPr>
            <a:r>
              <a:rPr lang="en-US" sz="3399">
                <a:solidFill>
                  <a:srgbClr val="343434"/>
                </a:solidFill>
                <a:latin typeface="Open Sans"/>
              </a:rPr>
              <a:t>- Kelompok 7 -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63906" y="6466194"/>
            <a:ext cx="6626110" cy="5084033"/>
          </a:xfrm>
          <a:custGeom>
            <a:avLst/>
            <a:gdLst/>
            <a:ahLst/>
            <a:cxnLst/>
            <a:rect l="l" t="t" r="r" b="b"/>
            <a:pathLst>
              <a:path w="6626110" h="5084033">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888818" y="8195613"/>
            <a:ext cx="6740964" cy="4583855"/>
          </a:xfrm>
          <a:custGeom>
            <a:avLst/>
            <a:gdLst/>
            <a:ahLst/>
            <a:cxnLst/>
            <a:rect l="l" t="t" r="r" b="b"/>
            <a:pathLst>
              <a:path w="6740964" h="4583855">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2745" y="6700722"/>
            <a:ext cx="6014782" cy="4614978"/>
          </a:xfrm>
          <a:custGeom>
            <a:avLst/>
            <a:gdLst/>
            <a:ahLst/>
            <a:cxnLst/>
            <a:rect l="l" t="t" r="r" b="b"/>
            <a:pathLst>
              <a:path w="6014782" h="4614978">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04782" y="7185338"/>
            <a:ext cx="6051176" cy="4114800"/>
          </a:xfrm>
          <a:custGeom>
            <a:avLst/>
            <a:gdLst/>
            <a:ahLst/>
            <a:cxnLst/>
            <a:rect l="l" t="t" r="r" b="b"/>
            <a:pathLst>
              <a:path w="6051176" h="4114800">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346393" y="4032845"/>
            <a:ext cx="12387227" cy="1617046"/>
          </a:xfrm>
          <a:prstGeom prst="rect">
            <a:avLst/>
          </a:prstGeom>
        </p:spPr>
        <p:txBody>
          <a:bodyPr lIns="0" tIns="0" rIns="0" bIns="0" rtlCol="0" anchor="t">
            <a:spAutoFit/>
          </a:bodyPr>
          <a:lstStyle/>
          <a:p>
            <a:pPr algn="just">
              <a:lnSpc>
                <a:spcPts val="4254"/>
              </a:lnSpc>
            </a:pPr>
            <a:r>
              <a:rPr lang="en-US" sz="3038" dirty="0">
                <a:solidFill>
                  <a:srgbClr val="343434"/>
                </a:solidFill>
                <a:latin typeface="Open Sans"/>
              </a:rPr>
              <a:t>Alat </a:t>
            </a:r>
            <a:r>
              <a:rPr lang="en-US" sz="3038" dirty="0" err="1">
                <a:solidFill>
                  <a:srgbClr val="343434"/>
                </a:solidFill>
                <a:latin typeface="Open Sans"/>
              </a:rPr>
              <a:t>manajemen</a:t>
            </a:r>
            <a:r>
              <a:rPr lang="en-US" sz="3038" dirty="0">
                <a:solidFill>
                  <a:srgbClr val="343434"/>
                </a:solidFill>
                <a:latin typeface="Open Sans"/>
              </a:rPr>
              <a:t> disk </a:t>
            </a:r>
            <a:r>
              <a:rPr lang="en-US" sz="3038" dirty="0" err="1">
                <a:solidFill>
                  <a:srgbClr val="343434"/>
                </a:solidFill>
                <a:latin typeface="Open Sans"/>
              </a:rPr>
              <a:t>adalah</a:t>
            </a:r>
            <a:r>
              <a:rPr lang="en-US" sz="3038" dirty="0">
                <a:solidFill>
                  <a:srgbClr val="343434"/>
                </a:solidFill>
                <a:latin typeface="Open Sans"/>
              </a:rPr>
              <a:t> </a:t>
            </a:r>
            <a:r>
              <a:rPr lang="en-US" sz="3038" dirty="0" err="1">
                <a:solidFill>
                  <a:srgbClr val="343434"/>
                </a:solidFill>
                <a:latin typeface="Open Sans"/>
              </a:rPr>
              <a:t>perangkat</a:t>
            </a:r>
            <a:r>
              <a:rPr lang="en-US" sz="3038" dirty="0">
                <a:solidFill>
                  <a:srgbClr val="343434"/>
                </a:solidFill>
                <a:latin typeface="Open Sans"/>
              </a:rPr>
              <a:t> </a:t>
            </a:r>
            <a:r>
              <a:rPr lang="en-US" sz="3038" dirty="0" err="1">
                <a:solidFill>
                  <a:srgbClr val="343434"/>
                </a:solidFill>
                <a:latin typeface="Open Sans"/>
              </a:rPr>
              <a:t>lunak</a:t>
            </a:r>
            <a:r>
              <a:rPr lang="en-US" sz="3038" dirty="0">
                <a:solidFill>
                  <a:srgbClr val="343434"/>
                </a:solidFill>
                <a:latin typeface="Open Sans"/>
              </a:rPr>
              <a:t> </a:t>
            </a:r>
            <a:r>
              <a:rPr lang="en-US" sz="3038" dirty="0" err="1">
                <a:solidFill>
                  <a:srgbClr val="343434"/>
                </a:solidFill>
                <a:latin typeface="Open Sans"/>
              </a:rPr>
              <a:t>utilitas</a:t>
            </a:r>
            <a:r>
              <a:rPr lang="en-US" sz="3038" dirty="0">
                <a:solidFill>
                  <a:srgbClr val="343434"/>
                </a:solidFill>
                <a:latin typeface="Open Sans"/>
              </a:rPr>
              <a:t> yang </a:t>
            </a:r>
            <a:r>
              <a:rPr lang="en-US" sz="3038" dirty="0" err="1">
                <a:solidFill>
                  <a:srgbClr val="343434"/>
                </a:solidFill>
                <a:latin typeface="Open Sans"/>
              </a:rPr>
              <a:t>digunakan</a:t>
            </a:r>
            <a:r>
              <a:rPr lang="en-US" sz="3038" dirty="0">
                <a:solidFill>
                  <a:srgbClr val="343434"/>
                </a:solidFill>
                <a:latin typeface="Open Sans"/>
              </a:rPr>
              <a:t> </a:t>
            </a:r>
            <a:r>
              <a:rPr lang="en-US" sz="3038" dirty="0" err="1">
                <a:solidFill>
                  <a:srgbClr val="343434"/>
                </a:solidFill>
                <a:latin typeface="Open Sans"/>
              </a:rPr>
              <a:t>untuk</a:t>
            </a:r>
            <a:r>
              <a:rPr lang="en-US" sz="3038" dirty="0">
                <a:solidFill>
                  <a:srgbClr val="343434"/>
                </a:solidFill>
                <a:latin typeface="Open Sans"/>
              </a:rPr>
              <a:t> </a:t>
            </a:r>
            <a:r>
              <a:rPr lang="en-US" sz="3038" dirty="0" err="1">
                <a:solidFill>
                  <a:srgbClr val="343434"/>
                </a:solidFill>
                <a:latin typeface="Open Sans"/>
              </a:rPr>
              <a:t>mengelola</a:t>
            </a:r>
            <a:r>
              <a:rPr lang="en-US" sz="3038" dirty="0">
                <a:solidFill>
                  <a:srgbClr val="343434"/>
                </a:solidFill>
                <a:latin typeface="Open Sans"/>
              </a:rPr>
              <a:t> data pada disk </a:t>
            </a:r>
            <a:r>
              <a:rPr lang="en-US" sz="3038" dirty="0" err="1">
                <a:solidFill>
                  <a:srgbClr val="343434"/>
                </a:solidFill>
                <a:latin typeface="Open Sans"/>
              </a:rPr>
              <a:t>dengan</a:t>
            </a:r>
            <a:r>
              <a:rPr lang="en-US" sz="3038" dirty="0">
                <a:solidFill>
                  <a:srgbClr val="343434"/>
                </a:solidFill>
                <a:latin typeface="Open Sans"/>
              </a:rPr>
              <a:t> </a:t>
            </a:r>
            <a:r>
              <a:rPr lang="en-US" sz="3038" dirty="0" err="1">
                <a:solidFill>
                  <a:srgbClr val="343434"/>
                </a:solidFill>
                <a:latin typeface="Open Sans"/>
              </a:rPr>
              <a:t>menjalankan</a:t>
            </a:r>
            <a:r>
              <a:rPr lang="en-US" sz="3038" dirty="0">
                <a:solidFill>
                  <a:srgbClr val="343434"/>
                </a:solidFill>
                <a:latin typeface="Open Sans"/>
              </a:rPr>
              <a:t> </a:t>
            </a:r>
            <a:r>
              <a:rPr lang="en-US" sz="3038" dirty="0" err="1">
                <a:solidFill>
                  <a:srgbClr val="343434"/>
                </a:solidFill>
                <a:latin typeface="Open Sans"/>
              </a:rPr>
              <a:t>berbagai</a:t>
            </a:r>
            <a:r>
              <a:rPr lang="en-US" sz="3038" dirty="0">
                <a:solidFill>
                  <a:srgbClr val="343434"/>
                </a:solidFill>
                <a:latin typeface="Open Sans"/>
              </a:rPr>
              <a:t> </a:t>
            </a:r>
            <a:r>
              <a:rPr lang="en-US" sz="3038" dirty="0" err="1">
                <a:solidFill>
                  <a:srgbClr val="343434"/>
                </a:solidFill>
                <a:latin typeface="Open Sans"/>
              </a:rPr>
              <a:t>fungsi</a:t>
            </a:r>
            <a:r>
              <a:rPr lang="en-US" sz="3038" dirty="0">
                <a:solidFill>
                  <a:srgbClr val="343434"/>
                </a:solidFill>
                <a:latin typeface="Open Sans"/>
              </a:rPr>
              <a:t> di </a:t>
            </a:r>
            <a:r>
              <a:rPr lang="en-US" sz="3038" dirty="0" err="1">
                <a:solidFill>
                  <a:srgbClr val="343434"/>
                </a:solidFill>
                <a:latin typeface="Open Sans"/>
              </a:rPr>
              <a:t>dalamnya</a:t>
            </a:r>
            <a:endParaRPr lang="en-US" sz="3038" dirty="0">
              <a:solidFill>
                <a:srgbClr val="343434"/>
              </a:solidFill>
              <a:latin typeface="Open Sans"/>
            </a:endParaRPr>
          </a:p>
        </p:txBody>
      </p:sp>
      <p:sp>
        <p:nvSpPr>
          <p:cNvPr id="7" name="TextBox 7"/>
          <p:cNvSpPr txBox="1"/>
          <p:nvPr/>
        </p:nvSpPr>
        <p:spPr>
          <a:xfrm>
            <a:off x="3346394" y="2139094"/>
            <a:ext cx="12387226" cy="1485600"/>
          </a:xfrm>
          <a:prstGeom prst="rect">
            <a:avLst/>
          </a:prstGeom>
        </p:spPr>
        <p:txBody>
          <a:bodyPr wrap="square" lIns="0" tIns="0" rIns="0" bIns="0" rtlCol="0" anchor="t">
            <a:spAutoFit/>
          </a:bodyPr>
          <a:lstStyle/>
          <a:p>
            <a:pPr>
              <a:lnSpc>
                <a:spcPts val="5779"/>
              </a:lnSpc>
            </a:pPr>
            <a:r>
              <a:rPr lang="sv-SE" sz="4816" dirty="0">
                <a:solidFill>
                  <a:srgbClr val="343434"/>
                </a:solidFill>
                <a:latin typeface="Magnolia Script Bold"/>
              </a:rPr>
              <a:t>Alat Manajemen Disk dan Ruang Penyimpanan Sistem Berkas</a:t>
            </a:r>
            <a:endParaRPr lang="en-US" sz="4816" dirty="0">
              <a:solidFill>
                <a:srgbClr val="343434"/>
              </a:solidFill>
              <a:latin typeface="Magnolia Script Bold"/>
            </a:endParaRPr>
          </a:p>
        </p:txBody>
      </p:sp>
    </p:spTree>
    <p:extLst>
      <p:ext uri="{BB962C8B-B14F-4D97-AF65-F5344CB8AC3E}">
        <p14:creationId xmlns:p14="http://schemas.microsoft.com/office/powerpoint/2010/main" val="9630046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63906" y="6466194"/>
            <a:ext cx="6626110" cy="5084033"/>
          </a:xfrm>
          <a:custGeom>
            <a:avLst/>
            <a:gdLst/>
            <a:ahLst/>
            <a:cxnLst/>
            <a:rect l="l" t="t" r="r" b="b"/>
            <a:pathLst>
              <a:path w="6626110" h="5084033">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888818" y="8195613"/>
            <a:ext cx="6740964" cy="4583855"/>
          </a:xfrm>
          <a:custGeom>
            <a:avLst/>
            <a:gdLst/>
            <a:ahLst/>
            <a:cxnLst/>
            <a:rect l="l" t="t" r="r" b="b"/>
            <a:pathLst>
              <a:path w="6740964" h="4583855">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2745" y="6700722"/>
            <a:ext cx="6014782" cy="4614978"/>
          </a:xfrm>
          <a:custGeom>
            <a:avLst/>
            <a:gdLst/>
            <a:ahLst/>
            <a:cxnLst/>
            <a:rect l="l" t="t" r="r" b="b"/>
            <a:pathLst>
              <a:path w="6014782" h="4614978">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04782" y="7185338"/>
            <a:ext cx="6051176" cy="4114800"/>
          </a:xfrm>
          <a:custGeom>
            <a:avLst/>
            <a:gdLst/>
            <a:ahLst/>
            <a:cxnLst/>
            <a:rect l="l" t="t" r="r" b="b"/>
            <a:pathLst>
              <a:path w="6051176" h="4114800">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743200" y="2519887"/>
            <a:ext cx="12387227" cy="2719912"/>
          </a:xfrm>
          <a:prstGeom prst="rect">
            <a:avLst/>
          </a:prstGeom>
        </p:spPr>
        <p:txBody>
          <a:bodyPr lIns="0" tIns="0" rIns="0" bIns="0" rtlCol="0" anchor="t">
            <a:spAutoFit/>
          </a:bodyPr>
          <a:lstStyle/>
          <a:p>
            <a:pPr algn="just">
              <a:lnSpc>
                <a:spcPts val="4254"/>
              </a:lnSpc>
            </a:pPr>
            <a:r>
              <a:rPr lang="en-US" sz="3038" dirty="0">
                <a:solidFill>
                  <a:srgbClr val="343434"/>
                </a:solidFill>
                <a:latin typeface="Open Sans"/>
              </a:rPr>
              <a:t>	</a:t>
            </a:r>
            <a:r>
              <a:rPr lang="en-US" sz="3038" dirty="0" err="1">
                <a:solidFill>
                  <a:srgbClr val="343434"/>
                </a:solidFill>
                <a:latin typeface="Open Sans"/>
              </a:rPr>
              <a:t>Fungsi</a:t>
            </a:r>
            <a:r>
              <a:rPr lang="en-US" sz="3038" dirty="0">
                <a:solidFill>
                  <a:srgbClr val="343434"/>
                </a:solidFill>
                <a:latin typeface="Open Sans"/>
              </a:rPr>
              <a:t> Alat </a:t>
            </a:r>
            <a:r>
              <a:rPr lang="en-US" sz="3038" dirty="0" err="1">
                <a:solidFill>
                  <a:srgbClr val="343434"/>
                </a:solidFill>
                <a:latin typeface="Open Sans"/>
              </a:rPr>
              <a:t>Manajemen</a:t>
            </a:r>
            <a:r>
              <a:rPr lang="en-US" sz="3038" dirty="0">
                <a:solidFill>
                  <a:srgbClr val="343434"/>
                </a:solidFill>
                <a:latin typeface="Open Sans"/>
              </a:rPr>
              <a:t> Disk dan Ruang </a:t>
            </a:r>
            <a:r>
              <a:rPr lang="en-US" sz="3038" dirty="0" err="1">
                <a:solidFill>
                  <a:srgbClr val="343434"/>
                </a:solidFill>
                <a:latin typeface="Open Sans"/>
              </a:rPr>
              <a:t>Penyimpanan</a:t>
            </a:r>
            <a:r>
              <a:rPr lang="en-US" sz="3038" dirty="0">
                <a:solidFill>
                  <a:srgbClr val="343434"/>
                </a:solidFill>
                <a:latin typeface="Open Sans"/>
              </a:rPr>
              <a:t> </a:t>
            </a:r>
            <a:r>
              <a:rPr lang="en-US" sz="3038" dirty="0" err="1">
                <a:solidFill>
                  <a:srgbClr val="343434"/>
                </a:solidFill>
                <a:latin typeface="Open Sans"/>
              </a:rPr>
              <a:t>Sistem</a:t>
            </a:r>
            <a:r>
              <a:rPr lang="en-US" sz="3038" dirty="0">
                <a:solidFill>
                  <a:srgbClr val="343434"/>
                </a:solidFill>
                <a:latin typeface="Open Sans"/>
              </a:rPr>
              <a:t> </a:t>
            </a:r>
            <a:r>
              <a:rPr lang="en-US" sz="3038" dirty="0" err="1">
                <a:solidFill>
                  <a:srgbClr val="343434"/>
                </a:solidFill>
                <a:latin typeface="Open Sans"/>
              </a:rPr>
              <a:t>Berkas</a:t>
            </a:r>
            <a:r>
              <a:rPr lang="en-US" sz="3038" dirty="0">
                <a:solidFill>
                  <a:srgbClr val="343434"/>
                </a:solidFill>
                <a:latin typeface="Open Sans"/>
              </a:rPr>
              <a:t> pada </a:t>
            </a:r>
            <a:r>
              <a:rPr lang="en-US" sz="3038" dirty="0" err="1">
                <a:solidFill>
                  <a:srgbClr val="343434"/>
                </a:solidFill>
                <a:latin typeface="Open Sans"/>
              </a:rPr>
              <a:t>dasarnya</a:t>
            </a:r>
            <a:r>
              <a:rPr lang="en-US" sz="3038" dirty="0">
                <a:solidFill>
                  <a:srgbClr val="343434"/>
                </a:solidFill>
                <a:latin typeface="Open Sans"/>
              </a:rPr>
              <a:t> </a:t>
            </a:r>
            <a:r>
              <a:rPr lang="en-US" sz="3038" dirty="0" err="1">
                <a:solidFill>
                  <a:srgbClr val="343434"/>
                </a:solidFill>
                <a:latin typeface="Open Sans"/>
              </a:rPr>
              <a:t>menangani</a:t>
            </a:r>
            <a:r>
              <a:rPr lang="en-US" sz="3038" dirty="0">
                <a:solidFill>
                  <a:srgbClr val="343434"/>
                </a:solidFill>
                <a:latin typeface="Open Sans"/>
              </a:rPr>
              <a:t> </a:t>
            </a:r>
            <a:r>
              <a:rPr lang="en-US" sz="3038" dirty="0" err="1">
                <a:solidFill>
                  <a:srgbClr val="343434"/>
                </a:solidFill>
                <a:latin typeface="Open Sans"/>
              </a:rPr>
              <a:t>sistem</a:t>
            </a:r>
            <a:r>
              <a:rPr lang="en-US" sz="3038" dirty="0">
                <a:solidFill>
                  <a:srgbClr val="343434"/>
                </a:solidFill>
                <a:latin typeface="Open Sans"/>
              </a:rPr>
              <a:t> disk </a:t>
            </a:r>
            <a:r>
              <a:rPr lang="en-US" sz="3038" dirty="0" err="1">
                <a:solidFill>
                  <a:srgbClr val="343434"/>
                </a:solidFill>
                <a:latin typeface="Open Sans"/>
              </a:rPr>
              <a:t>komputer</a:t>
            </a:r>
            <a:r>
              <a:rPr lang="en-US" sz="3038" dirty="0">
                <a:solidFill>
                  <a:srgbClr val="343434"/>
                </a:solidFill>
                <a:latin typeface="Open Sans"/>
              </a:rPr>
              <a:t>. </a:t>
            </a:r>
            <a:r>
              <a:rPr lang="en-US" sz="3038" dirty="0" err="1">
                <a:solidFill>
                  <a:srgbClr val="343434"/>
                </a:solidFill>
                <a:latin typeface="Open Sans"/>
              </a:rPr>
              <a:t>Ia</a:t>
            </a:r>
            <a:r>
              <a:rPr lang="en-US" sz="3038" dirty="0">
                <a:solidFill>
                  <a:srgbClr val="343434"/>
                </a:solidFill>
                <a:latin typeface="Open Sans"/>
              </a:rPr>
              <a:t> </a:t>
            </a:r>
            <a:r>
              <a:rPr lang="en-US" sz="3038" dirty="0" err="1">
                <a:solidFill>
                  <a:srgbClr val="343434"/>
                </a:solidFill>
                <a:latin typeface="Open Sans"/>
              </a:rPr>
              <a:t>melakukan</a:t>
            </a:r>
            <a:r>
              <a:rPr lang="en-US" sz="3038" dirty="0">
                <a:solidFill>
                  <a:srgbClr val="343434"/>
                </a:solidFill>
                <a:latin typeface="Open Sans"/>
              </a:rPr>
              <a:t> </a:t>
            </a:r>
            <a:r>
              <a:rPr lang="en-US" sz="3038" dirty="0" err="1">
                <a:solidFill>
                  <a:srgbClr val="343434"/>
                </a:solidFill>
                <a:latin typeface="Open Sans"/>
              </a:rPr>
              <a:t>semua</a:t>
            </a:r>
            <a:r>
              <a:rPr lang="en-US" sz="3038" dirty="0">
                <a:solidFill>
                  <a:srgbClr val="343434"/>
                </a:solidFill>
                <a:latin typeface="Open Sans"/>
              </a:rPr>
              <a:t> </a:t>
            </a:r>
            <a:r>
              <a:rPr lang="en-US" sz="3038" dirty="0" err="1">
                <a:solidFill>
                  <a:srgbClr val="343434"/>
                </a:solidFill>
                <a:latin typeface="Open Sans"/>
              </a:rPr>
              <a:t>tugas</a:t>
            </a:r>
            <a:r>
              <a:rPr lang="en-US" sz="3038" dirty="0">
                <a:solidFill>
                  <a:srgbClr val="343434"/>
                </a:solidFill>
                <a:latin typeface="Open Sans"/>
              </a:rPr>
              <a:t> yang </a:t>
            </a:r>
            <a:r>
              <a:rPr lang="en-US" sz="3038" dirty="0" err="1">
                <a:solidFill>
                  <a:srgbClr val="343434"/>
                </a:solidFill>
                <a:latin typeface="Open Sans"/>
              </a:rPr>
              <a:t>diperlukan</a:t>
            </a:r>
            <a:r>
              <a:rPr lang="en-US" sz="3038" dirty="0">
                <a:solidFill>
                  <a:srgbClr val="343434"/>
                </a:solidFill>
                <a:latin typeface="Open Sans"/>
              </a:rPr>
              <a:t> </a:t>
            </a:r>
            <a:r>
              <a:rPr lang="en-US" sz="3038" dirty="0" err="1">
                <a:solidFill>
                  <a:srgbClr val="343434"/>
                </a:solidFill>
                <a:latin typeface="Open Sans"/>
              </a:rPr>
              <a:t>untuk</a:t>
            </a:r>
            <a:r>
              <a:rPr lang="en-US" sz="3038" dirty="0">
                <a:solidFill>
                  <a:srgbClr val="343434"/>
                </a:solidFill>
                <a:latin typeface="Open Sans"/>
              </a:rPr>
              <a:t> </a:t>
            </a:r>
            <a:r>
              <a:rPr lang="en-US" sz="3038" dirty="0" err="1">
                <a:solidFill>
                  <a:srgbClr val="343434"/>
                </a:solidFill>
                <a:latin typeface="Open Sans"/>
              </a:rPr>
              <a:t>menjaga</a:t>
            </a:r>
            <a:r>
              <a:rPr lang="en-US" sz="3038" dirty="0">
                <a:solidFill>
                  <a:srgbClr val="343434"/>
                </a:solidFill>
                <a:latin typeface="Open Sans"/>
              </a:rPr>
              <a:t> </a:t>
            </a:r>
            <a:r>
              <a:rPr lang="en-US" sz="3038" dirty="0" err="1">
                <a:solidFill>
                  <a:srgbClr val="343434"/>
                </a:solidFill>
                <a:latin typeface="Open Sans"/>
              </a:rPr>
              <a:t>fungsi</a:t>
            </a:r>
            <a:r>
              <a:rPr lang="en-US" sz="3038" dirty="0">
                <a:solidFill>
                  <a:srgbClr val="343434"/>
                </a:solidFill>
                <a:latin typeface="Open Sans"/>
              </a:rPr>
              <a:t> disk </a:t>
            </a:r>
            <a:r>
              <a:rPr lang="en-US" sz="3038" dirty="0" err="1">
                <a:solidFill>
                  <a:srgbClr val="343434"/>
                </a:solidFill>
                <a:latin typeface="Open Sans"/>
              </a:rPr>
              <a:t>tetap</a:t>
            </a:r>
            <a:r>
              <a:rPr lang="en-US" sz="3038" dirty="0">
                <a:solidFill>
                  <a:srgbClr val="343434"/>
                </a:solidFill>
                <a:latin typeface="Open Sans"/>
              </a:rPr>
              <a:t> </a:t>
            </a:r>
            <a:r>
              <a:rPr lang="en-US" sz="3038" dirty="0" err="1">
                <a:solidFill>
                  <a:srgbClr val="343434"/>
                </a:solidFill>
                <a:latin typeface="Open Sans"/>
              </a:rPr>
              <a:t>lancar</a:t>
            </a:r>
            <a:r>
              <a:rPr lang="en-US" sz="3038" dirty="0">
                <a:solidFill>
                  <a:srgbClr val="343434"/>
                </a:solidFill>
                <a:latin typeface="Open Sans"/>
              </a:rPr>
              <a:t>. </a:t>
            </a:r>
            <a:r>
              <a:rPr lang="en-US" sz="3038" dirty="0" err="1">
                <a:solidFill>
                  <a:srgbClr val="343434"/>
                </a:solidFill>
                <a:latin typeface="Open Sans"/>
              </a:rPr>
              <a:t>Beberapa</a:t>
            </a:r>
            <a:r>
              <a:rPr lang="en-US" sz="3038" dirty="0">
                <a:solidFill>
                  <a:srgbClr val="343434"/>
                </a:solidFill>
                <a:latin typeface="Open Sans"/>
              </a:rPr>
              <a:t> </a:t>
            </a:r>
            <a:r>
              <a:rPr lang="en-US" sz="3038" dirty="0" err="1">
                <a:solidFill>
                  <a:srgbClr val="343434"/>
                </a:solidFill>
                <a:latin typeface="Open Sans"/>
              </a:rPr>
              <a:t>fungsi</a:t>
            </a:r>
            <a:r>
              <a:rPr lang="en-US" sz="3038" dirty="0">
                <a:solidFill>
                  <a:srgbClr val="343434"/>
                </a:solidFill>
                <a:latin typeface="Open Sans"/>
              </a:rPr>
              <a:t> </a:t>
            </a:r>
            <a:r>
              <a:rPr lang="en-US" sz="3038" dirty="0" err="1">
                <a:solidFill>
                  <a:srgbClr val="343434"/>
                </a:solidFill>
                <a:latin typeface="Open Sans"/>
              </a:rPr>
              <a:t>dasar</a:t>
            </a:r>
            <a:r>
              <a:rPr lang="en-US" sz="3038" dirty="0">
                <a:solidFill>
                  <a:srgbClr val="343434"/>
                </a:solidFill>
                <a:latin typeface="Open Sans"/>
              </a:rPr>
              <a:t> yang </a:t>
            </a:r>
            <a:r>
              <a:rPr lang="en-US" sz="3038" dirty="0" err="1">
                <a:solidFill>
                  <a:srgbClr val="343434"/>
                </a:solidFill>
                <a:latin typeface="Open Sans"/>
              </a:rPr>
              <a:t>dilakukan</a:t>
            </a:r>
            <a:r>
              <a:rPr lang="en-US" sz="3038" dirty="0">
                <a:solidFill>
                  <a:srgbClr val="343434"/>
                </a:solidFill>
                <a:latin typeface="Open Sans"/>
              </a:rPr>
              <a:t> </a:t>
            </a:r>
            <a:r>
              <a:rPr lang="en-US" sz="3038" dirty="0" err="1">
                <a:solidFill>
                  <a:srgbClr val="343434"/>
                </a:solidFill>
                <a:latin typeface="Open Sans"/>
              </a:rPr>
              <a:t>alat-alat</a:t>
            </a:r>
            <a:r>
              <a:rPr lang="en-US" sz="3038" dirty="0">
                <a:solidFill>
                  <a:srgbClr val="343434"/>
                </a:solidFill>
                <a:latin typeface="Open Sans"/>
              </a:rPr>
              <a:t> </a:t>
            </a:r>
            <a:r>
              <a:rPr lang="en-US" sz="3038" dirty="0" err="1">
                <a:solidFill>
                  <a:srgbClr val="343434"/>
                </a:solidFill>
                <a:latin typeface="Open Sans"/>
              </a:rPr>
              <a:t>ini</a:t>
            </a:r>
            <a:r>
              <a:rPr lang="en-US" sz="3038" dirty="0">
                <a:solidFill>
                  <a:srgbClr val="343434"/>
                </a:solidFill>
                <a:latin typeface="Open Sans"/>
              </a:rPr>
              <a:t> </a:t>
            </a:r>
            <a:r>
              <a:rPr lang="en-US" sz="3038" dirty="0" err="1">
                <a:solidFill>
                  <a:srgbClr val="343434"/>
                </a:solidFill>
                <a:latin typeface="Open Sans"/>
              </a:rPr>
              <a:t>adalah</a:t>
            </a:r>
            <a:r>
              <a:rPr lang="en-US" sz="3038" dirty="0">
                <a:solidFill>
                  <a:srgbClr val="343434"/>
                </a:solidFill>
                <a:latin typeface="Open Sans"/>
              </a:rPr>
              <a:t> </a:t>
            </a:r>
            <a:r>
              <a:rPr lang="en-US" sz="3038" dirty="0" err="1">
                <a:solidFill>
                  <a:srgbClr val="343434"/>
                </a:solidFill>
                <a:latin typeface="Open Sans"/>
              </a:rPr>
              <a:t>sebagai</a:t>
            </a:r>
            <a:r>
              <a:rPr lang="en-US" sz="3038" dirty="0">
                <a:solidFill>
                  <a:srgbClr val="343434"/>
                </a:solidFill>
                <a:latin typeface="Open Sans"/>
              </a:rPr>
              <a:t> </a:t>
            </a:r>
            <a:r>
              <a:rPr lang="en-US" sz="3038" dirty="0" err="1">
                <a:solidFill>
                  <a:srgbClr val="343434"/>
                </a:solidFill>
                <a:latin typeface="Open Sans"/>
              </a:rPr>
              <a:t>berikut</a:t>
            </a:r>
            <a:r>
              <a:rPr lang="en-US" sz="3038" dirty="0">
                <a:solidFill>
                  <a:srgbClr val="343434"/>
                </a:solidFill>
                <a:latin typeface="Open Sans"/>
              </a:rPr>
              <a:t>:</a:t>
            </a:r>
          </a:p>
        </p:txBody>
      </p:sp>
      <p:sp>
        <p:nvSpPr>
          <p:cNvPr id="7" name="TextBox 7"/>
          <p:cNvSpPr txBox="1"/>
          <p:nvPr/>
        </p:nvSpPr>
        <p:spPr>
          <a:xfrm>
            <a:off x="2950387" y="587771"/>
            <a:ext cx="12387226" cy="1485600"/>
          </a:xfrm>
          <a:prstGeom prst="rect">
            <a:avLst/>
          </a:prstGeom>
        </p:spPr>
        <p:txBody>
          <a:bodyPr wrap="square" lIns="0" tIns="0" rIns="0" bIns="0" rtlCol="0" anchor="t">
            <a:spAutoFit/>
          </a:bodyPr>
          <a:lstStyle/>
          <a:p>
            <a:pPr>
              <a:lnSpc>
                <a:spcPts val="5779"/>
              </a:lnSpc>
            </a:pPr>
            <a:r>
              <a:rPr lang="sv-SE" sz="4816" dirty="0">
                <a:solidFill>
                  <a:srgbClr val="343434"/>
                </a:solidFill>
                <a:latin typeface="Magnolia Script Bold"/>
              </a:rPr>
              <a:t>Fungsi Alat Manajemen Disk dan Ruang Penyimpanan Sistem Berkas</a:t>
            </a:r>
            <a:endParaRPr lang="en-US" sz="4816" dirty="0">
              <a:solidFill>
                <a:srgbClr val="343434"/>
              </a:solidFill>
              <a:latin typeface="Magnolia Script Bold"/>
            </a:endParaRPr>
          </a:p>
        </p:txBody>
      </p:sp>
      <p:sp>
        <p:nvSpPr>
          <p:cNvPr id="8" name="TextBox 6">
            <a:extLst>
              <a:ext uri="{FF2B5EF4-FFF2-40B4-BE49-F238E27FC236}">
                <a16:creationId xmlns:a16="http://schemas.microsoft.com/office/drawing/2014/main" id="{133B2269-22DE-75D3-A40B-CAA963B4D16E}"/>
              </a:ext>
            </a:extLst>
          </p:cNvPr>
          <p:cNvSpPr txBox="1"/>
          <p:nvPr/>
        </p:nvSpPr>
        <p:spPr>
          <a:xfrm>
            <a:off x="2743200" y="5471481"/>
            <a:ext cx="12387227" cy="3822778"/>
          </a:xfrm>
          <a:prstGeom prst="rect">
            <a:avLst/>
          </a:prstGeom>
        </p:spPr>
        <p:txBody>
          <a:bodyPr lIns="0" tIns="0" rIns="0" bIns="0" numCol="2" rtlCol="0" anchor="t">
            <a:spAutoFit/>
          </a:bodyPr>
          <a:lstStyle/>
          <a:p>
            <a:pPr marL="457200" indent="-457200" algn="just">
              <a:lnSpc>
                <a:spcPts val="4254"/>
              </a:lnSpc>
              <a:buFont typeface="Wingdings" panose="05000000000000000000" pitchFamily="2" charset="2"/>
              <a:buChar char="Ø"/>
            </a:pPr>
            <a:r>
              <a:rPr lang="en-US" sz="3038" dirty="0" err="1">
                <a:solidFill>
                  <a:srgbClr val="343434"/>
                </a:solidFill>
                <a:latin typeface="Open Sans"/>
              </a:rPr>
              <a:t>Mempartisi</a:t>
            </a:r>
            <a:r>
              <a:rPr lang="en-US" sz="3038" dirty="0">
                <a:solidFill>
                  <a:srgbClr val="343434"/>
                </a:solidFill>
                <a:latin typeface="Open Sans"/>
              </a:rPr>
              <a:t> disk</a:t>
            </a:r>
          </a:p>
          <a:p>
            <a:pPr marL="457200" indent="-457200" algn="just">
              <a:lnSpc>
                <a:spcPts val="4254"/>
              </a:lnSpc>
              <a:buFont typeface="Wingdings" panose="05000000000000000000" pitchFamily="2" charset="2"/>
              <a:buChar char="Ø"/>
            </a:pPr>
            <a:r>
              <a:rPr lang="en-US" sz="3038" dirty="0" err="1">
                <a:solidFill>
                  <a:srgbClr val="343434"/>
                </a:solidFill>
                <a:latin typeface="Open Sans"/>
              </a:rPr>
              <a:t>Memformat</a:t>
            </a:r>
            <a:r>
              <a:rPr lang="en-US" sz="3038" dirty="0">
                <a:solidFill>
                  <a:srgbClr val="343434"/>
                </a:solidFill>
                <a:latin typeface="Open Sans"/>
              </a:rPr>
              <a:t> disk</a:t>
            </a:r>
          </a:p>
          <a:p>
            <a:pPr marL="457200" indent="-457200" algn="just">
              <a:lnSpc>
                <a:spcPts val="4254"/>
              </a:lnSpc>
              <a:buFont typeface="Wingdings" panose="05000000000000000000" pitchFamily="2" charset="2"/>
              <a:buChar char="Ø"/>
            </a:pPr>
            <a:r>
              <a:rPr lang="en-US" sz="3038" dirty="0" err="1">
                <a:solidFill>
                  <a:srgbClr val="343434"/>
                </a:solidFill>
                <a:latin typeface="Open Sans"/>
              </a:rPr>
              <a:t>Mengubah</a:t>
            </a:r>
            <a:r>
              <a:rPr lang="en-US" sz="3038" dirty="0">
                <a:solidFill>
                  <a:srgbClr val="343434"/>
                </a:solidFill>
                <a:latin typeface="Open Sans"/>
              </a:rPr>
              <a:t> </a:t>
            </a:r>
            <a:r>
              <a:rPr lang="en-US" sz="3038" dirty="0" err="1">
                <a:solidFill>
                  <a:srgbClr val="343434"/>
                </a:solidFill>
                <a:latin typeface="Open Sans"/>
              </a:rPr>
              <a:t>nama</a:t>
            </a:r>
            <a:r>
              <a:rPr lang="en-US" sz="3038" dirty="0">
                <a:solidFill>
                  <a:srgbClr val="343434"/>
                </a:solidFill>
                <a:latin typeface="Open Sans"/>
              </a:rPr>
              <a:t> disk</a:t>
            </a:r>
          </a:p>
          <a:p>
            <a:pPr marL="457200" indent="-457200" algn="just">
              <a:lnSpc>
                <a:spcPts val="4254"/>
              </a:lnSpc>
              <a:buFont typeface="Wingdings" panose="05000000000000000000" pitchFamily="2" charset="2"/>
              <a:buChar char="Ø"/>
            </a:pPr>
            <a:r>
              <a:rPr lang="en-US" sz="3038" dirty="0" err="1">
                <a:solidFill>
                  <a:srgbClr val="343434"/>
                </a:solidFill>
                <a:latin typeface="Open Sans"/>
              </a:rPr>
              <a:t>Mengecilkan</a:t>
            </a:r>
            <a:r>
              <a:rPr lang="en-US" sz="3038" dirty="0">
                <a:solidFill>
                  <a:srgbClr val="343434"/>
                </a:solidFill>
                <a:latin typeface="Open Sans"/>
              </a:rPr>
              <a:t> </a:t>
            </a:r>
            <a:r>
              <a:rPr lang="en-US" sz="3038" dirty="0" err="1">
                <a:solidFill>
                  <a:srgbClr val="343434"/>
                </a:solidFill>
                <a:latin typeface="Open Sans"/>
              </a:rPr>
              <a:t>partisi</a:t>
            </a:r>
            <a:r>
              <a:rPr lang="en-US" sz="3038" dirty="0">
                <a:solidFill>
                  <a:srgbClr val="343434"/>
                </a:solidFill>
                <a:latin typeface="Open Sans"/>
              </a:rPr>
              <a:t> disk</a:t>
            </a:r>
          </a:p>
          <a:p>
            <a:pPr marL="457200" indent="-457200" algn="just">
              <a:lnSpc>
                <a:spcPts val="4254"/>
              </a:lnSpc>
              <a:buFont typeface="Wingdings" panose="05000000000000000000" pitchFamily="2" charset="2"/>
              <a:buChar char="Ø"/>
            </a:pPr>
            <a:endParaRPr lang="en-US" sz="3038" dirty="0">
              <a:solidFill>
                <a:srgbClr val="343434"/>
              </a:solidFill>
              <a:latin typeface="Open Sans"/>
            </a:endParaRPr>
          </a:p>
          <a:p>
            <a:pPr algn="just">
              <a:lnSpc>
                <a:spcPts val="4254"/>
              </a:lnSpc>
            </a:pPr>
            <a:endParaRPr lang="en-US" sz="3038" dirty="0">
              <a:solidFill>
                <a:srgbClr val="343434"/>
              </a:solidFill>
              <a:latin typeface="Open Sans"/>
            </a:endParaRPr>
          </a:p>
          <a:p>
            <a:pPr algn="just">
              <a:lnSpc>
                <a:spcPts val="4254"/>
              </a:lnSpc>
            </a:pPr>
            <a:endParaRPr lang="en-US" sz="3038" dirty="0">
              <a:solidFill>
                <a:srgbClr val="343434"/>
              </a:solidFill>
              <a:latin typeface="Open Sans"/>
            </a:endParaRPr>
          </a:p>
          <a:p>
            <a:pPr marL="457200" indent="-457200" algn="just">
              <a:lnSpc>
                <a:spcPts val="4254"/>
              </a:lnSpc>
              <a:buFont typeface="Wingdings" panose="05000000000000000000" pitchFamily="2" charset="2"/>
              <a:buChar char="Ø"/>
            </a:pPr>
            <a:r>
              <a:rPr lang="en-US" sz="3038" dirty="0" err="1">
                <a:solidFill>
                  <a:srgbClr val="343434"/>
                </a:solidFill>
                <a:latin typeface="Open Sans"/>
              </a:rPr>
              <a:t>Memperluas</a:t>
            </a:r>
            <a:r>
              <a:rPr lang="en-US" sz="3038" dirty="0">
                <a:solidFill>
                  <a:srgbClr val="343434"/>
                </a:solidFill>
                <a:latin typeface="Open Sans"/>
              </a:rPr>
              <a:t> </a:t>
            </a:r>
            <a:r>
              <a:rPr lang="en-US" sz="3038" dirty="0" err="1">
                <a:solidFill>
                  <a:srgbClr val="343434"/>
                </a:solidFill>
                <a:latin typeface="Open Sans"/>
              </a:rPr>
              <a:t>partisi</a:t>
            </a:r>
            <a:r>
              <a:rPr lang="en-US" sz="3038" dirty="0">
                <a:solidFill>
                  <a:srgbClr val="343434"/>
                </a:solidFill>
                <a:latin typeface="Open Sans"/>
              </a:rPr>
              <a:t> disk</a:t>
            </a:r>
          </a:p>
          <a:p>
            <a:pPr marL="457200" indent="-457200" algn="just">
              <a:lnSpc>
                <a:spcPts val="4254"/>
              </a:lnSpc>
              <a:buFont typeface="Wingdings" panose="05000000000000000000" pitchFamily="2" charset="2"/>
              <a:buChar char="Ø"/>
            </a:pPr>
            <a:r>
              <a:rPr lang="en-US" sz="3038" dirty="0" err="1">
                <a:solidFill>
                  <a:srgbClr val="343434"/>
                </a:solidFill>
                <a:latin typeface="Open Sans"/>
              </a:rPr>
              <a:t>Menghapus</a:t>
            </a:r>
            <a:r>
              <a:rPr lang="en-US" sz="3038" dirty="0">
                <a:solidFill>
                  <a:srgbClr val="343434"/>
                </a:solidFill>
                <a:latin typeface="Open Sans"/>
              </a:rPr>
              <a:t> </a:t>
            </a:r>
            <a:r>
              <a:rPr lang="en-US" sz="3038" dirty="0" err="1">
                <a:solidFill>
                  <a:srgbClr val="343434"/>
                </a:solidFill>
                <a:latin typeface="Open Sans"/>
              </a:rPr>
              <a:t>partisi</a:t>
            </a:r>
            <a:r>
              <a:rPr lang="en-US" sz="3038" dirty="0">
                <a:solidFill>
                  <a:srgbClr val="343434"/>
                </a:solidFill>
                <a:latin typeface="Open Sans"/>
              </a:rPr>
              <a:t> disk</a:t>
            </a:r>
          </a:p>
          <a:p>
            <a:pPr marL="457200" indent="-457200" algn="just">
              <a:lnSpc>
                <a:spcPts val="4254"/>
              </a:lnSpc>
              <a:buFont typeface="Wingdings" panose="05000000000000000000" pitchFamily="2" charset="2"/>
              <a:buChar char="Ø"/>
            </a:pPr>
            <a:r>
              <a:rPr lang="en-US" sz="3038" dirty="0" err="1">
                <a:solidFill>
                  <a:srgbClr val="343434"/>
                </a:solidFill>
                <a:latin typeface="Open Sans"/>
              </a:rPr>
              <a:t>Mengubah</a:t>
            </a:r>
            <a:r>
              <a:rPr lang="en-US" sz="3038" dirty="0">
                <a:solidFill>
                  <a:srgbClr val="343434"/>
                </a:solidFill>
                <a:latin typeface="Open Sans"/>
              </a:rPr>
              <a:t> </a:t>
            </a:r>
            <a:r>
              <a:rPr lang="en-US" sz="3038" dirty="0" err="1">
                <a:solidFill>
                  <a:srgbClr val="343434"/>
                </a:solidFill>
                <a:latin typeface="Open Sans"/>
              </a:rPr>
              <a:t>sistem</a:t>
            </a:r>
            <a:r>
              <a:rPr lang="en-US" sz="3038" dirty="0">
                <a:solidFill>
                  <a:srgbClr val="343434"/>
                </a:solidFill>
                <a:latin typeface="Open Sans"/>
              </a:rPr>
              <a:t> file driver</a:t>
            </a:r>
          </a:p>
        </p:txBody>
      </p:sp>
    </p:spTree>
    <p:extLst>
      <p:ext uri="{BB962C8B-B14F-4D97-AF65-F5344CB8AC3E}">
        <p14:creationId xmlns:p14="http://schemas.microsoft.com/office/powerpoint/2010/main" val="31706109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65304" y="1014359"/>
            <a:ext cx="11557393" cy="8258282"/>
          </a:xfrm>
          <a:custGeom>
            <a:avLst/>
            <a:gdLst/>
            <a:ahLst/>
            <a:cxnLst/>
            <a:rect l="l" t="t" r="r" b="b"/>
            <a:pathLst>
              <a:path w="11557393" h="8258282">
                <a:moveTo>
                  <a:pt x="0" y="0"/>
                </a:moveTo>
                <a:lnTo>
                  <a:pt x="11557392" y="0"/>
                </a:lnTo>
                <a:lnTo>
                  <a:pt x="11557392" y="8258282"/>
                </a:lnTo>
                <a:lnTo>
                  <a:pt x="0" y="82582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345378" y="2697895"/>
            <a:ext cx="12008982" cy="5314950"/>
          </a:xfrm>
          <a:prstGeom prst="rect">
            <a:avLst/>
          </a:prstGeom>
        </p:spPr>
        <p:txBody>
          <a:bodyPr lIns="0" tIns="0" rIns="0" bIns="0" rtlCol="0" anchor="t">
            <a:spAutoFit/>
          </a:bodyPr>
          <a:lstStyle/>
          <a:p>
            <a:pPr algn="just">
              <a:lnSpc>
                <a:spcPts val="4200"/>
              </a:lnSpc>
            </a:pPr>
            <a:r>
              <a:rPr lang="en-US" sz="3000">
                <a:solidFill>
                  <a:srgbClr val="343434"/>
                </a:solidFill>
                <a:latin typeface="Open Sans"/>
              </a:rPr>
              <a:t>  Manajemen disk dan ruang penyimpanan sistem berkas adalah proses penting yang dilakukan oleh sistem operasi untuk mengatur penyimpanan dan akses data pada disk.</a:t>
            </a:r>
          </a:p>
          <a:p>
            <a:pPr algn="just">
              <a:lnSpc>
                <a:spcPts val="4200"/>
              </a:lnSpc>
            </a:pPr>
            <a:endParaRPr lang="en-US" sz="3000">
              <a:solidFill>
                <a:srgbClr val="343434"/>
              </a:solidFill>
              <a:latin typeface="Open Sans"/>
            </a:endParaRPr>
          </a:p>
          <a:p>
            <a:pPr algn="just">
              <a:lnSpc>
                <a:spcPts val="4200"/>
              </a:lnSpc>
            </a:pPr>
            <a:r>
              <a:rPr lang="en-US" sz="3000">
                <a:solidFill>
                  <a:srgbClr val="343434"/>
                </a:solidFill>
                <a:latin typeface="Open Sans"/>
              </a:rPr>
              <a:t> Fungsi utamanya adalah untuk membuat, mengelola, dan menghapus data pada sistem berkas. Beberapa tugas khusus dalam manajemen ini meliputi pemetaan blok disk ke berkas, penempatan berkas, dan pemeliharaan struktur data. Dengan demikian, manajemen disk dan ruang penyimpanan sistem berkas memainkan peran kunci dalam efisiensi dan kinerja sistem operasi.</a:t>
            </a:r>
          </a:p>
        </p:txBody>
      </p:sp>
      <p:sp>
        <p:nvSpPr>
          <p:cNvPr id="4" name="Freeform 4"/>
          <p:cNvSpPr/>
          <p:nvPr/>
        </p:nvSpPr>
        <p:spPr>
          <a:xfrm>
            <a:off x="15646704" y="7807861"/>
            <a:ext cx="5282592" cy="4114800"/>
          </a:xfrm>
          <a:custGeom>
            <a:avLst/>
            <a:gdLst/>
            <a:ahLst/>
            <a:cxnLst/>
            <a:rect l="l" t="t" r="r" b="b"/>
            <a:pathLst>
              <a:path w="5282592" h="4114800">
                <a:moveTo>
                  <a:pt x="0" y="0"/>
                </a:moveTo>
                <a:lnTo>
                  <a:pt x="5282592" y="0"/>
                </a:lnTo>
                <a:lnTo>
                  <a:pt x="528259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4529963" y="1028700"/>
            <a:ext cx="963981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Kesimpulan</a:t>
            </a:r>
          </a:p>
        </p:txBody>
      </p:sp>
      <p:sp>
        <p:nvSpPr>
          <p:cNvPr id="6" name="Freeform 6"/>
          <p:cNvSpPr/>
          <p:nvPr/>
        </p:nvSpPr>
        <p:spPr>
          <a:xfrm rot="-9447887">
            <a:off x="-2504111" y="-1132507"/>
            <a:ext cx="5282592" cy="4114800"/>
          </a:xfrm>
          <a:custGeom>
            <a:avLst/>
            <a:gdLst/>
            <a:ahLst/>
            <a:cxnLst/>
            <a:rect l="l" t="t" r="r" b="b"/>
            <a:pathLst>
              <a:path w="5282592" h="4114800">
                <a:moveTo>
                  <a:pt x="0" y="0"/>
                </a:moveTo>
                <a:lnTo>
                  <a:pt x="5282592" y="0"/>
                </a:lnTo>
                <a:lnTo>
                  <a:pt x="528259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835957">
            <a:off x="-6203196" y="8625739"/>
            <a:ext cx="22816215" cy="8628678"/>
          </a:xfrm>
          <a:custGeom>
            <a:avLst/>
            <a:gdLst/>
            <a:ahLst/>
            <a:cxnLst/>
            <a:rect l="l" t="t" r="r" b="b"/>
            <a:pathLst>
              <a:path w="22816215" h="8628678">
                <a:moveTo>
                  <a:pt x="0" y="0"/>
                </a:moveTo>
                <a:lnTo>
                  <a:pt x="22816215" y="0"/>
                </a:lnTo>
                <a:lnTo>
                  <a:pt x="22816215" y="8628678"/>
                </a:lnTo>
                <a:lnTo>
                  <a:pt x="0" y="86286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9449897">
            <a:off x="-6100762" y="8242507"/>
            <a:ext cx="20849711" cy="7884982"/>
          </a:xfrm>
          <a:custGeom>
            <a:avLst/>
            <a:gdLst/>
            <a:ahLst/>
            <a:cxnLst/>
            <a:rect l="l" t="t" r="r" b="b"/>
            <a:pathLst>
              <a:path w="20849711" h="7884982">
                <a:moveTo>
                  <a:pt x="0" y="0"/>
                </a:moveTo>
                <a:lnTo>
                  <a:pt x="20849711" y="0"/>
                </a:lnTo>
                <a:lnTo>
                  <a:pt x="20849711" y="7884981"/>
                </a:lnTo>
                <a:lnTo>
                  <a:pt x="0" y="78849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6824842">
            <a:off x="10957845" y="-5328607"/>
            <a:ext cx="9893699" cy="9956936"/>
          </a:xfrm>
          <a:custGeom>
            <a:avLst/>
            <a:gdLst/>
            <a:ahLst/>
            <a:cxnLst/>
            <a:rect l="l" t="t" r="r" b="b"/>
            <a:pathLst>
              <a:path w="9893699" h="9956936">
                <a:moveTo>
                  <a:pt x="0" y="0"/>
                </a:moveTo>
                <a:lnTo>
                  <a:pt x="9893699" y="0"/>
                </a:lnTo>
                <a:lnTo>
                  <a:pt x="9893699" y="9956936"/>
                </a:lnTo>
                <a:lnTo>
                  <a:pt x="0" y="99569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6985384">
            <a:off x="10554803" y="-6388271"/>
            <a:ext cx="10699783" cy="10768172"/>
          </a:xfrm>
          <a:custGeom>
            <a:avLst/>
            <a:gdLst/>
            <a:ahLst/>
            <a:cxnLst/>
            <a:rect l="l" t="t" r="r" b="b"/>
            <a:pathLst>
              <a:path w="10699783" h="10768172">
                <a:moveTo>
                  <a:pt x="0" y="0"/>
                </a:moveTo>
                <a:lnTo>
                  <a:pt x="10699783" y="0"/>
                </a:lnTo>
                <a:lnTo>
                  <a:pt x="10699783" y="10768172"/>
                </a:lnTo>
                <a:lnTo>
                  <a:pt x="0" y="1076817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4324094" y="4552950"/>
            <a:ext cx="9639812" cy="1181034"/>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 Terima Kasih -</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835957">
            <a:off x="-6203196" y="8625739"/>
            <a:ext cx="22816215" cy="8628678"/>
          </a:xfrm>
          <a:custGeom>
            <a:avLst/>
            <a:gdLst/>
            <a:ahLst/>
            <a:cxnLst/>
            <a:rect l="l" t="t" r="r" b="b"/>
            <a:pathLst>
              <a:path w="22816215" h="8628678">
                <a:moveTo>
                  <a:pt x="0" y="0"/>
                </a:moveTo>
                <a:lnTo>
                  <a:pt x="22816215" y="0"/>
                </a:lnTo>
                <a:lnTo>
                  <a:pt x="22816215" y="8628678"/>
                </a:lnTo>
                <a:lnTo>
                  <a:pt x="0" y="86286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9449897">
            <a:off x="-6100762" y="8242507"/>
            <a:ext cx="20849711" cy="7884982"/>
          </a:xfrm>
          <a:custGeom>
            <a:avLst/>
            <a:gdLst/>
            <a:ahLst/>
            <a:cxnLst/>
            <a:rect l="l" t="t" r="r" b="b"/>
            <a:pathLst>
              <a:path w="20849711" h="7884982">
                <a:moveTo>
                  <a:pt x="0" y="0"/>
                </a:moveTo>
                <a:lnTo>
                  <a:pt x="20849711" y="0"/>
                </a:lnTo>
                <a:lnTo>
                  <a:pt x="20849711" y="7884981"/>
                </a:lnTo>
                <a:lnTo>
                  <a:pt x="0" y="78849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6824842">
            <a:off x="10957845" y="-5328607"/>
            <a:ext cx="9893699" cy="9956936"/>
          </a:xfrm>
          <a:custGeom>
            <a:avLst/>
            <a:gdLst/>
            <a:ahLst/>
            <a:cxnLst/>
            <a:rect l="l" t="t" r="r" b="b"/>
            <a:pathLst>
              <a:path w="9893699" h="9956936">
                <a:moveTo>
                  <a:pt x="0" y="0"/>
                </a:moveTo>
                <a:lnTo>
                  <a:pt x="9893699" y="0"/>
                </a:lnTo>
                <a:lnTo>
                  <a:pt x="9893699" y="9956936"/>
                </a:lnTo>
                <a:lnTo>
                  <a:pt x="0" y="99569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6985384">
            <a:off x="10554803" y="-6388271"/>
            <a:ext cx="10699783" cy="10768172"/>
          </a:xfrm>
          <a:custGeom>
            <a:avLst/>
            <a:gdLst/>
            <a:ahLst/>
            <a:cxnLst/>
            <a:rect l="l" t="t" r="r" b="b"/>
            <a:pathLst>
              <a:path w="10699783" h="10768172">
                <a:moveTo>
                  <a:pt x="0" y="0"/>
                </a:moveTo>
                <a:lnTo>
                  <a:pt x="10699783" y="0"/>
                </a:lnTo>
                <a:lnTo>
                  <a:pt x="10699783" y="10768172"/>
                </a:lnTo>
                <a:lnTo>
                  <a:pt x="0" y="1076817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5204911" y="5618270"/>
            <a:ext cx="12555347" cy="2407519"/>
          </a:xfrm>
          <a:prstGeom prst="rect">
            <a:avLst/>
          </a:prstGeom>
        </p:spPr>
        <p:txBody>
          <a:bodyPr wrap="square" lIns="0" tIns="0" rIns="0" bIns="0" rtlCol="0" anchor="t">
            <a:spAutoFit/>
          </a:bodyPr>
          <a:lstStyle/>
          <a:p>
            <a:pPr algn="ctr">
              <a:lnSpc>
                <a:spcPts val="9360"/>
              </a:lnSpc>
            </a:pPr>
            <a:r>
              <a:rPr lang="en-US" sz="7800" dirty="0" err="1">
                <a:solidFill>
                  <a:srgbClr val="343434"/>
                </a:solidFill>
                <a:latin typeface="Magnolia Script Bold"/>
              </a:rPr>
              <a:t>Silahkan</a:t>
            </a:r>
            <a:r>
              <a:rPr lang="en-US" sz="7800" dirty="0">
                <a:solidFill>
                  <a:srgbClr val="343434"/>
                </a:solidFill>
                <a:latin typeface="Magnolia Script Bold"/>
              </a:rPr>
              <a:t> </a:t>
            </a:r>
            <a:r>
              <a:rPr lang="en-US" sz="7800" dirty="0" err="1">
                <a:solidFill>
                  <a:srgbClr val="343434"/>
                </a:solidFill>
                <a:latin typeface="Magnolia Script Bold"/>
              </a:rPr>
              <a:t>Bertanya</a:t>
            </a:r>
            <a:endParaRPr lang="en-US" sz="7800" dirty="0">
              <a:solidFill>
                <a:srgbClr val="343434"/>
              </a:solidFill>
              <a:latin typeface="Magnolia Script Bold"/>
            </a:endParaRPr>
          </a:p>
          <a:p>
            <a:pPr algn="ctr">
              <a:lnSpc>
                <a:spcPts val="9360"/>
              </a:lnSpc>
            </a:pPr>
            <a:r>
              <a:rPr lang="en-US" sz="7800" dirty="0" err="1">
                <a:solidFill>
                  <a:srgbClr val="343434"/>
                </a:solidFill>
                <a:latin typeface="Magnolia Script Bold"/>
              </a:rPr>
              <a:t>Wahai</a:t>
            </a:r>
            <a:r>
              <a:rPr lang="en-US" sz="7800" dirty="0">
                <a:solidFill>
                  <a:srgbClr val="343434"/>
                </a:solidFill>
                <a:latin typeface="Magnolia Script Bold"/>
              </a:rPr>
              <a:t> Para </a:t>
            </a:r>
            <a:r>
              <a:rPr lang="en-US" sz="7800" dirty="0" err="1">
                <a:solidFill>
                  <a:srgbClr val="343434"/>
                </a:solidFill>
                <a:latin typeface="Magnolia Script Bold"/>
              </a:rPr>
              <a:t>Penuntut</a:t>
            </a:r>
            <a:r>
              <a:rPr lang="en-US" sz="7800" dirty="0">
                <a:solidFill>
                  <a:srgbClr val="343434"/>
                </a:solidFill>
                <a:latin typeface="Magnolia Script Bold"/>
              </a:rPr>
              <a:t> </a:t>
            </a:r>
            <a:r>
              <a:rPr lang="en-US" sz="7800" dirty="0" err="1">
                <a:solidFill>
                  <a:srgbClr val="343434"/>
                </a:solidFill>
                <a:latin typeface="Magnolia Script Bold"/>
              </a:rPr>
              <a:t>Ilmu</a:t>
            </a:r>
            <a:endParaRPr lang="en-US" sz="7800" dirty="0">
              <a:solidFill>
                <a:srgbClr val="343434"/>
              </a:solidFill>
              <a:latin typeface="Magnolia Script Bold"/>
            </a:endParaRPr>
          </a:p>
        </p:txBody>
      </p:sp>
      <p:sp>
        <p:nvSpPr>
          <p:cNvPr id="7" name="TextBox 6">
            <a:extLst>
              <a:ext uri="{FF2B5EF4-FFF2-40B4-BE49-F238E27FC236}">
                <a16:creationId xmlns:a16="http://schemas.microsoft.com/office/drawing/2014/main" id="{47C3A337-2FDC-4F73-7A72-416EED920B3A}"/>
              </a:ext>
            </a:extLst>
          </p:cNvPr>
          <p:cNvSpPr txBox="1"/>
          <p:nvPr/>
        </p:nvSpPr>
        <p:spPr>
          <a:xfrm>
            <a:off x="1402044" y="2145429"/>
            <a:ext cx="9639812" cy="2407519"/>
          </a:xfrm>
          <a:prstGeom prst="rect">
            <a:avLst/>
          </a:prstGeom>
        </p:spPr>
        <p:txBody>
          <a:bodyPr lIns="0" tIns="0" rIns="0" bIns="0" rtlCol="0" anchor="t">
            <a:spAutoFit/>
          </a:bodyPr>
          <a:lstStyle/>
          <a:p>
            <a:pPr algn="ctr">
              <a:lnSpc>
                <a:spcPts val="9360"/>
              </a:lnSpc>
            </a:pPr>
            <a:r>
              <a:rPr lang="en-US" sz="7800" dirty="0" err="1">
                <a:solidFill>
                  <a:srgbClr val="343434"/>
                </a:solidFill>
                <a:latin typeface="Magnolia Script Bold"/>
              </a:rPr>
              <a:t>Bermula</a:t>
            </a:r>
            <a:r>
              <a:rPr lang="en-US" sz="7800" dirty="0">
                <a:solidFill>
                  <a:srgbClr val="343434"/>
                </a:solidFill>
                <a:latin typeface="Magnolia Script Bold"/>
              </a:rPr>
              <a:t> </a:t>
            </a:r>
            <a:r>
              <a:rPr lang="en-US" sz="7800" dirty="0" err="1">
                <a:solidFill>
                  <a:srgbClr val="343434"/>
                </a:solidFill>
                <a:latin typeface="Magnolia Script Bold"/>
              </a:rPr>
              <a:t>Bertanya</a:t>
            </a:r>
            <a:r>
              <a:rPr lang="en-US" sz="7800" dirty="0">
                <a:solidFill>
                  <a:srgbClr val="343434"/>
                </a:solidFill>
                <a:latin typeface="Magnolia Script Bold"/>
              </a:rPr>
              <a:t> </a:t>
            </a:r>
            <a:r>
              <a:rPr lang="en-US" sz="7800" dirty="0" err="1">
                <a:solidFill>
                  <a:srgbClr val="343434"/>
                </a:solidFill>
                <a:latin typeface="Magnolia Script Bold"/>
              </a:rPr>
              <a:t>Adalah</a:t>
            </a:r>
            <a:r>
              <a:rPr lang="en-US" sz="7800" dirty="0">
                <a:solidFill>
                  <a:srgbClr val="343434"/>
                </a:solidFill>
                <a:latin typeface="Magnolia Script Bold"/>
              </a:rPr>
              <a:t> </a:t>
            </a:r>
            <a:r>
              <a:rPr lang="en-US" sz="7800" dirty="0" err="1">
                <a:solidFill>
                  <a:srgbClr val="343434"/>
                </a:solidFill>
                <a:latin typeface="Magnolia Script Bold"/>
              </a:rPr>
              <a:t>Separu</a:t>
            </a:r>
            <a:r>
              <a:rPr lang="en-US" sz="7800" dirty="0">
                <a:solidFill>
                  <a:srgbClr val="343434"/>
                </a:solidFill>
                <a:latin typeface="Magnolia Script Bold"/>
              </a:rPr>
              <a:t> </a:t>
            </a:r>
            <a:r>
              <a:rPr lang="en-US" sz="7800" dirty="0" err="1">
                <a:solidFill>
                  <a:srgbClr val="343434"/>
                </a:solidFill>
                <a:latin typeface="Magnolia Script Bold"/>
              </a:rPr>
              <a:t>Ilmu</a:t>
            </a:r>
            <a:endParaRPr lang="en-US" sz="7800" dirty="0">
              <a:solidFill>
                <a:srgbClr val="343434"/>
              </a:solidFill>
              <a:latin typeface="Magnolia Script Bold"/>
            </a:endParaRPr>
          </a:p>
        </p:txBody>
      </p:sp>
    </p:spTree>
    <p:extLst>
      <p:ext uri="{BB962C8B-B14F-4D97-AF65-F5344CB8AC3E}">
        <p14:creationId xmlns:p14="http://schemas.microsoft.com/office/powerpoint/2010/main" val="6595412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59602">
            <a:off x="-2743616" y="4292169"/>
            <a:ext cx="5487232" cy="5522305"/>
          </a:xfrm>
          <a:custGeom>
            <a:avLst/>
            <a:gdLst/>
            <a:ahLst/>
            <a:cxnLst/>
            <a:rect l="l" t="t" r="r" b="b"/>
            <a:pathLst>
              <a:path w="5487232" h="5522305">
                <a:moveTo>
                  <a:pt x="0" y="0"/>
                </a:moveTo>
                <a:lnTo>
                  <a:pt x="5487232" y="0"/>
                </a:lnTo>
                <a:lnTo>
                  <a:pt x="5487232" y="5522305"/>
                </a:lnTo>
                <a:lnTo>
                  <a:pt x="0" y="55223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9235605">
            <a:off x="-941976" y="6201286"/>
            <a:ext cx="6075197" cy="6114027"/>
          </a:xfrm>
          <a:custGeom>
            <a:avLst/>
            <a:gdLst/>
            <a:ahLst/>
            <a:cxnLst/>
            <a:rect l="l" t="t" r="r" b="b"/>
            <a:pathLst>
              <a:path w="6075197" h="6114027">
                <a:moveTo>
                  <a:pt x="0" y="0"/>
                </a:moveTo>
                <a:lnTo>
                  <a:pt x="6075197" y="0"/>
                </a:lnTo>
                <a:lnTo>
                  <a:pt x="6075197" y="6114028"/>
                </a:lnTo>
                <a:lnTo>
                  <a:pt x="0" y="6114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116306" y="-2506522"/>
            <a:ext cx="6285988" cy="6326165"/>
          </a:xfrm>
          <a:custGeom>
            <a:avLst/>
            <a:gdLst/>
            <a:ahLst/>
            <a:cxnLst/>
            <a:rect l="l" t="t" r="r" b="b"/>
            <a:pathLst>
              <a:path w="6285988" h="6326165">
                <a:moveTo>
                  <a:pt x="0" y="0"/>
                </a:moveTo>
                <a:lnTo>
                  <a:pt x="6285988" y="0"/>
                </a:lnTo>
                <a:lnTo>
                  <a:pt x="6285988" y="6326165"/>
                </a:lnTo>
                <a:lnTo>
                  <a:pt x="0" y="63261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321959">
            <a:off x="15358330" y="1019438"/>
            <a:ext cx="5923564" cy="5961426"/>
          </a:xfrm>
          <a:custGeom>
            <a:avLst/>
            <a:gdLst/>
            <a:ahLst/>
            <a:cxnLst/>
            <a:rect l="l" t="t" r="r" b="b"/>
            <a:pathLst>
              <a:path w="5923564" h="5961426">
                <a:moveTo>
                  <a:pt x="0" y="0"/>
                </a:moveTo>
                <a:lnTo>
                  <a:pt x="5923564" y="0"/>
                </a:lnTo>
                <a:lnTo>
                  <a:pt x="5923564" y="5961425"/>
                </a:lnTo>
                <a:lnTo>
                  <a:pt x="0" y="59614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5166885" y="4511740"/>
            <a:ext cx="465072" cy="465072"/>
            <a:chOff x="0" y="0"/>
            <a:chExt cx="620096" cy="620096"/>
          </a:xfrm>
        </p:grpSpPr>
        <p:grpSp>
          <p:nvGrpSpPr>
            <p:cNvPr id="7" name="Group 7"/>
            <p:cNvGrpSpPr/>
            <p:nvPr/>
          </p:nvGrpSpPr>
          <p:grpSpPr>
            <a:xfrm>
              <a:off x="0" y="0"/>
              <a:ext cx="620096" cy="62009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1" name="Group 11"/>
          <p:cNvGrpSpPr/>
          <p:nvPr/>
        </p:nvGrpSpPr>
        <p:grpSpPr>
          <a:xfrm>
            <a:off x="5197135" y="5310188"/>
            <a:ext cx="465072" cy="465072"/>
            <a:chOff x="0" y="0"/>
            <a:chExt cx="620096" cy="620096"/>
          </a:xfrm>
        </p:grpSpPr>
        <p:grpSp>
          <p:nvGrpSpPr>
            <p:cNvPr id="12" name="Group 12"/>
            <p:cNvGrpSpPr/>
            <p:nvPr/>
          </p:nvGrpSpPr>
          <p:grpSpPr>
            <a:xfrm>
              <a:off x="0" y="0"/>
              <a:ext cx="620096" cy="62009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6" name="Group 16"/>
          <p:cNvGrpSpPr/>
          <p:nvPr/>
        </p:nvGrpSpPr>
        <p:grpSpPr>
          <a:xfrm>
            <a:off x="5166885" y="3713293"/>
            <a:ext cx="465072" cy="465072"/>
            <a:chOff x="0" y="0"/>
            <a:chExt cx="620096" cy="620096"/>
          </a:xfrm>
        </p:grpSpPr>
        <p:grpSp>
          <p:nvGrpSpPr>
            <p:cNvPr id="17" name="Group 17"/>
            <p:cNvGrpSpPr/>
            <p:nvPr/>
          </p:nvGrpSpPr>
          <p:grpSpPr>
            <a:xfrm>
              <a:off x="0" y="0"/>
              <a:ext cx="620096" cy="620096"/>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0" name="Freeform 20"/>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21" name="TextBox 21"/>
          <p:cNvSpPr txBox="1"/>
          <p:nvPr/>
        </p:nvSpPr>
        <p:spPr>
          <a:xfrm>
            <a:off x="4248508" y="1855848"/>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Anggota Kelompok</a:t>
            </a:r>
          </a:p>
        </p:txBody>
      </p:sp>
      <p:sp>
        <p:nvSpPr>
          <p:cNvPr id="22" name="TextBox 22"/>
          <p:cNvSpPr txBox="1"/>
          <p:nvPr/>
        </p:nvSpPr>
        <p:spPr>
          <a:xfrm>
            <a:off x="6167642" y="3630216"/>
            <a:ext cx="6016943" cy="580390"/>
          </a:xfrm>
          <a:prstGeom prst="rect">
            <a:avLst/>
          </a:prstGeom>
        </p:spPr>
        <p:txBody>
          <a:bodyPr lIns="0" tIns="0" rIns="0" bIns="0" rtlCol="0" anchor="t">
            <a:spAutoFit/>
          </a:bodyPr>
          <a:lstStyle/>
          <a:p>
            <a:pPr>
              <a:lnSpc>
                <a:spcPts val="4759"/>
              </a:lnSpc>
            </a:pPr>
            <a:r>
              <a:rPr lang="en-US" sz="3399">
                <a:solidFill>
                  <a:srgbClr val="343434"/>
                </a:solidFill>
                <a:latin typeface="Open Sans"/>
              </a:rPr>
              <a:t>DELARISKA.A (2210010352)</a:t>
            </a:r>
          </a:p>
        </p:txBody>
      </p:sp>
      <p:sp>
        <p:nvSpPr>
          <p:cNvPr id="23" name="TextBox 23"/>
          <p:cNvSpPr txBox="1"/>
          <p:nvPr/>
        </p:nvSpPr>
        <p:spPr>
          <a:xfrm>
            <a:off x="6167711" y="4396422"/>
            <a:ext cx="7948595" cy="580390"/>
          </a:xfrm>
          <a:prstGeom prst="rect">
            <a:avLst/>
          </a:prstGeom>
        </p:spPr>
        <p:txBody>
          <a:bodyPr lIns="0" tIns="0" rIns="0" bIns="0" rtlCol="0" anchor="t">
            <a:spAutoFit/>
          </a:bodyPr>
          <a:lstStyle/>
          <a:p>
            <a:pPr>
              <a:lnSpc>
                <a:spcPts val="4759"/>
              </a:lnSpc>
            </a:pPr>
            <a:r>
              <a:rPr lang="en-US" sz="3399">
                <a:solidFill>
                  <a:srgbClr val="343434"/>
                </a:solidFill>
                <a:latin typeface="Open Sans"/>
              </a:rPr>
              <a:t>M.RAFLY AULIA AKBAR (2210010574)</a:t>
            </a:r>
          </a:p>
        </p:txBody>
      </p:sp>
      <p:sp>
        <p:nvSpPr>
          <p:cNvPr id="24" name="TextBox 24"/>
          <p:cNvSpPr txBox="1"/>
          <p:nvPr/>
        </p:nvSpPr>
        <p:spPr>
          <a:xfrm>
            <a:off x="6167711" y="5219191"/>
            <a:ext cx="7720609" cy="580390"/>
          </a:xfrm>
          <a:prstGeom prst="rect">
            <a:avLst/>
          </a:prstGeom>
        </p:spPr>
        <p:txBody>
          <a:bodyPr lIns="0" tIns="0" rIns="0" bIns="0" rtlCol="0" anchor="t">
            <a:spAutoFit/>
          </a:bodyPr>
          <a:lstStyle/>
          <a:p>
            <a:pPr>
              <a:lnSpc>
                <a:spcPts val="4759"/>
              </a:lnSpc>
            </a:pPr>
            <a:r>
              <a:rPr lang="en-US" sz="3399">
                <a:solidFill>
                  <a:srgbClr val="343434"/>
                </a:solidFill>
                <a:latin typeface="Open Sans"/>
              </a:rPr>
              <a:t>MUHAMMAD JUNAIDI (2210010097)</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6196">
            <a:off x="14600204" y="780163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36196">
            <a:off x="15308469" y="3133754"/>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36196">
            <a:off x="15308469" y="516423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36196">
            <a:off x="15805550" y="616841"/>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36196">
            <a:off x="14613228" y="-1933669"/>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398329">
            <a:off x="-277897" y="6251563"/>
            <a:ext cx="2538327" cy="3683588"/>
          </a:xfrm>
          <a:custGeom>
            <a:avLst/>
            <a:gdLst/>
            <a:ahLst/>
            <a:cxnLst/>
            <a:rect l="l" t="t" r="r" b="b"/>
            <a:pathLst>
              <a:path w="2538327" h="3683588">
                <a:moveTo>
                  <a:pt x="0" y="0"/>
                </a:moveTo>
                <a:lnTo>
                  <a:pt x="2538327" y="0"/>
                </a:lnTo>
                <a:lnTo>
                  <a:pt x="2538327" y="3683588"/>
                </a:lnTo>
                <a:lnTo>
                  <a:pt x="0" y="3683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885553" y="1855848"/>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Latar Belakang</a:t>
            </a:r>
          </a:p>
        </p:txBody>
      </p:sp>
      <p:sp>
        <p:nvSpPr>
          <p:cNvPr id="9" name="TextBox 9"/>
          <p:cNvSpPr txBox="1"/>
          <p:nvPr/>
        </p:nvSpPr>
        <p:spPr>
          <a:xfrm>
            <a:off x="2885553" y="3649275"/>
            <a:ext cx="11303604" cy="3453130"/>
          </a:xfrm>
          <a:prstGeom prst="rect">
            <a:avLst/>
          </a:prstGeom>
        </p:spPr>
        <p:txBody>
          <a:bodyPr lIns="0" tIns="0" rIns="0" bIns="0" rtlCol="0" anchor="t">
            <a:spAutoFit/>
          </a:bodyPr>
          <a:lstStyle/>
          <a:p>
            <a:pPr algn="just">
              <a:lnSpc>
                <a:spcPts val="3919"/>
              </a:lnSpc>
            </a:pPr>
            <a:r>
              <a:rPr lang="en-US" sz="2799" dirty="0">
                <a:solidFill>
                  <a:srgbClr val="343434"/>
                </a:solidFill>
                <a:latin typeface="Open Sans"/>
              </a:rPr>
              <a:t>Disk </a:t>
            </a:r>
            <a:r>
              <a:rPr lang="en-US" sz="2799" dirty="0" err="1">
                <a:solidFill>
                  <a:srgbClr val="343434"/>
                </a:solidFill>
                <a:latin typeface="Open Sans"/>
              </a:rPr>
              <a:t>adalah</a:t>
            </a:r>
            <a:r>
              <a:rPr lang="en-US" sz="2799" dirty="0">
                <a:solidFill>
                  <a:srgbClr val="343434"/>
                </a:solidFill>
                <a:latin typeface="Open Sans"/>
              </a:rPr>
              <a:t> salah </a:t>
            </a:r>
            <a:r>
              <a:rPr lang="en-US" sz="2799" dirty="0" err="1">
                <a:solidFill>
                  <a:srgbClr val="343434"/>
                </a:solidFill>
                <a:latin typeface="Open Sans"/>
              </a:rPr>
              <a:t>satu</a:t>
            </a:r>
            <a:r>
              <a:rPr lang="en-US" sz="2799" dirty="0">
                <a:solidFill>
                  <a:srgbClr val="343434"/>
                </a:solidFill>
                <a:latin typeface="Open Sans"/>
              </a:rPr>
              <a:t> </a:t>
            </a:r>
            <a:r>
              <a:rPr lang="en-US" sz="2799" dirty="0" err="1">
                <a:solidFill>
                  <a:srgbClr val="343434"/>
                </a:solidFill>
                <a:latin typeface="Open Sans"/>
              </a:rPr>
              <a:t>tempat</a:t>
            </a:r>
            <a:r>
              <a:rPr lang="en-US" sz="2799" dirty="0">
                <a:solidFill>
                  <a:srgbClr val="343434"/>
                </a:solidFill>
                <a:latin typeface="Open Sans"/>
              </a:rPr>
              <a:t> </a:t>
            </a:r>
            <a:r>
              <a:rPr lang="en-US" sz="2799" dirty="0" err="1">
                <a:solidFill>
                  <a:srgbClr val="343434"/>
                </a:solidFill>
                <a:latin typeface="Open Sans"/>
              </a:rPr>
              <a:t>penyimpanan</a:t>
            </a:r>
            <a:r>
              <a:rPr lang="en-US" sz="2799" dirty="0">
                <a:solidFill>
                  <a:srgbClr val="343434"/>
                </a:solidFill>
                <a:latin typeface="Open Sans"/>
              </a:rPr>
              <a:t> data. </a:t>
            </a:r>
            <a:r>
              <a:rPr lang="en-US" sz="2799" dirty="0" err="1">
                <a:solidFill>
                  <a:srgbClr val="343434"/>
                </a:solidFill>
                <a:latin typeface="Open Sans"/>
              </a:rPr>
              <a:t>Sebelum</a:t>
            </a:r>
            <a:r>
              <a:rPr lang="en-US" sz="2799" dirty="0">
                <a:solidFill>
                  <a:srgbClr val="343434"/>
                </a:solidFill>
                <a:latin typeface="Open Sans"/>
              </a:rPr>
              <a:t> </a:t>
            </a:r>
            <a:r>
              <a:rPr lang="en-US" sz="2799" dirty="0" err="1">
                <a:solidFill>
                  <a:srgbClr val="343434"/>
                </a:solidFill>
                <a:latin typeface="Open Sans"/>
              </a:rPr>
              <a:t>sebuah</a:t>
            </a:r>
            <a:r>
              <a:rPr lang="en-US" sz="2799" dirty="0">
                <a:solidFill>
                  <a:srgbClr val="343434"/>
                </a:solidFill>
                <a:latin typeface="Open Sans"/>
              </a:rPr>
              <a:t> disk </a:t>
            </a:r>
            <a:r>
              <a:rPr lang="en-US" sz="2799" dirty="0" err="1">
                <a:solidFill>
                  <a:srgbClr val="343434"/>
                </a:solidFill>
                <a:latin typeface="Open Sans"/>
              </a:rPr>
              <a:t>dapat</a:t>
            </a:r>
            <a:r>
              <a:rPr lang="en-US" sz="2799" dirty="0">
                <a:solidFill>
                  <a:srgbClr val="343434"/>
                </a:solidFill>
                <a:latin typeface="Open Sans"/>
              </a:rPr>
              <a:t> </a:t>
            </a:r>
            <a:r>
              <a:rPr lang="en-US" sz="2799" dirty="0" err="1">
                <a:solidFill>
                  <a:srgbClr val="343434"/>
                </a:solidFill>
                <a:latin typeface="Open Sans"/>
              </a:rPr>
              <a:t>digunakan</a:t>
            </a:r>
            <a:r>
              <a:rPr lang="en-US" sz="2799" dirty="0">
                <a:solidFill>
                  <a:srgbClr val="343434"/>
                </a:solidFill>
                <a:latin typeface="Open Sans"/>
              </a:rPr>
              <a:t>, disk </a:t>
            </a:r>
            <a:r>
              <a:rPr lang="en-US" sz="2799" dirty="0" err="1">
                <a:solidFill>
                  <a:srgbClr val="343434"/>
                </a:solidFill>
                <a:latin typeface="Open Sans"/>
              </a:rPr>
              <a:t>harus</a:t>
            </a:r>
            <a:r>
              <a:rPr lang="en-US" sz="2799" dirty="0">
                <a:solidFill>
                  <a:srgbClr val="343434"/>
                </a:solidFill>
                <a:latin typeface="Open Sans"/>
              </a:rPr>
              <a:t> </a:t>
            </a:r>
            <a:r>
              <a:rPr lang="en-US" sz="2799" dirty="0" err="1">
                <a:solidFill>
                  <a:srgbClr val="343434"/>
                </a:solidFill>
                <a:latin typeface="Open Sans"/>
              </a:rPr>
              <a:t>dibagi-bagi</a:t>
            </a:r>
            <a:r>
              <a:rPr lang="en-US" sz="2799" dirty="0">
                <a:solidFill>
                  <a:srgbClr val="343434"/>
                </a:solidFill>
                <a:latin typeface="Open Sans"/>
              </a:rPr>
              <a:t> </a:t>
            </a:r>
            <a:r>
              <a:rPr lang="en-US" sz="2799" dirty="0" err="1">
                <a:solidFill>
                  <a:srgbClr val="343434"/>
                </a:solidFill>
                <a:latin typeface="Open Sans"/>
              </a:rPr>
              <a:t>dalam</a:t>
            </a:r>
            <a:r>
              <a:rPr lang="en-US" sz="2799" dirty="0">
                <a:solidFill>
                  <a:srgbClr val="343434"/>
                </a:solidFill>
                <a:latin typeface="Open Sans"/>
              </a:rPr>
              <a:t> </a:t>
            </a:r>
            <a:r>
              <a:rPr lang="en-US" sz="2799" dirty="0" err="1">
                <a:solidFill>
                  <a:srgbClr val="343434"/>
                </a:solidFill>
                <a:latin typeface="Open Sans"/>
              </a:rPr>
              <a:t>beberapa</a:t>
            </a:r>
            <a:r>
              <a:rPr lang="en-US" sz="2799" dirty="0">
                <a:solidFill>
                  <a:srgbClr val="343434"/>
                </a:solidFill>
                <a:latin typeface="Open Sans"/>
              </a:rPr>
              <a:t> </a:t>
            </a:r>
            <a:r>
              <a:rPr lang="en-US" sz="2799" dirty="0" err="1">
                <a:solidFill>
                  <a:srgbClr val="343434"/>
                </a:solidFill>
                <a:latin typeface="Open Sans"/>
              </a:rPr>
              <a:t>sektor</a:t>
            </a:r>
            <a:r>
              <a:rPr lang="en-US" sz="2799" dirty="0">
                <a:solidFill>
                  <a:srgbClr val="343434"/>
                </a:solidFill>
                <a:latin typeface="Open Sans"/>
              </a:rPr>
              <a:t>. Sektor-</a:t>
            </a:r>
            <a:r>
              <a:rPr lang="en-US" sz="2799" dirty="0" err="1">
                <a:solidFill>
                  <a:srgbClr val="343434"/>
                </a:solidFill>
                <a:latin typeface="Open Sans"/>
              </a:rPr>
              <a:t>sektor</a:t>
            </a:r>
            <a:r>
              <a:rPr lang="en-US" sz="2799" dirty="0">
                <a:solidFill>
                  <a:srgbClr val="343434"/>
                </a:solidFill>
                <a:latin typeface="Open Sans"/>
              </a:rPr>
              <a:t> </a:t>
            </a:r>
            <a:r>
              <a:rPr lang="en-US" sz="2799" dirty="0" err="1">
                <a:solidFill>
                  <a:srgbClr val="343434"/>
                </a:solidFill>
                <a:latin typeface="Open Sans"/>
              </a:rPr>
              <a:t>ini</a:t>
            </a:r>
            <a:r>
              <a:rPr lang="en-US" sz="2799" dirty="0">
                <a:solidFill>
                  <a:srgbClr val="343434"/>
                </a:solidFill>
                <a:latin typeface="Open Sans"/>
              </a:rPr>
              <a:t> yang </a:t>
            </a:r>
            <a:r>
              <a:rPr lang="en-US" sz="2799" dirty="0" err="1">
                <a:solidFill>
                  <a:srgbClr val="343434"/>
                </a:solidFill>
                <a:latin typeface="Open Sans"/>
              </a:rPr>
              <a:t>kemudian</a:t>
            </a:r>
            <a:r>
              <a:rPr lang="en-US" sz="2799" dirty="0">
                <a:solidFill>
                  <a:srgbClr val="343434"/>
                </a:solidFill>
                <a:latin typeface="Open Sans"/>
              </a:rPr>
              <a:t> </a:t>
            </a:r>
            <a:r>
              <a:rPr lang="en-US" sz="2799" dirty="0" err="1">
                <a:solidFill>
                  <a:srgbClr val="343434"/>
                </a:solidFill>
                <a:latin typeface="Open Sans"/>
              </a:rPr>
              <a:t>akan</a:t>
            </a:r>
            <a:r>
              <a:rPr lang="en-US" sz="2799" dirty="0">
                <a:solidFill>
                  <a:srgbClr val="343434"/>
                </a:solidFill>
                <a:latin typeface="Open Sans"/>
              </a:rPr>
              <a:t> </a:t>
            </a:r>
            <a:r>
              <a:rPr lang="en-US" sz="2799" dirty="0" err="1">
                <a:solidFill>
                  <a:srgbClr val="343434"/>
                </a:solidFill>
                <a:latin typeface="Open Sans"/>
              </a:rPr>
              <a:t>dibaca</a:t>
            </a:r>
            <a:r>
              <a:rPr lang="en-US" sz="2799" dirty="0">
                <a:solidFill>
                  <a:srgbClr val="343434"/>
                </a:solidFill>
                <a:latin typeface="Open Sans"/>
              </a:rPr>
              <a:t> oleh </a:t>
            </a:r>
            <a:r>
              <a:rPr lang="en-US" sz="2799" dirty="0" err="1">
                <a:solidFill>
                  <a:srgbClr val="343434"/>
                </a:solidFill>
                <a:latin typeface="Open Sans"/>
              </a:rPr>
              <a:t>pengendali</a:t>
            </a:r>
            <a:r>
              <a:rPr lang="en-US" sz="2799" dirty="0">
                <a:solidFill>
                  <a:srgbClr val="343434"/>
                </a:solidFill>
                <a:latin typeface="Open Sans"/>
              </a:rPr>
              <a:t>. </a:t>
            </a:r>
            <a:r>
              <a:rPr lang="en-US" sz="2799" dirty="0" err="1">
                <a:solidFill>
                  <a:srgbClr val="343434"/>
                </a:solidFill>
                <a:latin typeface="Open Sans"/>
              </a:rPr>
              <a:t>Pembentukan</a:t>
            </a:r>
            <a:r>
              <a:rPr lang="en-US" sz="2799" dirty="0">
                <a:solidFill>
                  <a:srgbClr val="343434"/>
                </a:solidFill>
                <a:latin typeface="Open Sans"/>
              </a:rPr>
              <a:t> </a:t>
            </a:r>
            <a:r>
              <a:rPr lang="en-US" sz="2799" dirty="0" err="1">
                <a:solidFill>
                  <a:srgbClr val="343434"/>
                </a:solidFill>
                <a:latin typeface="Open Sans"/>
              </a:rPr>
              <a:t>sektor-sektor</a:t>
            </a:r>
            <a:r>
              <a:rPr lang="en-US" sz="2799" dirty="0">
                <a:solidFill>
                  <a:srgbClr val="343434"/>
                </a:solidFill>
                <a:latin typeface="Open Sans"/>
              </a:rPr>
              <a:t> </a:t>
            </a:r>
            <a:r>
              <a:rPr lang="en-US" sz="2799" dirty="0" err="1">
                <a:solidFill>
                  <a:srgbClr val="343434"/>
                </a:solidFill>
                <a:latin typeface="Open Sans"/>
              </a:rPr>
              <a:t>ini</a:t>
            </a:r>
            <a:r>
              <a:rPr lang="en-US" sz="2799" dirty="0">
                <a:solidFill>
                  <a:srgbClr val="343434"/>
                </a:solidFill>
                <a:latin typeface="Open Sans"/>
              </a:rPr>
              <a:t> </a:t>
            </a:r>
            <a:r>
              <a:rPr lang="en-US" sz="2799" dirty="0" err="1">
                <a:solidFill>
                  <a:srgbClr val="343434"/>
                </a:solidFill>
                <a:latin typeface="Open Sans"/>
              </a:rPr>
              <a:t>disebut</a:t>
            </a:r>
            <a:r>
              <a:rPr lang="en-US" sz="2799" dirty="0">
                <a:solidFill>
                  <a:srgbClr val="343434"/>
                </a:solidFill>
                <a:latin typeface="Open Sans"/>
              </a:rPr>
              <a:t> low level formatting </a:t>
            </a:r>
            <a:r>
              <a:rPr lang="en-US" sz="2799" dirty="0" err="1">
                <a:solidFill>
                  <a:srgbClr val="343434"/>
                </a:solidFill>
                <a:latin typeface="Open Sans"/>
              </a:rPr>
              <a:t>atau</a:t>
            </a:r>
            <a:r>
              <a:rPr lang="en-US" sz="2799" dirty="0">
                <a:solidFill>
                  <a:srgbClr val="343434"/>
                </a:solidFill>
                <a:latin typeface="Open Sans"/>
              </a:rPr>
              <a:t> physical formatting. Low level formatting juga </a:t>
            </a:r>
            <a:r>
              <a:rPr lang="en-US" sz="2799" dirty="0" err="1">
                <a:solidFill>
                  <a:srgbClr val="343434"/>
                </a:solidFill>
                <a:latin typeface="Open Sans"/>
              </a:rPr>
              <a:t>akan</a:t>
            </a:r>
            <a:r>
              <a:rPr lang="en-US" sz="2799" dirty="0">
                <a:solidFill>
                  <a:srgbClr val="343434"/>
                </a:solidFill>
                <a:latin typeface="Open Sans"/>
              </a:rPr>
              <a:t> </a:t>
            </a:r>
            <a:r>
              <a:rPr lang="en-US" sz="2799" dirty="0" err="1">
                <a:solidFill>
                  <a:srgbClr val="343434"/>
                </a:solidFill>
                <a:latin typeface="Open Sans"/>
              </a:rPr>
              <a:t>mengisi</a:t>
            </a:r>
            <a:r>
              <a:rPr lang="en-US" sz="2799" dirty="0">
                <a:solidFill>
                  <a:srgbClr val="343434"/>
                </a:solidFill>
                <a:latin typeface="Open Sans"/>
              </a:rPr>
              <a:t> disk </a:t>
            </a:r>
            <a:r>
              <a:rPr lang="en-US" sz="2799" dirty="0" err="1">
                <a:solidFill>
                  <a:srgbClr val="343434"/>
                </a:solidFill>
                <a:latin typeface="Open Sans"/>
              </a:rPr>
              <a:t>dengan</a:t>
            </a:r>
            <a:r>
              <a:rPr lang="en-US" sz="2799" dirty="0">
                <a:solidFill>
                  <a:srgbClr val="343434"/>
                </a:solidFill>
                <a:latin typeface="Open Sans"/>
              </a:rPr>
              <a:t> </a:t>
            </a:r>
            <a:r>
              <a:rPr lang="en-US" sz="2799" dirty="0" err="1">
                <a:solidFill>
                  <a:srgbClr val="343434"/>
                </a:solidFill>
                <a:latin typeface="Open Sans"/>
              </a:rPr>
              <a:t>beberapa</a:t>
            </a:r>
            <a:r>
              <a:rPr lang="en-US" sz="2799" dirty="0">
                <a:solidFill>
                  <a:srgbClr val="343434"/>
                </a:solidFill>
                <a:latin typeface="Open Sans"/>
              </a:rPr>
              <a:t> </a:t>
            </a:r>
            <a:r>
              <a:rPr lang="en-US" sz="2799" dirty="0" err="1">
                <a:solidFill>
                  <a:srgbClr val="343434"/>
                </a:solidFill>
                <a:latin typeface="Open Sans"/>
              </a:rPr>
              <a:t>struktur</a:t>
            </a:r>
            <a:r>
              <a:rPr lang="en-US" sz="2799" dirty="0">
                <a:solidFill>
                  <a:srgbClr val="343434"/>
                </a:solidFill>
                <a:latin typeface="Open Sans"/>
              </a:rPr>
              <a:t> data </a:t>
            </a:r>
            <a:r>
              <a:rPr lang="en-US" sz="2799" dirty="0" err="1">
                <a:solidFill>
                  <a:srgbClr val="343434"/>
                </a:solidFill>
                <a:latin typeface="Open Sans"/>
              </a:rPr>
              <a:t>penting</a:t>
            </a:r>
            <a:r>
              <a:rPr lang="en-US" sz="2799" dirty="0">
                <a:solidFill>
                  <a:srgbClr val="343434"/>
                </a:solidFill>
                <a:latin typeface="Open Sans"/>
              </a:rPr>
              <a:t> </a:t>
            </a:r>
            <a:r>
              <a:rPr lang="en-US" sz="2799" dirty="0" err="1">
                <a:solidFill>
                  <a:srgbClr val="343434"/>
                </a:solidFill>
                <a:latin typeface="Open Sans"/>
              </a:rPr>
              <a:t>seperti</a:t>
            </a:r>
            <a:r>
              <a:rPr lang="en-US" sz="2799" dirty="0">
                <a:solidFill>
                  <a:srgbClr val="343434"/>
                </a:solidFill>
                <a:latin typeface="Open Sans"/>
              </a:rPr>
              <a:t> header dan trailer.</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6196">
            <a:off x="14600204" y="780163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36196">
            <a:off x="15308469" y="3133754"/>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36196">
            <a:off x="15308469" y="516423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36196">
            <a:off x="15805550" y="616841"/>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36196">
            <a:off x="14613228" y="-1933669"/>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398329">
            <a:off x="-277897" y="6251563"/>
            <a:ext cx="2538327" cy="3683588"/>
          </a:xfrm>
          <a:custGeom>
            <a:avLst/>
            <a:gdLst/>
            <a:ahLst/>
            <a:cxnLst/>
            <a:rect l="l" t="t" r="r" b="b"/>
            <a:pathLst>
              <a:path w="2538327" h="3683588">
                <a:moveTo>
                  <a:pt x="0" y="0"/>
                </a:moveTo>
                <a:lnTo>
                  <a:pt x="2538327" y="0"/>
                </a:lnTo>
                <a:lnTo>
                  <a:pt x="2538327" y="3683588"/>
                </a:lnTo>
                <a:lnTo>
                  <a:pt x="0" y="3683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885553" y="1028700"/>
            <a:ext cx="8563874" cy="2190750"/>
          </a:xfrm>
          <a:prstGeom prst="rect">
            <a:avLst/>
          </a:prstGeom>
        </p:spPr>
        <p:txBody>
          <a:bodyPr lIns="0" tIns="0" rIns="0" bIns="0" rtlCol="0" anchor="t">
            <a:spAutoFit/>
          </a:bodyPr>
          <a:lstStyle/>
          <a:p>
            <a:pPr>
              <a:lnSpc>
                <a:spcPts val="8640"/>
              </a:lnSpc>
            </a:pPr>
            <a:r>
              <a:rPr lang="en-US" sz="7200">
                <a:solidFill>
                  <a:srgbClr val="343434"/>
                </a:solidFill>
                <a:latin typeface="Magnolia Script Bold"/>
              </a:rPr>
              <a:t>Apa itu </a:t>
            </a:r>
          </a:p>
          <a:p>
            <a:pPr>
              <a:lnSpc>
                <a:spcPts val="8640"/>
              </a:lnSpc>
            </a:pPr>
            <a:r>
              <a:rPr lang="en-US" sz="7200">
                <a:solidFill>
                  <a:srgbClr val="343434"/>
                </a:solidFill>
                <a:latin typeface="Magnolia Script Bold"/>
              </a:rPr>
              <a:t>Manajemen Disk</a:t>
            </a:r>
          </a:p>
        </p:txBody>
      </p:sp>
      <p:sp>
        <p:nvSpPr>
          <p:cNvPr id="9" name="TextBox 9"/>
          <p:cNvSpPr txBox="1"/>
          <p:nvPr/>
        </p:nvSpPr>
        <p:spPr>
          <a:xfrm>
            <a:off x="2885553" y="3649275"/>
            <a:ext cx="11303604" cy="1471930"/>
          </a:xfrm>
          <a:prstGeom prst="rect">
            <a:avLst/>
          </a:prstGeom>
        </p:spPr>
        <p:txBody>
          <a:bodyPr lIns="0" tIns="0" rIns="0" bIns="0" rtlCol="0" anchor="t">
            <a:spAutoFit/>
          </a:bodyPr>
          <a:lstStyle/>
          <a:p>
            <a:pPr>
              <a:lnSpc>
                <a:spcPts val="3919"/>
              </a:lnSpc>
            </a:pPr>
            <a:r>
              <a:rPr lang="en-US" sz="2799">
                <a:solidFill>
                  <a:srgbClr val="000000"/>
                </a:solidFill>
                <a:latin typeface="Open Sans"/>
              </a:rPr>
              <a:t>Manajemen disk adalah aspek mendasar dari sistem operasi, memainkan peran penting dalam menyimpan, mengatur, dan mengambil data pada sistem computer.</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63906" y="6466194"/>
            <a:ext cx="6626110" cy="5084033"/>
          </a:xfrm>
          <a:custGeom>
            <a:avLst/>
            <a:gdLst/>
            <a:ahLst/>
            <a:cxnLst/>
            <a:rect l="l" t="t" r="r" b="b"/>
            <a:pathLst>
              <a:path w="6626110" h="5084033">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888818" y="8195613"/>
            <a:ext cx="6740964" cy="4583855"/>
          </a:xfrm>
          <a:custGeom>
            <a:avLst/>
            <a:gdLst/>
            <a:ahLst/>
            <a:cxnLst/>
            <a:rect l="l" t="t" r="r" b="b"/>
            <a:pathLst>
              <a:path w="6740964" h="4583855">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2745" y="6700722"/>
            <a:ext cx="6014782" cy="4614978"/>
          </a:xfrm>
          <a:custGeom>
            <a:avLst/>
            <a:gdLst/>
            <a:ahLst/>
            <a:cxnLst/>
            <a:rect l="l" t="t" r="r" b="b"/>
            <a:pathLst>
              <a:path w="6014782" h="4614978">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04782" y="7185338"/>
            <a:ext cx="6051176" cy="4114800"/>
          </a:xfrm>
          <a:custGeom>
            <a:avLst/>
            <a:gdLst/>
            <a:ahLst/>
            <a:cxnLst/>
            <a:rect l="l" t="t" r="r" b="b"/>
            <a:pathLst>
              <a:path w="6051176" h="4114800">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4249006" y="1038225"/>
            <a:ext cx="9639812" cy="2085975"/>
          </a:xfrm>
          <a:prstGeom prst="rect">
            <a:avLst/>
          </a:prstGeom>
        </p:spPr>
        <p:txBody>
          <a:bodyPr lIns="0" tIns="0" rIns="0" bIns="0" rtlCol="0" anchor="t">
            <a:spAutoFit/>
          </a:bodyPr>
          <a:lstStyle/>
          <a:p>
            <a:pPr algn="ctr">
              <a:lnSpc>
                <a:spcPts val="8280"/>
              </a:lnSpc>
            </a:pPr>
            <a:r>
              <a:rPr lang="en-US" sz="6900">
                <a:solidFill>
                  <a:srgbClr val="343434"/>
                </a:solidFill>
                <a:latin typeface="Magnolia Script Bold"/>
              </a:rPr>
              <a:t>Fungsi dasar </a:t>
            </a:r>
          </a:p>
          <a:p>
            <a:pPr algn="ctr">
              <a:lnSpc>
                <a:spcPts val="8280"/>
              </a:lnSpc>
            </a:pPr>
            <a:r>
              <a:rPr lang="en-US" sz="6900">
                <a:solidFill>
                  <a:srgbClr val="343434"/>
                </a:solidFill>
                <a:latin typeface="Magnolia Script Bold"/>
              </a:rPr>
              <a:t>Manajemen Disk</a:t>
            </a:r>
          </a:p>
        </p:txBody>
      </p:sp>
      <p:sp>
        <p:nvSpPr>
          <p:cNvPr id="7" name="TextBox 7"/>
          <p:cNvSpPr txBox="1"/>
          <p:nvPr/>
        </p:nvSpPr>
        <p:spPr>
          <a:xfrm>
            <a:off x="1957629" y="3375626"/>
            <a:ext cx="14372742" cy="3443986"/>
          </a:xfrm>
          <a:prstGeom prst="rect">
            <a:avLst/>
          </a:prstGeom>
        </p:spPr>
        <p:txBody>
          <a:bodyPr lIns="0" tIns="0" rIns="0" bIns="0" rtlCol="0" anchor="t">
            <a:spAutoFit/>
          </a:bodyPr>
          <a:lstStyle/>
          <a:p>
            <a:pPr marL="604519" lvl="1" indent="-302260">
              <a:lnSpc>
                <a:spcPts val="4591"/>
              </a:lnSpc>
              <a:buFont typeface="Arial"/>
              <a:buChar char="•"/>
            </a:pPr>
            <a:r>
              <a:rPr lang="en-US" sz="2799" spc="13" dirty="0" err="1">
                <a:solidFill>
                  <a:srgbClr val="343434"/>
                </a:solidFill>
                <a:latin typeface="Open Sans Bold"/>
              </a:rPr>
              <a:t>Buat</a:t>
            </a:r>
            <a:r>
              <a:rPr lang="en-US" sz="2799" spc="13" dirty="0">
                <a:solidFill>
                  <a:srgbClr val="343434"/>
                </a:solidFill>
                <a:latin typeface="Open Sans Bold"/>
              </a:rPr>
              <a:t> dan </a:t>
            </a:r>
            <a:r>
              <a:rPr lang="en-US" sz="2799" spc="13" dirty="0" err="1">
                <a:solidFill>
                  <a:srgbClr val="343434"/>
                </a:solidFill>
                <a:latin typeface="Open Sans Bold"/>
              </a:rPr>
              <a:t>Menghapus</a:t>
            </a:r>
            <a:r>
              <a:rPr lang="en-US" sz="2799" spc="13" dirty="0">
                <a:solidFill>
                  <a:srgbClr val="343434"/>
                </a:solidFill>
                <a:latin typeface="Open Sans Bold"/>
              </a:rPr>
              <a:t> </a:t>
            </a:r>
            <a:r>
              <a:rPr lang="en-US" sz="2799" spc="13" dirty="0" err="1">
                <a:solidFill>
                  <a:srgbClr val="343434"/>
                </a:solidFill>
                <a:latin typeface="Open Sans Bold"/>
              </a:rPr>
              <a:t>partisi</a:t>
            </a:r>
            <a:r>
              <a:rPr lang="en-US" sz="2799" spc="13" dirty="0">
                <a:solidFill>
                  <a:srgbClr val="343434"/>
                </a:solidFill>
                <a:latin typeface="Open Sans Bold"/>
              </a:rPr>
              <a:t>, drive </a:t>
            </a:r>
            <a:r>
              <a:rPr lang="en-US" sz="2799" spc="13" dirty="0" err="1">
                <a:solidFill>
                  <a:srgbClr val="343434"/>
                </a:solidFill>
                <a:latin typeface="Open Sans Bold"/>
              </a:rPr>
              <a:t>logis</a:t>
            </a:r>
            <a:r>
              <a:rPr lang="en-US" sz="2799" spc="13" dirty="0">
                <a:solidFill>
                  <a:srgbClr val="343434"/>
                </a:solidFill>
                <a:latin typeface="Open Sans Bold"/>
              </a:rPr>
              <a:t>, dan volume</a:t>
            </a:r>
          </a:p>
          <a:p>
            <a:pPr marL="604519" lvl="1" indent="-302260">
              <a:lnSpc>
                <a:spcPts val="4591"/>
              </a:lnSpc>
              <a:buFont typeface="Arial"/>
              <a:buChar char="•"/>
            </a:pPr>
            <a:r>
              <a:rPr lang="en-US" sz="2799" spc="13" dirty="0" err="1">
                <a:solidFill>
                  <a:srgbClr val="343434"/>
                </a:solidFill>
                <a:latin typeface="Open Sans Bold"/>
              </a:rPr>
              <a:t>Menetapkan</a:t>
            </a:r>
            <a:r>
              <a:rPr lang="en-US" sz="2799" spc="13" dirty="0">
                <a:solidFill>
                  <a:srgbClr val="343434"/>
                </a:solidFill>
                <a:latin typeface="Open Sans Bold"/>
              </a:rPr>
              <a:t> </a:t>
            </a:r>
            <a:r>
              <a:rPr lang="en-US" sz="2799" spc="13" dirty="0" err="1">
                <a:solidFill>
                  <a:srgbClr val="343434"/>
                </a:solidFill>
                <a:latin typeface="Open Sans Bold"/>
              </a:rPr>
              <a:t>atau</a:t>
            </a:r>
            <a:r>
              <a:rPr lang="en-US" sz="2799" spc="13" dirty="0">
                <a:solidFill>
                  <a:srgbClr val="343434"/>
                </a:solidFill>
                <a:latin typeface="Open Sans Bold"/>
              </a:rPr>
              <a:t> </a:t>
            </a:r>
            <a:r>
              <a:rPr lang="en-US" sz="2799" spc="13" dirty="0" err="1">
                <a:solidFill>
                  <a:srgbClr val="343434"/>
                </a:solidFill>
                <a:latin typeface="Open Sans Bold"/>
              </a:rPr>
              <a:t>mengubah</a:t>
            </a:r>
            <a:r>
              <a:rPr lang="en-US" sz="2799" spc="13" dirty="0">
                <a:solidFill>
                  <a:srgbClr val="343434"/>
                </a:solidFill>
                <a:latin typeface="Open Sans Bold"/>
              </a:rPr>
              <a:t> </a:t>
            </a:r>
            <a:r>
              <a:rPr lang="en-US" sz="2799" spc="13" dirty="0" err="1">
                <a:solidFill>
                  <a:srgbClr val="343434"/>
                </a:solidFill>
                <a:latin typeface="Open Sans Bold"/>
              </a:rPr>
              <a:t>huruf</a:t>
            </a:r>
            <a:r>
              <a:rPr lang="en-US" sz="2799" spc="13" dirty="0">
                <a:solidFill>
                  <a:srgbClr val="343434"/>
                </a:solidFill>
                <a:latin typeface="Open Sans Bold"/>
              </a:rPr>
              <a:t> drive </a:t>
            </a:r>
            <a:r>
              <a:rPr lang="en-US" sz="2799" spc="13" dirty="0" err="1">
                <a:solidFill>
                  <a:srgbClr val="343434"/>
                </a:solidFill>
                <a:latin typeface="Open Sans Bold"/>
              </a:rPr>
              <a:t>untuk</a:t>
            </a:r>
            <a:r>
              <a:rPr lang="en-US" sz="2799" spc="13" dirty="0">
                <a:solidFill>
                  <a:srgbClr val="343434"/>
                </a:solidFill>
                <a:latin typeface="Open Sans Bold"/>
              </a:rPr>
              <a:t> volume hard  disk, drive removable </a:t>
            </a:r>
            <a:r>
              <a:rPr lang="en-US" sz="2799" spc="13" dirty="0" err="1">
                <a:solidFill>
                  <a:srgbClr val="343434"/>
                </a:solidFill>
                <a:latin typeface="Open Sans Bold"/>
              </a:rPr>
              <a:t>disk,dan</a:t>
            </a:r>
            <a:r>
              <a:rPr lang="en-US" sz="2799" spc="13" dirty="0">
                <a:solidFill>
                  <a:srgbClr val="343434"/>
                </a:solidFill>
                <a:latin typeface="Open Sans Bold"/>
              </a:rPr>
              <a:t> drive CD-ROM.</a:t>
            </a:r>
          </a:p>
          <a:p>
            <a:pPr marL="604519" lvl="1" indent="-302260">
              <a:lnSpc>
                <a:spcPts val="4591"/>
              </a:lnSpc>
              <a:buFont typeface="Arial"/>
              <a:buChar char="•"/>
            </a:pPr>
            <a:r>
              <a:rPr lang="en-US" sz="2799" spc="13" dirty="0" err="1">
                <a:solidFill>
                  <a:srgbClr val="343434"/>
                </a:solidFill>
                <a:latin typeface="Open Sans Bold"/>
              </a:rPr>
              <a:t>Memperoleh</a:t>
            </a:r>
            <a:r>
              <a:rPr lang="en-US" sz="2799" spc="13" dirty="0">
                <a:solidFill>
                  <a:srgbClr val="343434"/>
                </a:solidFill>
                <a:latin typeface="Open Sans Bold"/>
              </a:rPr>
              <a:t> </a:t>
            </a:r>
            <a:r>
              <a:rPr lang="en-US" sz="2799" spc="13" dirty="0" err="1">
                <a:solidFill>
                  <a:srgbClr val="343434"/>
                </a:solidFill>
                <a:latin typeface="Open Sans Bold"/>
              </a:rPr>
              <a:t>gambaran</a:t>
            </a:r>
            <a:r>
              <a:rPr lang="en-US" sz="2799" spc="13" dirty="0">
                <a:solidFill>
                  <a:srgbClr val="343434"/>
                </a:solidFill>
                <a:latin typeface="Open Sans Bold"/>
              </a:rPr>
              <a:t> visual </a:t>
            </a:r>
            <a:r>
              <a:rPr lang="en-US" sz="2799" spc="13" dirty="0" err="1">
                <a:solidFill>
                  <a:srgbClr val="343434"/>
                </a:solidFill>
                <a:latin typeface="Open Sans Bold"/>
              </a:rPr>
              <a:t>cepat</a:t>
            </a:r>
            <a:r>
              <a:rPr lang="en-US" sz="2799" spc="13" dirty="0">
                <a:solidFill>
                  <a:srgbClr val="343434"/>
                </a:solidFill>
                <a:latin typeface="Open Sans Bold"/>
              </a:rPr>
              <a:t> </a:t>
            </a:r>
            <a:r>
              <a:rPr lang="en-US" sz="2799" spc="13" dirty="0" err="1">
                <a:solidFill>
                  <a:srgbClr val="343434"/>
                </a:solidFill>
                <a:latin typeface="Open Sans Bold"/>
              </a:rPr>
              <a:t>sifat</a:t>
            </a:r>
            <a:r>
              <a:rPr lang="en-US" sz="2799" spc="13" dirty="0">
                <a:solidFill>
                  <a:srgbClr val="343434"/>
                </a:solidFill>
                <a:latin typeface="Open Sans Bold"/>
              </a:rPr>
              <a:t> </a:t>
            </a:r>
            <a:r>
              <a:rPr lang="en-US" sz="2799" spc="13" dirty="0" err="1">
                <a:solidFill>
                  <a:srgbClr val="343434"/>
                </a:solidFill>
                <a:latin typeface="Open Sans Bold"/>
              </a:rPr>
              <a:t>semua</a:t>
            </a:r>
            <a:r>
              <a:rPr lang="en-US" sz="2799" spc="13" dirty="0">
                <a:solidFill>
                  <a:srgbClr val="343434"/>
                </a:solidFill>
                <a:latin typeface="Open Sans Bold"/>
              </a:rPr>
              <a:t> disk dan volume pada system.</a:t>
            </a:r>
          </a:p>
          <a:p>
            <a:pPr marL="604519" lvl="1" indent="-302260">
              <a:lnSpc>
                <a:spcPts val="4591"/>
              </a:lnSpc>
              <a:buFont typeface="Arial"/>
              <a:buChar char="•"/>
            </a:pPr>
            <a:r>
              <a:rPr lang="en-US" sz="2799" spc="13" dirty="0" err="1">
                <a:solidFill>
                  <a:srgbClr val="343434"/>
                </a:solidFill>
                <a:latin typeface="Open Sans Bold"/>
              </a:rPr>
              <a:t>Mengkonversi</a:t>
            </a:r>
            <a:r>
              <a:rPr lang="en-US" sz="2799" spc="13" dirty="0">
                <a:solidFill>
                  <a:srgbClr val="343434"/>
                </a:solidFill>
                <a:latin typeface="Open Sans Bold"/>
              </a:rPr>
              <a:t> </a:t>
            </a:r>
            <a:r>
              <a:rPr lang="en-US" sz="2799" spc="13" dirty="0" err="1">
                <a:solidFill>
                  <a:srgbClr val="343434"/>
                </a:solidFill>
                <a:latin typeface="Open Sans Bold"/>
              </a:rPr>
              <a:t>dasar</a:t>
            </a:r>
            <a:r>
              <a:rPr lang="en-US" sz="2799" spc="13" dirty="0">
                <a:solidFill>
                  <a:srgbClr val="343434"/>
                </a:solidFill>
                <a:latin typeface="Open Sans Bold"/>
              </a:rPr>
              <a:t> disk </a:t>
            </a:r>
            <a:r>
              <a:rPr lang="en-US" sz="2799" spc="13" dirty="0" err="1">
                <a:solidFill>
                  <a:srgbClr val="343434"/>
                </a:solidFill>
                <a:latin typeface="Open Sans Bold"/>
              </a:rPr>
              <a:t>ke</a:t>
            </a:r>
            <a:r>
              <a:rPr lang="en-US" sz="2799" spc="13" dirty="0">
                <a:solidFill>
                  <a:srgbClr val="343434"/>
                </a:solidFill>
                <a:latin typeface="Open Sans Bold"/>
              </a:rPr>
              <a:t> disk </a:t>
            </a:r>
            <a:r>
              <a:rPr lang="en-US" sz="2799" spc="13" dirty="0" err="1">
                <a:solidFill>
                  <a:srgbClr val="343434"/>
                </a:solidFill>
                <a:latin typeface="Open Sans Bold"/>
              </a:rPr>
              <a:t>dinamis</a:t>
            </a:r>
            <a:r>
              <a:rPr lang="en-US" sz="2799" spc="13" dirty="0">
                <a:solidFill>
                  <a:srgbClr val="343434"/>
                </a:solidFill>
                <a:latin typeface="Open Sans Bold"/>
              </a:rPr>
              <a:t>.</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6196">
            <a:off x="14600204" y="780163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36196">
            <a:off x="15308469" y="3133754"/>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36196">
            <a:off x="15308469" y="516423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36196">
            <a:off x="15805550" y="616841"/>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36196">
            <a:off x="14613228" y="-1933669"/>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398329">
            <a:off x="-277897" y="6251563"/>
            <a:ext cx="2538327" cy="3683588"/>
          </a:xfrm>
          <a:custGeom>
            <a:avLst/>
            <a:gdLst/>
            <a:ahLst/>
            <a:cxnLst/>
            <a:rect l="l" t="t" r="r" b="b"/>
            <a:pathLst>
              <a:path w="2538327" h="3683588">
                <a:moveTo>
                  <a:pt x="0" y="0"/>
                </a:moveTo>
                <a:lnTo>
                  <a:pt x="2538327" y="0"/>
                </a:lnTo>
                <a:lnTo>
                  <a:pt x="2538327" y="3683588"/>
                </a:lnTo>
                <a:lnTo>
                  <a:pt x="0" y="3683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885553" y="1028700"/>
            <a:ext cx="8563874" cy="2190750"/>
          </a:xfrm>
          <a:prstGeom prst="rect">
            <a:avLst/>
          </a:prstGeom>
        </p:spPr>
        <p:txBody>
          <a:bodyPr lIns="0" tIns="0" rIns="0" bIns="0" rtlCol="0" anchor="t">
            <a:spAutoFit/>
          </a:bodyPr>
          <a:lstStyle/>
          <a:p>
            <a:pPr>
              <a:lnSpc>
                <a:spcPts val="8640"/>
              </a:lnSpc>
            </a:pPr>
            <a:r>
              <a:rPr lang="en-US" sz="7200">
                <a:solidFill>
                  <a:srgbClr val="343434"/>
                </a:solidFill>
                <a:latin typeface="Magnolia Script Bold"/>
              </a:rPr>
              <a:t>Apa itu</a:t>
            </a:r>
          </a:p>
          <a:p>
            <a:pPr>
              <a:lnSpc>
                <a:spcPts val="8640"/>
              </a:lnSpc>
            </a:pPr>
            <a:r>
              <a:rPr lang="en-US" sz="7200">
                <a:solidFill>
                  <a:srgbClr val="343434"/>
                </a:solidFill>
                <a:latin typeface="Magnolia Script Bold"/>
              </a:rPr>
              <a:t>Sistem Berkas</a:t>
            </a:r>
          </a:p>
        </p:txBody>
      </p:sp>
      <p:sp>
        <p:nvSpPr>
          <p:cNvPr id="9" name="TextBox 9"/>
          <p:cNvSpPr txBox="1"/>
          <p:nvPr/>
        </p:nvSpPr>
        <p:spPr>
          <a:xfrm>
            <a:off x="2885553" y="3649275"/>
            <a:ext cx="11303604" cy="3948430"/>
          </a:xfrm>
          <a:prstGeom prst="rect">
            <a:avLst/>
          </a:prstGeom>
        </p:spPr>
        <p:txBody>
          <a:bodyPr lIns="0" tIns="0" rIns="0" bIns="0" rtlCol="0" anchor="t">
            <a:spAutoFit/>
          </a:bodyPr>
          <a:lstStyle/>
          <a:p>
            <a:pPr algn="just">
              <a:lnSpc>
                <a:spcPts val="3919"/>
              </a:lnSpc>
            </a:pPr>
            <a:r>
              <a:rPr lang="en-US" sz="2799" dirty="0" err="1">
                <a:solidFill>
                  <a:srgbClr val="000000"/>
                </a:solidFill>
                <a:latin typeface="Open Sans"/>
              </a:rPr>
              <a:t>Sistem</a:t>
            </a:r>
            <a:r>
              <a:rPr lang="en-US" sz="2799" dirty="0">
                <a:solidFill>
                  <a:srgbClr val="000000"/>
                </a:solidFill>
                <a:latin typeface="Open Sans"/>
              </a:rPr>
              <a:t> </a:t>
            </a:r>
            <a:r>
              <a:rPr lang="en-US" sz="2799" dirty="0" err="1">
                <a:solidFill>
                  <a:srgbClr val="000000"/>
                </a:solidFill>
                <a:latin typeface="Open Sans"/>
              </a:rPr>
              <a:t>adalah</a:t>
            </a:r>
            <a:r>
              <a:rPr lang="en-US" sz="2799" dirty="0">
                <a:solidFill>
                  <a:srgbClr val="000000"/>
                </a:solidFill>
                <a:latin typeface="Open Sans"/>
              </a:rPr>
              <a:t> </a:t>
            </a:r>
            <a:r>
              <a:rPr lang="en-US" sz="2799" dirty="0" err="1">
                <a:solidFill>
                  <a:srgbClr val="000000"/>
                </a:solidFill>
                <a:latin typeface="Open Sans"/>
              </a:rPr>
              <a:t>sekelompok</a:t>
            </a:r>
            <a:r>
              <a:rPr lang="en-US" sz="2799" dirty="0">
                <a:solidFill>
                  <a:srgbClr val="000000"/>
                </a:solidFill>
                <a:latin typeface="Open Sans"/>
              </a:rPr>
              <a:t> </a:t>
            </a:r>
            <a:r>
              <a:rPr lang="en-US" sz="2799" dirty="0" err="1">
                <a:solidFill>
                  <a:srgbClr val="000000"/>
                </a:solidFill>
                <a:latin typeface="Open Sans"/>
              </a:rPr>
              <a:t>elemen</a:t>
            </a:r>
            <a:r>
              <a:rPr lang="en-US" sz="2799" dirty="0">
                <a:solidFill>
                  <a:srgbClr val="000000"/>
                </a:solidFill>
                <a:latin typeface="Open Sans"/>
              </a:rPr>
              <a:t> dan </a:t>
            </a:r>
            <a:r>
              <a:rPr lang="en-US" sz="2799" dirty="0" err="1">
                <a:solidFill>
                  <a:srgbClr val="000000"/>
                </a:solidFill>
                <a:latin typeface="Open Sans"/>
              </a:rPr>
              <a:t>prosedur</a:t>
            </a:r>
            <a:r>
              <a:rPr lang="en-US" sz="2799" dirty="0">
                <a:solidFill>
                  <a:srgbClr val="000000"/>
                </a:solidFill>
                <a:latin typeface="Open Sans"/>
              </a:rPr>
              <a:t> yang </a:t>
            </a:r>
            <a:r>
              <a:rPr lang="en-US" sz="2799" dirty="0" err="1">
                <a:solidFill>
                  <a:srgbClr val="000000"/>
                </a:solidFill>
                <a:latin typeface="Open Sans"/>
              </a:rPr>
              <a:t>saling</a:t>
            </a:r>
            <a:r>
              <a:rPr lang="en-US" sz="2799" dirty="0">
                <a:solidFill>
                  <a:srgbClr val="000000"/>
                </a:solidFill>
                <a:latin typeface="Open Sans"/>
              </a:rPr>
              <a:t> </a:t>
            </a:r>
            <a:r>
              <a:rPr lang="en-US" sz="2799" dirty="0" err="1">
                <a:solidFill>
                  <a:srgbClr val="000000"/>
                </a:solidFill>
                <a:latin typeface="Open Sans"/>
              </a:rPr>
              <a:t>berhubungan</a:t>
            </a:r>
            <a:r>
              <a:rPr lang="en-US" sz="2799" dirty="0">
                <a:solidFill>
                  <a:srgbClr val="000000"/>
                </a:solidFill>
                <a:latin typeface="Open Sans"/>
              </a:rPr>
              <a:t> dan </a:t>
            </a:r>
            <a:r>
              <a:rPr lang="en-US" sz="2799" dirty="0" err="1">
                <a:solidFill>
                  <a:srgbClr val="000000"/>
                </a:solidFill>
                <a:latin typeface="Open Sans"/>
              </a:rPr>
              <a:t>saling</a:t>
            </a:r>
            <a:r>
              <a:rPr lang="en-US" sz="2799" dirty="0">
                <a:solidFill>
                  <a:srgbClr val="000000"/>
                </a:solidFill>
                <a:latin typeface="Open Sans"/>
              </a:rPr>
              <a:t> </a:t>
            </a:r>
            <a:r>
              <a:rPr lang="en-US" sz="2799" dirty="0" err="1">
                <a:solidFill>
                  <a:srgbClr val="000000"/>
                </a:solidFill>
                <a:latin typeface="Open Sans"/>
              </a:rPr>
              <a:t>bekerja</a:t>
            </a:r>
            <a:r>
              <a:rPr lang="en-US" sz="2799" dirty="0">
                <a:solidFill>
                  <a:srgbClr val="000000"/>
                </a:solidFill>
                <a:latin typeface="Open Sans"/>
              </a:rPr>
              <a:t> </a:t>
            </a:r>
            <a:r>
              <a:rPr lang="en-US" sz="2799" dirty="0" err="1">
                <a:solidFill>
                  <a:srgbClr val="000000"/>
                </a:solidFill>
                <a:latin typeface="Open Sans"/>
              </a:rPr>
              <a:t>sama</a:t>
            </a:r>
            <a:r>
              <a:rPr lang="en-US" sz="2799" dirty="0">
                <a:solidFill>
                  <a:srgbClr val="000000"/>
                </a:solidFill>
                <a:latin typeface="Open Sans"/>
              </a:rPr>
              <a:t> </a:t>
            </a:r>
            <a:r>
              <a:rPr lang="en-US" sz="2799" dirty="0" err="1">
                <a:solidFill>
                  <a:srgbClr val="000000"/>
                </a:solidFill>
                <a:latin typeface="Open Sans"/>
              </a:rPr>
              <a:t>dalam</a:t>
            </a:r>
            <a:r>
              <a:rPr lang="en-US" sz="2799" dirty="0">
                <a:solidFill>
                  <a:srgbClr val="000000"/>
                </a:solidFill>
                <a:latin typeface="Open Sans"/>
              </a:rPr>
              <a:t> </a:t>
            </a:r>
            <a:r>
              <a:rPr lang="en-US" sz="2799" dirty="0" err="1">
                <a:solidFill>
                  <a:srgbClr val="000000"/>
                </a:solidFill>
                <a:latin typeface="Open Sans"/>
              </a:rPr>
              <a:t>pencapaian</a:t>
            </a:r>
            <a:r>
              <a:rPr lang="en-US" sz="2799" dirty="0">
                <a:solidFill>
                  <a:srgbClr val="000000"/>
                </a:solidFill>
                <a:latin typeface="Open Sans"/>
              </a:rPr>
              <a:t> </a:t>
            </a:r>
            <a:r>
              <a:rPr lang="en-US" sz="2799" dirty="0" err="1">
                <a:solidFill>
                  <a:srgbClr val="000000"/>
                </a:solidFill>
                <a:latin typeface="Open Sans"/>
              </a:rPr>
              <a:t>suatu</a:t>
            </a:r>
            <a:r>
              <a:rPr lang="en-US" sz="2799" dirty="0">
                <a:solidFill>
                  <a:srgbClr val="000000"/>
                </a:solidFill>
                <a:latin typeface="Open Sans"/>
              </a:rPr>
              <a:t> </a:t>
            </a:r>
            <a:r>
              <a:rPr lang="en-US" sz="2799" dirty="0" err="1">
                <a:solidFill>
                  <a:srgbClr val="000000"/>
                </a:solidFill>
                <a:latin typeface="Open Sans"/>
              </a:rPr>
              <a:t>tujuan</a:t>
            </a:r>
            <a:r>
              <a:rPr lang="en-US" sz="2799" dirty="0">
                <a:solidFill>
                  <a:srgbClr val="000000"/>
                </a:solidFill>
                <a:latin typeface="Open Sans"/>
              </a:rPr>
              <a:t> </a:t>
            </a:r>
            <a:r>
              <a:rPr lang="en-US" sz="2799" dirty="0" err="1">
                <a:solidFill>
                  <a:srgbClr val="000000"/>
                </a:solidFill>
                <a:latin typeface="Open Sans"/>
              </a:rPr>
              <a:t>tertentu</a:t>
            </a:r>
            <a:r>
              <a:rPr lang="en-US" sz="2799" dirty="0">
                <a:solidFill>
                  <a:srgbClr val="000000"/>
                </a:solidFill>
                <a:latin typeface="Open Sans"/>
              </a:rPr>
              <a:t>. </a:t>
            </a:r>
            <a:r>
              <a:rPr lang="en-US" sz="2799" dirty="0" err="1">
                <a:solidFill>
                  <a:srgbClr val="000000"/>
                </a:solidFill>
                <a:latin typeface="Open Sans"/>
              </a:rPr>
              <a:t>Berkas</a:t>
            </a:r>
            <a:r>
              <a:rPr lang="en-US" sz="2799" dirty="0">
                <a:solidFill>
                  <a:srgbClr val="000000"/>
                </a:solidFill>
                <a:latin typeface="Open Sans"/>
              </a:rPr>
              <a:t> </a:t>
            </a:r>
            <a:r>
              <a:rPr lang="en-US" sz="2799" dirty="0" err="1">
                <a:solidFill>
                  <a:srgbClr val="000000"/>
                </a:solidFill>
                <a:latin typeface="Open Sans"/>
              </a:rPr>
              <a:t>adalah</a:t>
            </a:r>
            <a:r>
              <a:rPr lang="en-US" sz="2799" dirty="0">
                <a:solidFill>
                  <a:srgbClr val="000000"/>
                </a:solidFill>
                <a:latin typeface="Open Sans"/>
              </a:rPr>
              <a:t> </a:t>
            </a:r>
            <a:r>
              <a:rPr lang="en-US" sz="2799" dirty="0" err="1">
                <a:solidFill>
                  <a:srgbClr val="000000"/>
                </a:solidFill>
                <a:latin typeface="Open Sans"/>
              </a:rPr>
              <a:t>kumpulan</a:t>
            </a:r>
            <a:r>
              <a:rPr lang="en-US" sz="2799" dirty="0">
                <a:solidFill>
                  <a:srgbClr val="000000"/>
                </a:solidFill>
                <a:latin typeface="Open Sans"/>
              </a:rPr>
              <a:t> </a:t>
            </a:r>
            <a:r>
              <a:rPr lang="en-US" sz="2799" dirty="0" err="1">
                <a:solidFill>
                  <a:srgbClr val="000000"/>
                </a:solidFill>
                <a:latin typeface="Open Sans"/>
              </a:rPr>
              <a:t>informasi</a:t>
            </a:r>
            <a:r>
              <a:rPr lang="en-US" sz="2799" dirty="0">
                <a:solidFill>
                  <a:srgbClr val="000000"/>
                </a:solidFill>
                <a:latin typeface="Open Sans"/>
              </a:rPr>
              <a:t> </a:t>
            </a:r>
            <a:r>
              <a:rPr lang="en-US" sz="2799" dirty="0" err="1">
                <a:solidFill>
                  <a:srgbClr val="000000"/>
                </a:solidFill>
                <a:latin typeface="Open Sans"/>
              </a:rPr>
              <a:t>berkait</a:t>
            </a:r>
            <a:r>
              <a:rPr lang="en-US" sz="2799" dirty="0">
                <a:solidFill>
                  <a:srgbClr val="000000"/>
                </a:solidFill>
                <a:latin typeface="Open Sans"/>
              </a:rPr>
              <a:t> yang </a:t>
            </a:r>
            <a:r>
              <a:rPr lang="en-US" sz="2799" dirty="0" err="1">
                <a:solidFill>
                  <a:srgbClr val="000000"/>
                </a:solidFill>
                <a:latin typeface="Open Sans"/>
              </a:rPr>
              <a:t>diberi</a:t>
            </a:r>
            <a:r>
              <a:rPr lang="en-US" sz="2799" dirty="0">
                <a:solidFill>
                  <a:srgbClr val="000000"/>
                </a:solidFill>
                <a:latin typeface="Open Sans"/>
              </a:rPr>
              <a:t> </a:t>
            </a:r>
            <a:r>
              <a:rPr lang="en-US" sz="2799" dirty="0" err="1">
                <a:solidFill>
                  <a:srgbClr val="000000"/>
                </a:solidFill>
                <a:latin typeface="Open Sans"/>
              </a:rPr>
              <a:t>nama</a:t>
            </a:r>
            <a:r>
              <a:rPr lang="en-US" sz="2799" dirty="0">
                <a:solidFill>
                  <a:srgbClr val="000000"/>
                </a:solidFill>
                <a:latin typeface="Open Sans"/>
              </a:rPr>
              <a:t> dan </a:t>
            </a:r>
            <a:r>
              <a:rPr lang="en-US" sz="2799" dirty="0" err="1">
                <a:solidFill>
                  <a:srgbClr val="000000"/>
                </a:solidFill>
                <a:latin typeface="Open Sans"/>
              </a:rPr>
              <a:t>direkam</a:t>
            </a:r>
            <a:r>
              <a:rPr lang="en-US" sz="2799" dirty="0">
                <a:solidFill>
                  <a:srgbClr val="000000"/>
                </a:solidFill>
                <a:latin typeface="Open Sans"/>
              </a:rPr>
              <a:t> pada </a:t>
            </a:r>
            <a:r>
              <a:rPr lang="en-US" sz="2799" dirty="0" err="1">
                <a:solidFill>
                  <a:srgbClr val="000000"/>
                </a:solidFill>
                <a:latin typeface="Open Sans"/>
              </a:rPr>
              <a:t>penyimpanan</a:t>
            </a:r>
            <a:r>
              <a:rPr lang="en-US" sz="2799" dirty="0">
                <a:solidFill>
                  <a:srgbClr val="000000"/>
                </a:solidFill>
                <a:latin typeface="Open Sans"/>
              </a:rPr>
              <a:t> </a:t>
            </a:r>
            <a:r>
              <a:rPr lang="en-US" sz="2799" dirty="0" err="1">
                <a:solidFill>
                  <a:srgbClr val="000000"/>
                </a:solidFill>
                <a:latin typeface="Open Sans"/>
              </a:rPr>
              <a:t>sekunder</a:t>
            </a:r>
            <a:r>
              <a:rPr lang="en-US" sz="2799" dirty="0">
                <a:solidFill>
                  <a:srgbClr val="000000"/>
                </a:solidFill>
                <a:latin typeface="Open Sans"/>
              </a:rPr>
              <a:t>. </a:t>
            </a:r>
            <a:r>
              <a:rPr lang="en-US" sz="2799" dirty="0" err="1">
                <a:solidFill>
                  <a:srgbClr val="000000"/>
                </a:solidFill>
                <a:latin typeface="Open Sans"/>
              </a:rPr>
              <a:t>Sistem</a:t>
            </a:r>
            <a:r>
              <a:rPr lang="en-US" sz="2799" dirty="0">
                <a:solidFill>
                  <a:srgbClr val="000000"/>
                </a:solidFill>
                <a:latin typeface="Open Sans"/>
              </a:rPr>
              <a:t> </a:t>
            </a:r>
            <a:r>
              <a:rPr lang="en-US" sz="2799" dirty="0" err="1">
                <a:solidFill>
                  <a:srgbClr val="000000"/>
                </a:solidFill>
                <a:latin typeface="Open Sans"/>
              </a:rPr>
              <a:t>Berkas</a:t>
            </a:r>
            <a:r>
              <a:rPr lang="en-US" sz="2799" dirty="0">
                <a:solidFill>
                  <a:srgbClr val="000000"/>
                </a:solidFill>
                <a:latin typeface="Open Sans"/>
              </a:rPr>
              <a:t> </a:t>
            </a:r>
            <a:r>
              <a:rPr lang="en-US" sz="2799" dirty="0" err="1">
                <a:solidFill>
                  <a:srgbClr val="000000"/>
                </a:solidFill>
                <a:latin typeface="Open Sans"/>
              </a:rPr>
              <a:t>adalah</a:t>
            </a:r>
            <a:r>
              <a:rPr lang="en-US" sz="2799" dirty="0">
                <a:solidFill>
                  <a:srgbClr val="000000"/>
                </a:solidFill>
                <a:latin typeface="Open Sans"/>
              </a:rPr>
              <a:t> </a:t>
            </a:r>
            <a:r>
              <a:rPr lang="en-US" sz="2799" dirty="0" err="1">
                <a:solidFill>
                  <a:srgbClr val="000000"/>
                </a:solidFill>
                <a:latin typeface="Open Sans"/>
              </a:rPr>
              <a:t>suatu</a:t>
            </a:r>
            <a:r>
              <a:rPr lang="en-US" sz="2799" dirty="0">
                <a:solidFill>
                  <a:srgbClr val="000000"/>
                </a:solidFill>
                <a:latin typeface="Open Sans"/>
              </a:rPr>
              <a:t> system </a:t>
            </a:r>
            <a:r>
              <a:rPr lang="en-US" sz="2799" dirty="0" err="1">
                <a:solidFill>
                  <a:srgbClr val="000000"/>
                </a:solidFill>
                <a:latin typeface="Open Sans"/>
              </a:rPr>
              <a:t>untuk</a:t>
            </a:r>
            <a:r>
              <a:rPr lang="en-US" sz="2799" dirty="0">
                <a:solidFill>
                  <a:srgbClr val="000000"/>
                </a:solidFill>
                <a:latin typeface="Open Sans"/>
              </a:rPr>
              <a:t> </a:t>
            </a:r>
            <a:r>
              <a:rPr lang="en-US" sz="2799" dirty="0" err="1">
                <a:solidFill>
                  <a:srgbClr val="000000"/>
                </a:solidFill>
                <a:latin typeface="Open Sans"/>
              </a:rPr>
              <a:t>mengetahui</a:t>
            </a:r>
            <a:r>
              <a:rPr lang="en-US" sz="2799" dirty="0">
                <a:solidFill>
                  <a:srgbClr val="000000"/>
                </a:solidFill>
                <a:latin typeface="Open Sans"/>
              </a:rPr>
              <a:t> </a:t>
            </a:r>
            <a:r>
              <a:rPr lang="en-US" sz="2799" dirty="0" err="1">
                <a:solidFill>
                  <a:srgbClr val="000000"/>
                </a:solidFill>
                <a:latin typeface="Open Sans"/>
              </a:rPr>
              <a:t>bagaimana</a:t>
            </a:r>
            <a:r>
              <a:rPr lang="en-US" sz="2799" dirty="0">
                <a:solidFill>
                  <a:srgbClr val="000000"/>
                </a:solidFill>
                <a:latin typeface="Open Sans"/>
              </a:rPr>
              <a:t> </a:t>
            </a:r>
            <a:r>
              <a:rPr lang="en-US" sz="2799" dirty="0" err="1">
                <a:solidFill>
                  <a:srgbClr val="000000"/>
                </a:solidFill>
                <a:latin typeface="Open Sans"/>
              </a:rPr>
              <a:t>cara</a:t>
            </a:r>
            <a:r>
              <a:rPr lang="en-US" sz="2799" dirty="0">
                <a:solidFill>
                  <a:srgbClr val="000000"/>
                </a:solidFill>
                <a:latin typeface="Open Sans"/>
              </a:rPr>
              <a:t> </a:t>
            </a:r>
            <a:r>
              <a:rPr lang="en-US" sz="2799" dirty="0" err="1">
                <a:solidFill>
                  <a:srgbClr val="000000"/>
                </a:solidFill>
                <a:latin typeface="Open Sans"/>
              </a:rPr>
              <a:t>menyimpan</a:t>
            </a:r>
            <a:r>
              <a:rPr lang="en-US" sz="2799" dirty="0">
                <a:solidFill>
                  <a:srgbClr val="000000"/>
                </a:solidFill>
                <a:latin typeface="Open Sans"/>
              </a:rPr>
              <a:t> data </a:t>
            </a:r>
            <a:r>
              <a:rPr lang="en-US" sz="2799" dirty="0" err="1">
                <a:solidFill>
                  <a:srgbClr val="000000"/>
                </a:solidFill>
                <a:latin typeface="Open Sans"/>
              </a:rPr>
              <a:t>dari</a:t>
            </a:r>
            <a:r>
              <a:rPr lang="en-US" sz="2799" dirty="0">
                <a:solidFill>
                  <a:srgbClr val="000000"/>
                </a:solidFill>
                <a:latin typeface="Open Sans"/>
              </a:rPr>
              <a:t> file </a:t>
            </a:r>
            <a:r>
              <a:rPr lang="en-US" sz="2799" dirty="0" err="1">
                <a:solidFill>
                  <a:srgbClr val="000000"/>
                </a:solidFill>
                <a:latin typeface="Open Sans"/>
              </a:rPr>
              <a:t>tertentu</a:t>
            </a:r>
            <a:r>
              <a:rPr lang="en-US" sz="2799" dirty="0">
                <a:solidFill>
                  <a:srgbClr val="000000"/>
                </a:solidFill>
                <a:latin typeface="Open Sans"/>
              </a:rPr>
              <a:t> dan </a:t>
            </a:r>
            <a:r>
              <a:rPr lang="en-US" sz="2799" dirty="0" err="1">
                <a:solidFill>
                  <a:srgbClr val="000000"/>
                </a:solidFill>
                <a:latin typeface="Open Sans"/>
              </a:rPr>
              <a:t>organisasi</a:t>
            </a:r>
            <a:r>
              <a:rPr lang="en-US" sz="2799" dirty="0">
                <a:solidFill>
                  <a:srgbClr val="000000"/>
                </a:solidFill>
                <a:latin typeface="Open Sans"/>
              </a:rPr>
              <a:t> file yang </a:t>
            </a:r>
            <a:r>
              <a:rPr lang="en-US" sz="2799" dirty="0" err="1">
                <a:solidFill>
                  <a:srgbClr val="000000"/>
                </a:solidFill>
                <a:latin typeface="Open Sans"/>
              </a:rPr>
              <a:t>digunakan</a:t>
            </a:r>
            <a:r>
              <a:rPr lang="en-US" sz="2799" dirty="0">
                <a:solidFill>
                  <a:srgbClr val="000000"/>
                </a:solidFill>
                <a:latin typeface="Open Sans"/>
              </a:rPr>
              <a:t>.</a:t>
            </a:r>
          </a:p>
          <a:p>
            <a:pPr algn="just">
              <a:lnSpc>
                <a:spcPts val="3919"/>
              </a:lnSpc>
            </a:pPr>
            <a:endParaRPr lang="en-US" sz="2799" dirty="0">
              <a:solidFill>
                <a:srgbClr val="000000"/>
              </a:solidFill>
              <a:latin typeface="Open Sans"/>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63906" y="6466194"/>
            <a:ext cx="6626110" cy="5084033"/>
          </a:xfrm>
          <a:custGeom>
            <a:avLst/>
            <a:gdLst/>
            <a:ahLst/>
            <a:cxnLst/>
            <a:rect l="l" t="t" r="r" b="b"/>
            <a:pathLst>
              <a:path w="6626110" h="5084033">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888818" y="8195613"/>
            <a:ext cx="6740964" cy="4583855"/>
          </a:xfrm>
          <a:custGeom>
            <a:avLst/>
            <a:gdLst/>
            <a:ahLst/>
            <a:cxnLst/>
            <a:rect l="l" t="t" r="r" b="b"/>
            <a:pathLst>
              <a:path w="6740964" h="4583855">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2745" y="6700722"/>
            <a:ext cx="6014782" cy="4614978"/>
          </a:xfrm>
          <a:custGeom>
            <a:avLst/>
            <a:gdLst/>
            <a:ahLst/>
            <a:cxnLst/>
            <a:rect l="l" t="t" r="r" b="b"/>
            <a:pathLst>
              <a:path w="6014782" h="4614978">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04782" y="7185338"/>
            <a:ext cx="6051176" cy="4114800"/>
          </a:xfrm>
          <a:custGeom>
            <a:avLst/>
            <a:gdLst/>
            <a:ahLst/>
            <a:cxnLst/>
            <a:rect l="l" t="t" r="r" b="b"/>
            <a:pathLst>
              <a:path w="6051176" h="4114800">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436997" y="2688559"/>
            <a:ext cx="11414005" cy="6065443"/>
          </a:xfrm>
          <a:prstGeom prst="rect">
            <a:avLst/>
          </a:prstGeom>
        </p:spPr>
        <p:txBody>
          <a:bodyPr lIns="0" tIns="0" rIns="0" bIns="0" rtlCol="0" anchor="t">
            <a:spAutoFit/>
          </a:bodyPr>
          <a:lstStyle/>
          <a:p>
            <a:pPr>
              <a:lnSpc>
                <a:spcPts val="3919"/>
              </a:lnSpc>
            </a:pPr>
            <a:r>
              <a:rPr lang="en-US" sz="2799" dirty="0" err="1">
                <a:solidFill>
                  <a:srgbClr val="343434"/>
                </a:solidFill>
                <a:latin typeface="Open Sans"/>
              </a:rPr>
              <a:t>Struktur</a:t>
            </a:r>
            <a:r>
              <a:rPr lang="en-US" sz="2799" dirty="0">
                <a:solidFill>
                  <a:srgbClr val="343434"/>
                </a:solidFill>
                <a:latin typeface="Open Sans"/>
              </a:rPr>
              <a:t> </a:t>
            </a:r>
            <a:r>
              <a:rPr lang="en-US" sz="2799" dirty="0" err="1">
                <a:solidFill>
                  <a:srgbClr val="343434"/>
                </a:solidFill>
                <a:latin typeface="Open Sans"/>
              </a:rPr>
              <a:t>tertentu</a:t>
            </a:r>
            <a:r>
              <a:rPr lang="en-US" sz="2799" dirty="0">
                <a:solidFill>
                  <a:srgbClr val="343434"/>
                </a:solidFill>
                <a:latin typeface="Open Sans"/>
              </a:rPr>
              <a:t> yang </a:t>
            </a:r>
            <a:r>
              <a:rPr lang="en-US" sz="2799" dirty="0" err="1">
                <a:solidFill>
                  <a:srgbClr val="343434"/>
                </a:solidFill>
                <a:latin typeface="Open Sans"/>
              </a:rPr>
              <a:t>dimiliki</a:t>
            </a:r>
            <a:r>
              <a:rPr lang="en-US" sz="2799" dirty="0">
                <a:solidFill>
                  <a:srgbClr val="343434"/>
                </a:solidFill>
                <a:latin typeface="Open Sans"/>
              </a:rPr>
              <a:t> oleh </a:t>
            </a:r>
            <a:r>
              <a:rPr lang="en-US" sz="2799" dirty="0" err="1">
                <a:solidFill>
                  <a:srgbClr val="343434"/>
                </a:solidFill>
                <a:latin typeface="Open Sans"/>
              </a:rPr>
              <a:t>Sistem</a:t>
            </a:r>
            <a:r>
              <a:rPr lang="en-US" sz="2799" dirty="0">
                <a:solidFill>
                  <a:srgbClr val="343434"/>
                </a:solidFill>
                <a:latin typeface="Open Sans"/>
              </a:rPr>
              <a:t> </a:t>
            </a:r>
            <a:r>
              <a:rPr lang="en-US" sz="2799" dirty="0" err="1">
                <a:solidFill>
                  <a:srgbClr val="343434"/>
                </a:solidFill>
                <a:latin typeface="Open Sans"/>
              </a:rPr>
              <a:t>berkas</a:t>
            </a:r>
            <a:r>
              <a:rPr lang="en-US" sz="2799" dirty="0">
                <a:solidFill>
                  <a:srgbClr val="343434"/>
                </a:solidFill>
                <a:latin typeface="Open Sans"/>
              </a:rPr>
              <a:t>, </a:t>
            </a:r>
            <a:r>
              <a:rPr lang="en-US" sz="2799" dirty="0" err="1">
                <a:solidFill>
                  <a:srgbClr val="343434"/>
                </a:solidFill>
                <a:latin typeface="Open Sans"/>
              </a:rPr>
              <a:t>sesuai</a:t>
            </a:r>
            <a:r>
              <a:rPr lang="en-US" sz="2799" dirty="0">
                <a:solidFill>
                  <a:srgbClr val="343434"/>
                </a:solidFill>
                <a:latin typeface="Open Sans"/>
              </a:rPr>
              <a:t> </a:t>
            </a:r>
            <a:r>
              <a:rPr lang="en-US" sz="2799" dirty="0" err="1">
                <a:solidFill>
                  <a:srgbClr val="343434"/>
                </a:solidFill>
                <a:latin typeface="Open Sans"/>
              </a:rPr>
              <a:t>dengan</a:t>
            </a:r>
            <a:r>
              <a:rPr lang="en-US" sz="2799" dirty="0">
                <a:solidFill>
                  <a:srgbClr val="343434"/>
                </a:solidFill>
                <a:latin typeface="Open Sans"/>
              </a:rPr>
              <a:t> </a:t>
            </a:r>
            <a:r>
              <a:rPr lang="en-US" sz="2799" dirty="0" err="1">
                <a:solidFill>
                  <a:srgbClr val="343434"/>
                </a:solidFill>
                <a:latin typeface="Open Sans"/>
              </a:rPr>
              <a:t>tipenya</a:t>
            </a:r>
            <a:r>
              <a:rPr lang="en-US" sz="2799" dirty="0">
                <a:solidFill>
                  <a:srgbClr val="343434"/>
                </a:solidFill>
                <a:latin typeface="Open Sans"/>
              </a:rPr>
              <a:t> masing-masing ,</a:t>
            </a:r>
            <a:r>
              <a:rPr lang="en-US" sz="2799" dirty="0" err="1">
                <a:solidFill>
                  <a:srgbClr val="343434"/>
                </a:solidFill>
                <a:latin typeface="Open Sans"/>
              </a:rPr>
              <a:t>yaitu</a:t>
            </a:r>
            <a:r>
              <a:rPr lang="en-US" sz="2799" dirty="0">
                <a:solidFill>
                  <a:srgbClr val="343434"/>
                </a:solidFill>
                <a:latin typeface="Open Sans"/>
              </a:rPr>
              <a:t>:</a:t>
            </a:r>
          </a:p>
          <a:p>
            <a:pPr>
              <a:lnSpc>
                <a:spcPts val="3919"/>
              </a:lnSpc>
            </a:pPr>
            <a:endParaRPr lang="en-US" sz="2799" dirty="0">
              <a:solidFill>
                <a:srgbClr val="343434"/>
              </a:solidFill>
              <a:latin typeface="Open Sans"/>
            </a:endParaRPr>
          </a:p>
          <a:p>
            <a:pPr marL="604519" lvl="1" indent="-302260">
              <a:lnSpc>
                <a:spcPts val="4451"/>
              </a:lnSpc>
              <a:buFont typeface="Arial"/>
              <a:buChar char="•"/>
            </a:pPr>
            <a:r>
              <a:rPr lang="en-US" sz="2799" b="1" dirty="0">
                <a:solidFill>
                  <a:srgbClr val="343434"/>
                </a:solidFill>
                <a:latin typeface="Open Sans"/>
              </a:rPr>
              <a:t>Text File</a:t>
            </a:r>
            <a:r>
              <a:rPr lang="en-US" sz="2799" dirty="0">
                <a:solidFill>
                  <a:srgbClr val="343434"/>
                </a:solidFill>
                <a:latin typeface="Open Sans"/>
              </a:rPr>
              <a:t> </a:t>
            </a:r>
            <a:r>
              <a:rPr lang="en-US" sz="2799" dirty="0" err="1">
                <a:solidFill>
                  <a:srgbClr val="343434"/>
                </a:solidFill>
                <a:latin typeface="Open Sans"/>
              </a:rPr>
              <a:t>yaitu</a:t>
            </a:r>
            <a:r>
              <a:rPr lang="en-US" sz="2799" dirty="0">
                <a:solidFill>
                  <a:srgbClr val="343434"/>
                </a:solidFill>
                <a:latin typeface="Open Sans"/>
              </a:rPr>
              <a:t> </a:t>
            </a:r>
            <a:r>
              <a:rPr lang="en-US" sz="2799" dirty="0" err="1">
                <a:solidFill>
                  <a:srgbClr val="343434"/>
                </a:solidFill>
                <a:latin typeface="Open Sans"/>
              </a:rPr>
              <a:t>urutan</a:t>
            </a:r>
            <a:r>
              <a:rPr lang="en-US" sz="2799" dirty="0">
                <a:solidFill>
                  <a:srgbClr val="343434"/>
                </a:solidFill>
                <a:latin typeface="Open Sans"/>
              </a:rPr>
              <a:t> </a:t>
            </a:r>
            <a:r>
              <a:rPr lang="en-US" sz="2799" dirty="0" err="1">
                <a:solidFill>
                  <a:srgbClr val="343434"/>
                </a:solidFill>
                <a:latin typeface="Open Sans"/>
              </a:rPr>
              <a:t>karakter</a:t>
            </a:r>
            <a:r>
              <a:rPr lang="en-US" sz="2799" dirty="0">
                <a:solidFill>
                  <a:srgbClr val="343434"/>
                </a:solidFill>
                <a:latin typeface="Open Sans"/>
              </a:rPr>
              <a:t> yang </a:t>
            </a:r>
            <a:r>
              <a:rPr lang="en-US" sz="2799" dirty="0" err="1">
                <a:solidFill>
                  <a:srgbClr val="343434"/>
                </a:solidFill>
                <a:latin typeface="Open Sans"/>
              </a:rPr>
              <a:t>disusun</a:t>
            </a:r>
            <a:r>
              <a:rPr lang="en-US" sz="2799" dirty="0">
                <a:solidFill>
                  <a:srgbClr val="343434"/>
                </a:solidFill>
                <a:latin typeface="Open Sans"/>
              </a:rPr>
              <a:t> </a:t>
            </a:r>
            <a:r>
              <a:rPr lang="en-US" sz="2799" dirty="0" err="1">
                <a:solidFill>
                  <a:srgbClr val="343434"/>
                </a:solidFill>
                <a:latin typeface="Open Sans"/>
              </a:rPr>
              <a:t>ke</a:t>
            </a:r>
            <a:r>
              <a:rPr lang="en-US" sz="2799" dirty="0">
                <a:solidFill>
                  <a:srgbClr val="343434"/>
                </a:solidFill>
                <a:latin typeface="Open Sans"/>
              </a:rPr>
              <a:t> </a:t>
            </a:r>
            <a:r>
              <a:rPr lang="en-US" sz="2799" dirty="0" err="1">
                <a:solidFill>
                  <a:srgbClr val="343434"/>
                </a:solidFill>
                <a:latin typeface="Open Sans"/>
              </a:rPr>
              <a:t>dalam</a:t>
            </a:r>
            <a:r>
              <a:rPr lang="en-US" sz="2799" dirty="0">
                <a:solidFill>
                  <a:srgbClr val="343434"/>
                </a:solidFill>
                <a:latin typeface="Open Sans"/>
              </a:rPr>
              <a:t> baris-baris.</a:t>
            </a:r>
          </a:p>
          <a:p>
            <a:pPr marL="604519" lvl="1" indent="-302260">
              <a:lnSpc>
                <a:spcPts val="4451"/>
              </a:lnSpc>
              <a:buFont typeface="Arial"/>
              <a:buChar char="•"/>
            </a:pPr>
            <a:r>
              <a:rPr lang="en-US" sz="2799" b="1" dirty="0">
                <a:solidFill>
                  <a:srgbClr val="343434"/>
                </a:solidFill>
                <a:latin typeface="Open Sans"/>
              </a:rPr>
              <a:t>Source File</a:t>
            </a:r>
            <a:r>
              <a:rPr lang="en-US" sz="2799" dirty="0">
                <a:solidFill>
                  <a:srgbClr val="343434"/>
                </a:solidFill>
                <a:latin typeface="Open Sans"/>
              </a:rPr>
              <a:t> </a:t>
            </a:r>
            <a:r>
              <a:rPr lang="en-US" sz="2799" dirty="0" err="1">
                <a:solidFill>
                  <a:srgbClr val="343434"/>
                </a:solidFill>
                <a:latin typeface="Open Sans"/>
              </a:rPr>
              <a:t>yaitu</a:t>
            </a:r>
            <a:r>
              <a:rPr lang="en-US" sz="2799" dirty="0">
                <a:solidFill>
                  <a:srgbClr val="343434"/>
                </a:solidFill>
                <a:latin typeface="Open Sans"/>
              </a:rPr>
              <a:t> </a:t>
            </a:r>
            <a:r>
              <a:rPr lang="en-US" sz="2799" dirty="0" err="1">
                <a:solidFill>
                  <a:srgbClr val="343434"/>
                </a:solidFill>
                <a:latin typeface="Open Sans"/>
              </a:rPr>
              <a:t>urutan</a:t>
            </a:r>
            <a:r>
              <a:rPr lang="en-US" sz="2799" dirty="0">
                <a:solidFill>
                  <a:srgbClr val="343434"/>
                </a:solidFill>
                <a:latin typeface="Open Sans"/>
              </a:rPr>
              <a:t> subroutine dan </a:t>
            </a:r>
            <a:r>
              <a:rPr lang="en-US" sz="2799" dirty="0" err="1">
                <a:solidFill>
                  <a:srgbClr val="343434"/>
                </a:solidFill>
                <a:latin typeface="Open Sans"/>
              </a:rPr>
              <a:t>fungsi</a:t>
            </a:r>
            <a:r>
              <a:rPr lang="en-US" sz="2799" dirty="0">
                <a:solidFill>
                  <a:srgbClr val="343434"/>
                </a:solidFill>
                <a:latin typeface="Open Sans"/>
              </a:rPr>
              <a:t> yang </a:t>
            </a:r>
            <a:r>
              <a:rPr lang="en-US" sz="2799" dirty="0" err="1">
                <a:solidFill>
                  <a:srgbClr val="343434"/>
                </a:solidFill>
                <a:latin typeface="Open Sans"/>
              </a:rPr>
              <a:t>nantinya</a:t>
            </a:r>
            <a:r>
              <a:rPr lang="en-US" sz="2799" dirty="0">
                <a:solidFill>
                  <a:srgbClr val="343434"/>
                </a:solidFill>
                <a:latin typeface="Open Sans"/>
              </a:rPr>
              <a:t> </a:t>
            </a:r>
            <a:r>
              <a:rPr lang="en-US" sz="2799" dirty="0" err="1">
                <a:solidFill>
                  <a:srgbClr val="343434"/>
                </a:solidFill>
                <a:latin typeface="Open Sans"/>
              </a:rPr>
              <a:t>akan</a:t>
            </a:r>
            <a:r>
              <a:rPr lang="en-US" sz="2799" dirty="0">
                <a:solidFill>
                  <a:srgbClr val="343434"/>
                </a:solidFill>
                <a:latin typeface="Open Sans"/>
              </a:rPr>
              <a:t> di </a:t>
            </a:r>
            <a:r>
              <a:rPr lang="en-US" sz="2799" dirty="0" err="1">
                <a:solidFill>
                  <a:srgbClr val="343434"/>
                </a:solidFill>
                <a:latin typeface="Open Sans"/>
              </a:rPr>
              <a:t>deklarasi</a:t>
            </a:r>
            <a:endParaRPr lang="en-US" sz="2799" dirty="0">
              <a:solidFill>
                <a:srgbClr val="343434"/>
              </a:solidFill>
              <a:latin typeface="Open Sans"/>
            </a:endParaRPr>
          </a:p>
          <a:p>
            <a:pPr marL="604519" lvl="1" indent="-302260">
              <a:lnSpc>
                <a:spcPts val="4451"/>
              </a:lnSpc>
              <a:buFont typeface="Arial"/>
              <a:buChar char="•"/>
            </a:pPr>
            <a:r>
              <a:rPr lang="en-US" sz="2799" b="1" dirty="0">
                <a:solidFill>
                  <a:srgbClr val="343434"/>
                </a:solidFill>
                <a:latin typeface="Open Sans"/>
              </a:rPr>
              <a:t>Object File </a:t>
            </a:r>
            <a:r>
              <a:rPr lang="en-US" sz="2799" dirty="0" err="1">
                <a:solidFill>
                  <a:srgbClr val="343434"/>
                </a:solidFill>
                <a:latin typeface="Open Sans"/>
              </a:rPr>
              <a:t>yaitu</a:t>
            </a:r>
            <a:r>
              <a:rPr lang="en-US" sz="2799" dirty="0">
                <a:solidFill>
                  <a:srgbClr val="343434"/>
                </a:solidFill>
                <a:latin typeface="Open Sans"/>
              </a:rPr>
              <a:t> </a:t>
            </a:r>
            <a:r>
              <a:rPr lang="en-US" sz="2799" dirty="0" err="1">
                <a:solidFill>
                  <a:srgbClr val="343434"/>
                </a:solidFill>
                <a:latin typeface="Open Sans"/>
              </a:rPr>
              <a:t>urutan</a:t>
            </a:r>
            <a:r>
              <a:rPr lang="en-US" sz="2799" dirty="0">
                <a:solidFill>
                  <a:srgbClr val="343434"/>
                </a:solidFill>
                <a:latin typeface="Open Sans"/>
              </a:rPr>
              <a:t> byte yang </a:t>
            </a:r>
            <a:r>
              <a:rPr lang="en-US" sz="2799" dirty="0" err="1">
                <a:solidFill>
                  <a:srgbClr val="343434"/>
                </a:solidFill>
                <a:latin typeface="Open Sans"/>
              </a:rPr>
              <a:t>diatur</a:t>
            </a:r>
            <a:r>
              <a:rPr lang="en-US" sz="2799" dirty="0">
                <a:solidFill>
                  <a:srgbClr val="343434"/>
                </a:solidFill>
                <a:latin typeface="Open Sans"/>
              </a:rPr>
              <a:t> </a:t>
            </a:r>
            <a:r>
              <a:rPr lang="en-US" sz="2799" dirty="0" err="1">
                <a:solidFill>
                  <a:srgbClr val="343434"/>
                </a:solidFill>
                <a:latin typeface="Open Sans"/>
              </a:rPr>
              <a:t>ke</a:t>
            </a:r>
            <a:r>
              <a:rPr lang="en-US" sz="2799" dirty="0">
                <a:solidFill>
                  <a:srgbClr val="343434"/>
                </a:solidFill>
                <a:latin typeface="Open Sans"/>
              </a:rPr>
              <a:t> </a:t>
            </a:r>
            <a:r>
              <a:rPr lang="en-US" sz="2799" dirty="0" err="1">
                <a:solidFill>
                  <a:srgbClr val="343434"/>
                </a:solidFill>
                <a:latin typeface="Open Sans"/>
              </a:rPr>
              <a:t>dalam</a:t>
            </a:r>
            <a:r>
              <a:rPr lang="en-US" sz="2799" dirty="0">
                <a:solidFill>
                  <a:srgbClr val="343434"/>
                </a:solidFill>
                <a:latin typeface="Open Sans"/>
              </a:rPr>
              <a:t> </a:t>
            </a:r>
            <a:r>
              <a:rPr lang="en-US" sz="2799" dirty="0" err="1">
                <a:solidFill>
                  <a:srgbClr val="343434"/>
                </a:solidFill>
                <a:latin typeface="Open Sans"/>
              </a:rPr>
              <a:t>blok-blok</a:t>
            </a:r>
            <a:r>
              <a:rPr lang="en-US" sz="2799" dirty="0">
                <a:solidFill>
                  <a:srgbClr val="343434"/>
                </a:solidFill>
                <a:latin typeface="Open Sans"/>
              </a:rPr>
              <a:t> yang </a:t>
            </a:r>
            <a:r>
              <a:rPr lang="en-US" sz="2799" dirty="0" err="1">
                <a:solidFill>
                  <a:srgbClr val="343434"/>
                </a:solidFill>
                <a:latin typeface="Open Sans"/>
              </a:rPr>
              <a:t>dikenali</a:t>
            </a:r>
            <a:r>
              <a:rPr lang="en-US" sz="2799" dirty="0">
                <a:solidFill>
                  <a:srgbClr val="343434"/>
                </a:solidFill>
                <a:latin typeface="Open Sans"/>
              </a:rPr>
              <a:t> oleh linker </a:t>
            </a:r>
            <a:r>
              <a:rPr lang="en-US" sz="2799" dirty="0" err="1">
                <a:solidFill>
                  <a:srgbClr val="343434"/>
                </a:solidFill>
                <a:latin typeface="Open Sans"/>
              </a:rPr>
              <a:t>dari</a:t>
            </a:r>
            <a:r>
              <a:rPr lang="en-US" sz="2799" dirty="0">
                <a:solidFill>
                  <a:srgbClr val="343434"/>
                </a:solidFill>
                <a:latin typeface="Open Sans"/>
              </a:rPr>
              <a:t> </a:t>
            </a:r>
            <a:r>
              <a:rPr lang="en-US" sz="2799" dirty="0" err="1">
                <a:solidFill>
                  <a:srgbClr val="343434"/>
                </a:solidFill>
                <a:latin typeface="Open Sans"/>
              </a:rPr>
              <a:t>sistem</a:t>
            </a:r>
            <a:r>
              <a:rPr lang="en-US" sz="2799" dirty="0">
                <a:solidFill>
                  <a:srgbClr val="343434"/>
                </a:solidFill>
                <a:latin typeface="Open Sans"/>
              </a:rPr>
              <a:t>.</a:t>
            </a:r>
          </a:p>
          <a:p>
            <a:pPr marL="604519" lvl="1" indent="-302260">
              <a:lnSpc>
                <a:spcPts val="4451"/>
              </a:lnSpc>
              <a:buFont typeface="Arial"/>
              <a:buChar char="•"/>
            </a:pPr>
            <a:r>
              <a:rPr lang="en-US" sz="2799" b="1" dirty="0">
                <a:solidFill>
                  <a:srgbClr val="343434"/>
                </a:solidFill>
                <a:latin typeface="Open Sans"/>
              </a:rPr>
              <a:t>Executable File</a:t>
            </a:r>
            <a:r>
              <a:rPr lang="en-US" sz="2799" dirty="0">
                <a:solidFill>
                  <a:srgbClr val="343434"/>
                </a:solidFill>
                <a:latin typeface="Open Sans"/>
              </a:rPr>
              <a:t> </a:t>
            </a:r>
            <a:r>
              <a:rPr lang="en-US" sz="2799" dirty="0" err="1">
                <a:solidFill>
                  <a:srgbClr val="343434"/>
                </a:solidFill>
                <a:latin typeface="Open Sans"/>
              </a:rPr>
              <a:t>yaitu</a:t>
            </a:r>
            <a:r>
              <a:rPr lang="en-US" sz="2799" dirty="0">
                <a:solidFill>
                  <a:srgbClr val="343434"/>
                </a:solidFill>
                <a:latin typeface="Open Sans"/>
              </a:rPr>
              <a:t> </a:t>
            </a:r>
            <a:r>
              <a:rPr lang="en-US" sz="2799" dirty="0" err="1">
                <a:solidFill>
                  <a:srgbClr val="343434"/>
                </a:solidFill>
                <a:latin typeface="Open Sans"/>
              </a:rPr>
              <a:t>rangkaian</a:t>
            </a:r>
            <a:r>
              <a:rPr lang="en-US" sz="2799" dirty="0">
                <a:solidFill>
                  <a:srgbClr val="343434"/>
                </a:solidFill>
                <a:latin typeface="Open Sans"/>
              </a:rPr>
              <a:t> code section yang </a:t>
            </a:r>
            <a:r>
              <a:rPr lang="en-US" sz="2799" dirty="0" err="1">
                <a:solidFill>
                  <a:srgbClr val="343434"/>
                </a:solidFill>
                <a:latin typeface="Open Sans"/>
              </a:rPr>
              <a:t>dapat</a:t>
            </a:r>
            <a:r>
              <a:rPr lang="en-US" sz="2799" dirty="0">
                <a:solidFill>
                  <a:srgbClr val="343434"/>
                </a:solidFill>
                <a:latin typeface="Open Sans"/>
              </a:rPr>
              <a:t> </a:t>
            </a:r>
            <a:r>
              <a:rPr lang="en-US" sz="2799" dirty="0" err="1">
                <a:solidFill>
                  <a:srgbClr val="343434"/>
                </a:solidFill>
                <a:latin typeface="Open Sans"/>
              </a:rPr>
              <a:t>dibawa</a:t>
            </a:r>
            <a:r>
              <a:rPr lang="en-US" sz="2799" dirty="0">
                <a:solidFill>
                  <a:srgbClr val="343434"/>
                </a:solidFill>
                <a:latin typeface="Open Sans"/>
              </a:rPr>
              <a:t> loader </a:t>
            </a:r>
            <a:r>
              <a:rPr lang="en-US" sz="2799" dirty="0" err="1">
                <a:solidFill>
                  <a:srgbClr val="343434"/>
                </a:solidFill>
                <a:latin typeface="Open Sans"/>
              </a:rPr>
              <a:t>ke</a:t>
            </a:r>
            <a:r>
              <a:rPr lang="en-US" sz="2799" dirty="0">
                <a:solidFill>
                  <a:srgbClr val="343434"/>
                </a:solidFill>
                <a:latin typeface="Open Sans"/>
              </a:rPr>
              <a:t> </a:t>
            </a:r>
            <a:r>
              <a:rPr lang="en-US" sz="2799" dirty="0" err="1">
                <a:solidFill>
                  <a:srgbClr val="343434"/>
                </a:solidFill>
                <a:latin typeface="Open Sans"/>
              </a:rPr>
              <a:t>dalam</a:t>
            </a:r>
            <a:r>
              <a:rPr lang="en-US" sz="2799" dirty="0">
                <a:solidFill>
                  <a:srgbClr val="343434"/>
                </a:solidFill>
                <a:latin typeface="Open Sans"/>
              </a:rPr>
              <a:t> </a:t>
            </a:r>
            <a:r>
              <a:rPr lang="en-US" sz="2799" dirty="0" err="1">
                <a:solidFill>
                  <a:srgbClr val="343434"/>
                </a:solidFill>
                <a:latin typeface="Open Sans"/>
              </a:rPr>
              <a:t>memori</a:t>
            </a:r>
            <a:r>
              <a:rPr lang="en-US" sz="2799" dirty="0">
                <a:solidFill>
                  <a:srgbClr val="343434"/>
                </a:solidFill>
                <a:latin typeface="Open Sans"/>
              </a:rPr>
              <a:t> dan </a:t>
            </a:r>
            <a:r>
              <a:rPr lang="en-US" sz="2799" dirty="0" err="1">
                <a:solidFill>
                  <a:srgbClr val="343434"/>
                </a:solidFill>
                <a:latin typeface="Open Sans"/>
              </a:rPr>
              <a:t>dieksekusi</a:t>
            </a:r>
            <a:r>
              <a:rPr lang="en-US" sz="2799" dirty="0">
                <a:solidFill>
                  <a:srgbClr val="343434"/>
                </a:solidFill>
                <a:latin typeface="Open Sans"/>
              </a:rPr>
              <a:t>.</a:t>
            </a:r>
          </a:p>
          <a:p>
            <a:pPr>
              <a:lnSpc>
                <a:spcPts val="4451"/>
              </a:lnSpc>
            </a:pPr>
            <a:endParaRPr lang="en-US" sz="2799" dirty="0">
              <a:solidFill>
                <a:srgbClr val="343434"/>
              </a:solidFill>
              <a:latin typeface="Open Sans"/>
            </a:endParaRPr>
          </a:p>
        </p:txBody>
      </p:sp>
      <p:sp>
        <p:nvSpPr>
          <p:cNvPr id="7" name="TextBox 7"/>
          <p:cNvSpPr txBox="1"/>
          <p:nvPr/>
        </p:nvSpPr>
        <p:spPr>
          <a:xfrm>
            <a:off x="5254706" y="1176629"/>
            <a:ext cx="7778587" cy="897046"/>
          </a:xfrm>
          <a:prstGeom prst="rect">
            <a:avLst/>
          </a:prstGeom>
        </p:spPr>
        <p:txBody>
          <a:bodyPr lIns="0" tIns="0" rIns="0" bIns="0" rtlCol="0" anchor="t">
            <a:spAutoFit/>
          </a:bodyPr>
          <a:lstStyle/>
          <a:p>
            <a:pPr>
              <a:lnSpc>
                <a:spcPts val="7000"/>
              </a:lnSpc>
            </a:pPr>
            <a:r>
              <a:rPr lang="en-US" sz="5833">
                <a:solidFill>
                  <a:srgbClr val="343434"/>
                </a:solidFill>
                <a:latin typeface="Magnolia Script Bold"/>
              </a:rPr>
              <a:t>Struktur Sistem Berkas</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63906" y="6466194"/>
            <a:ext cx="6626110" cy="5084033"/>
          </a:xfrm>
          <a:custGeom>
            <a:avLst/>
            <a:gdLst/>
            <a:ahLst/>
            <a:cxnLst/>
            <a:rect l="l" t="t" r="r" b="b"/>
            <a:pathLst>
              <a:path w="6626110" h="5084033">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888818" y="8195613"/>
            <a:ext cx="6740964" cy="4583855"/>
          </a:xfrm>
          <a:custGeom>
            <a:avLst/>
            <a:gdLst/>
            <a:ahLst/>
            <a:cxnLst/>
            <a:rect l="l" t="t" r="r" b="b"/>
            <a:pathLst>
              <a:path w="6740964" h="4583855">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2745" y="6700722"/>
            <a:ext cx="6014782" cy="4614978"/>
          </a:xfrm>
          <a:custGeom>
            <a:avLst/>
            <a:gdLst/>
            <a:ahLst/>
            <a:cxnLst/>
            <a:rect l="l" t="t" r="r" b="b"/>
            <a:pathLst>
              <a:path w="6014782" h="4614978">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04782" y="7185338"/>
            <a:ext cx="6051176" cy="4114800"/>
          </a:xfrm>
          <a:custGeom>
            <a:avLst/>
            <a:gdLst/>
            <a:ahLst/>
            <a:cxnLst/>
            <a:rect l="l" t="t" r="r" b="b"/>
            <a:pathLst>
              <a:path w="6051176" h="4114800">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346394" y="2484871"/>
            <a:ext cx="12387227" cy="3870868"/>
          </a:xfrm>
          <a:prstGeom prst="rect">
            <a:avLst/>
          </a:prstGeom>
        </p:spPr>
        <p:txBody>
          <a:bodyPr lIns="0" tIns="0" rIns="0" bIns="0" rtlCol="0" anchor="t">
            <a:spAutoFit/>
          </a:bodyPr>
          <a:lstStyle/>
          <a:p>
            <a:pPr algn="just">
              <a:lnSpc>
                <a:spcPts val="4254"/>
              </a:lnSpc>
            </a:pPr>
            <a:r>
              <a:rPr lang="en-US" sz="3038" dirty="0" err="1">
                <a:solidFill>
                  <a:srgbClr val="343434"/>
                </a:solidFill>
                <a:latin typeface="Open Sans"/>
              </a:rPr>
              <a:t>Sistem</a:t>
            </a:r>
            <a:r>
              <a:rPr lang="en-US" sz="3038" dirty="0">
                <a:solidFill>
                  <a:srgbClr val="343434"/>
                </a:solidFill>
                <a:latin typeface="Open Sans"/>
              </a:rPr>
              <a:t> </a:t>
            </a:r>
            <a:r>
              <a:rPr lang="en-US" sz="3038" dirty="0" err="1">
                <a:solidFill>
                  <a:srgbClr val="343434"/>
                </a:solidFill>
                <a:latin typeface="Open Sans"/>
              </a:rPr>
              <a:t>Berkas</a:t>
            </a:r>
            <a:r>
              <a:rPr lang="en-US" sz="3038" dirty="0">
                <a:solidFill>
                  <a:srgbClr val="343434"/>
                </a:solidFill>
                <a:latin typeface="Open Sans"/>
              </a:rPr>
              <a:t> </a:t>
            </a:r>
            <a:r>
              <a:rPr lang="en-US" sz="3038" dirty="0" err="1">
                <a:solidFill>
                  <a:srgbClr val="343434"/>
                </a:solidFill>
                <a:latin typeface="Open Sans"/>
              </a:rPr>
              <a:t>Pengaksesan</a:t>
            </a:r>
            <a:r>
              <a:rPr lang="en-US" sz="3038" dirty="0">
                <a:solidFill>
                  <a:srgbClr val="343434"/>
                </a:solidFill>
                <a:latin typeface="Open Sans"/>
              </a:rPr>
              <a:t> data file </a:t>
            </a:r>
            <a:r>
              <a:rPr lang="en-US" sz="3038" dirty="0" err="1">
                <a:solidFill>
                  <a:srgbClr val="343434"/>
                </a:solidFill>
                <a:latin typeface="Open Sans"/>
              </a:rPr>
              <a:t>memerlukan</a:t>
            </a:r>
            <a:r>
              <a:rPr lang="en-US" sz="3038" dirty="0">
                <a:solidFill>
                  <a:srgbClr val="343434"/>
                </a:solidFill>
                <a:latin typeface="Open Sans"/>
              </a:rPr>
              <a:t> </a:t>
            </a:r>
            <a:r>
              <a:rPr lang="en-US" sz="3038" dirty="0" err="1">
                <a:solidFill>
                  <a:srgbClr val="343434"/>
                </a:solidFill>
                <a:latin typeface="Open Sans"/>
              </a:rPr>
              <a:t>aktifitas</a:t>
            </a:r>
            <a:r>
              <a:rPr lang="en-US" sz="3038" dirty="0">
                <a:solidFill>
                  <a:srgbClr val="343434"/>
                </a:solidFill>
                <a:latin typeface="Open Sans"/>
              </a:rPr>
              <a:t> yang </a:t>
            </a:r>
            <a:r>
              <a:rPr lang="en-US" sz="3038" dirty="0" err="1">
                <a:solidFill>
                  <a:srgbClr val="343434"/>
                </a:solidFill>
                <a:latin typeface="Open Sans"/>
              </a:rPr>
              <a:t>transparan</a:t>
            </a:r>
            <a:r>
              <a:rPr lang="en-US" sz="3038" dirty="0">
                <a:solidFill>
                  <a:srgbClr val="343434"/>
                </a:solidFill>
                <a:latin typeface="Open Sans"/>
              </a:rPr>
              <a:t> </a:t>
            </a:r>
            <a:r>
              <a:rPr lang="en-US" sz="3038" dirty="0" err="1">
                <a:solidFill>
                  <a:srgbClr val="343434"/>
                </a:solidFill>
                <a:latin typeface="Open Sans"/>
              </a:rPr>
              <a:t>untuk</a:t>
            </a:r>
            <a:r>
              <a:rPr lang="en-US" sz="3038" dirty="0">
                <a:solidFill>
                  <a:srgbClr val="343434"/>
                </a:solidFill>
                <a:latin typeface="Open Sans"/>
              </a:rPr>
              <a:t> programmer </a:t>
            </a:r>
            <a:r>
              <a:rPr lang="en-US" sz="3038" dirty="0" err="1">
                <a:solidFill>
                  <a:srgbClr val="343434"/>
                </a:solidFill>
                <a:latin typeface="Open Sans"/>
              </a:rPr>
              <a:t>aplikasi</a:t>
            </a:r>
            <a:r>
              <a:rPr lang="en-US" sz="3038" dirty="0">
                <a:solidFill>
                  <a:srgbClr val="343434"/>
                </a:solidFill>
                <a:latin typeface="Open Sans"/>
              </a:rPr>
              <a:t>. </a:t>
            </a:r>
            <a:r>
              <a:rPr lang="en-US" sz="3038" dirty="0" err="1">
                <a:solidFill>
                  <a:srgbClr val="343434"/>
                </a:solidFill>
                <a:latin typeface="Open Sans"/>
              </a:rPr>
              <a:t>Sistem</a:t>
            </a:r>
            <a:r>
              <a:rPr lang="en-US" sz="3038" dirty="0">
                <a:solidFill>
                  <a:srgbClr val="343434"/>
                </a:solidFill>
                <a:latin typeface="Open Sans"/>
              </a:rPr>
              <a:t> </a:t>
            </a:r>
            <a:r>
              <a:rPr lang="en-US" sz="3038" dirty="0" err="1">
                <a:solidFill>
                  <a:srgbClr val="343434"/>
                </a:solidFill>
                <a:latin typeface="Open Sans"/>
              </a:rPr>
              <a:t>berkas</a:t>
            </a:r>
            <a:r>
              <a:rPr lang="en-US" sz="3038" dirty="0">
                <a:solidFill>
                  <a:srgbClr val="343434"/>
                </a:solidFill>
                <a:latin typeface="Open Sans"/>
              </a:rPr>
              <a:t> </a:t>
            </a:r>
            <a:r>
              <a:rPr lang="en-US" sz="3038" dirty="0" err="1">
                <a:solidFill>
                  <a:srgbClr val="343434"/>
                </a:solidFill>
                <a:latin typeface="Open Sans"/>
              </a:rPr>
              <a:t>menyediakan</a:t>
            </a:r>
            <a:r>
              <a:rPr lang="en-US" sz="3038" dirty="0">
                <a:solidFill>
                  <a:srgbClr val="343434"/>
                </a:solidFill>
                <a:latin typeface="Open Sans"/>
              </a:rPr>
              <a:t> </a:t>
            </a:r>
            <a:r>
              <a:rPr lang="en-US" sz="3038" dirty="0" err="1">
                <a:solidFill>
                  <a:srgbClr val="343434"/>
                </a:solidFill>
                <a:latin typeface="Open Sans"/>
              </a:rPr>
              <a:t>pendukung</a:t>
            </a:r>
            <a:r>
              <a:rPr lang="en-US" sz="3038" dirty="0">
                <a:solidFill>
                  <a:srgbClr val="343434"/>
                </a:solidFill>
                <a:latin typeface="Open Sans"/>
              </a:rPr>
              <a:t> yang </a:t>
            </a:r>
            <a:r>
              <a:rPr lang="en-US" sz="3038" dirty="0" err="1">
                <a:solidFill>
                  <a:srgbClr val="343434"/>
                </a:solidFill>
                <a:latin typeface="Open Sans"/>
              </a:rPr>
              <a:t>memungkinkan</a:t>
            </a:r>
            <a:r>
              <a:rPr lang="en-US" sz="3038" dirty="0">
                <a:solidFill>
                  <a:srgbClr val="343434"/>
                </a:solidFill>
                <a:latin typeface="Open Sans"/>
              </a:rPr>
              <a:t> programmer </a:t>
            </a:r>
            <a:r>
              <a:rPr lang="en-US" sz="3038" dirty="0" err="1">
                <a:solidFill>
                  <a:srgbClr val="343434"/>
                </a:solidFill>
                <a:latin typeface="Open Sans"/>
              </a:rPr>
              <a:t>mengakses</a:t>
            </a:r>
            <a:r>
              <a:rPr lang="en-US" sz="3038" dirty="0">
                <a:solidFill>
                  <a:srgbClr val="343434"/>
                </a:solidFill>
                <a:latin typeface="Open Sans"/>
              </a:rPr>
              <a:t> file </a:t>
            </a:r>
            <a:r>
              <a:rPr lang="en-US" sz="3038" dirty="0" err="1">
                <a:solidFill>
                  <a:srgbClr val="343434"/>
                </a:solidFill>
                <a:latin typeface="Open Sans"/>
              </a:rPr>
              <a:t>tanpa</a:t>
            </a:r>
            <a:r>
              <a:rPr lang="en-US" sz="3038" dirty="0">
                <a:solidFill>
                  <a:srgbClr val="343434"/>
                </a:solidFill>
                <a:latin typeface="Open Sans"/>
              </a:rPr>
              <a:t> </a:t>
            </a:r>
            <a:r>
              <a:rPr lang="en-US" sz="3038" dirty="0" err="1">
                <a:solidFill>
                  <a:srgbClr val="343434"/>
                </a:solidFill>
                <a:latin typeface="Open Sans"/>
              </a:rPr>
              <a:t>menyangkut</a:t>
            </a:r>
            <a:r>
              <a:rPr lang="en-US" sz="3038" dirty="0">
                <a:solidFill>
                  <a:srgbClr val="343434"/>
                </a:solidFill>
                <a:latin typeface="Open Sans"/>
              </a:rPr>
              <a:t> </a:t>
            </a:r>
            <a:r>
              <a:rPr lang="en-US" sz="3038" dirty="0" err="1">
                <a:solidFill>
                  <a:srgbClr val="343434"/>
                </a:solidFill>
                <a:latin typeface="Open Sans"/>
              </a:rPr>
              <a:t>perincian</a:t>
            </a:r>
            <a:r>
              <a:rPr lang="en-US" sz="3038" dirty="0">
                <a:solidFill>
                  <a:srgbClr val="343434"/>
                </a:solidFill>
                <a:latin typeface="Open Sans"/>
              </a:rPr>
              <a:t> </a:t>
            </a:r>
            <a:r>
              <a:rPr lang="en-US" sz="3038" dirty="0" err="1">
                <a:solidFill>
                  <a:srgbClr val="343434"/>
                </a:solidFill>
                <a:latin typeface="Open Sans"/>
              </a:rPr>
              <a:t>karakteristik</a:t>
            </a:r>
            <a:r>
              <a:rPr lang="en-US" sz="3038" dirty="0">
                <a:solidFill>
                  <a:srgbClr val="343434"/>
                </a:solidFill>
                <a:latin typeface="Open Sans"/>
              </a:rPr>
              <a:t> </a:t>
            </a:r>
            <a:r>
              <a:rPr lang="en-US" sz="3038" dirty="0" err="1">
                <a:solidFill>
                  <a:srgbClr val="343434"/>
                </a:solidFill>
                <a:latin typeface="Open Sans"/>
              </a:rPr>
              <a:t>penyimpanan</a:t>
            </a:r>
            <a:r>
              <a:rPr lang="en-US" sz="3038" dirty="0">
                <a:solidFill>
                  <a:srgbClr val="343434"/>
                </a:solidFill>
                <a:latin typeface="Open Sans"/>
              </a:rPr>
              <a:t> dan </a:t>
            </a:r>
            <a:r>
              <a:rPr lang="en-US" sz="3038" dirty="0" err="1">
                <a:solidFill>
                  <a:srgbClr val="343434"/>
                </a:solidFill>
                <a:latin typeface="Open Sans"/>
              </a:rPr>
              <a:t>peralatan</a:t>
            </a:r>
            <a:r>
              <a:rPr lang="en-US" sz="3038" dirty="0">
                <a:solidFill>
                  <a:srgbClr val="343434"/>
                </a:solidFill>
                <a:latin typeface="Open Sans"/>
              </a:rPr>
              <a:t> </a:t>
            </a:r>
            <a:r>
              <a:rPr lang="en-US" sz="3038" dirty="0" err="1">
                <a:solidFill>
                  <a:srgbClr val="343434"/>
                </a:solidFill>
                <a:latin typeface="Open Sans"/>
              </a:rPr>
              <a:t>pewaktu</a:t>
            </a:r>
            <a:r>
              <a:rPr lang="en-US" sz="3038" dirty="0">
                <a:solidFill>
                  <a:srgbClr val="343434"/>
                </a:solidFill>
                <a:latin typeface="Open Sans"/>
              </a:rPr>
              <a:t>. </a:t>
            </a:r>
            <a:r>
              <a:rPr lang="en-US" sz="3038" dirty="0" err="1">
                <a:solidFill>
                  <a:srgbClr val="343434"/>
                </a:solidFill>
                <a:latin typeface="Open Sans"/>
              </a:rPr>
              <a:t>Sistem</a:t>
            </a:r>
            <a:r>
              <a:rPr lang="en-US" sz="3038" dirty="0">
                <a:solidFill>
                  <a:srgbClr val="343434"/>
                </a:solidFill>
                <a:latin typeface="Open Sans"/>
              </a:rPr>
              <a:t> </a:t>
            </a:r>
            <a:r>
              <a:rPr lang="en-US" sz="3038" dirty="0" err="1">
                <a:solidFill>
                  <a:srgbClr val="343434"/>
                </a:solidFill>
                <a:latin typeface="Open Sans"/>
              </a:rPr>
              <a:t>berkas</a:t>
            </a:r>
            <a:r>
              <a:rPr lang="en-US" sz="3038" dirty="0">
                <a:solidFill>
                  <a:srgbClr val="343434"/>
                </a:solidFill>
                <a:latin typeface="Open Sans"/>
              </a:rPr>
              <a:t> </a:t>
            </a:r>
            <a:r>
              <a:rPr lang="en-US" sz="3038" dirty="0" err="1">
                <a:solidFill>
                  <a:srgbClr val="343434"/>
                </a:solidFill>
                <a:latin typeface="Open Sans"/>
              </a:rPr>
              <a:t>mengubah</a:t>
            </a:r>
            <a:r>
              <a:rPr lang="en-US" sz="3038" dirty="0">
                <a:solidFill>
                  <a:srgbClr val="343434"/>
                </a:solidFill>
                <a:latin typeface="Open Sans"/>
              </a:rPr>
              <a:t> </a:t>
            </a:r>
            <a:r>
              <a:rPr lang="en-US" sz="3038" dirty="0" err="1">
                <a:solidFill>
                  <a:srgbClr val="343434"/>
                </a:solidFill>
                <a:latin typeface="Open Sans"/>
              </a:rPr>
              <a:t>pernyataan</a:t>
            </a:r>
            <a:r>
              <a:rPr lang="en-US" sz="3038" dirty="0">
                <a:solidFill>
                  <a:srgbClr val="343434"/>
                </a:solidFill>
                <a:latin typeface="Open Sans"/>
              </a:rPr>
              <a:t> </a:t>
            </a:r>
            <a:r>
              <a:rPr lang="en-US" sz="3038" dirty="0" err="1">
                <a:solidFill>
                  <a:srgbClr val="343434"/>
                </a:solidFill>
                <a:latin typeface="Open Sans"/>
              </a:rPr>
              <a:t>akses</a:t>
            </a:r>
            <a:r>
              <a:rPr lang="en-US" sz="3038" dirty="0">
                <a:solidFill>
                  <a:srgbClr val="343434"/>
                </a:solidFill>
                <a:latin typeface="Open Sans"/>
              </a:rPr>
              <a:t> file </a:t>
            </a:r>
            <a:r>
              <a:rPr lang="en-US" sz="3038" dirty="0" err="1">
                <a:solidFill>
                  <a:srgbClr val="343434"/>
                </a:solidFill>
                <a:latin typeface="Open Sans"/>
              </a:rPr>
              <a:t>secara</a:t>
            </a:r>
            <a:r>
              <a:rPr lang="en-US" sz="3038" dirty="0">
                <a:solidFill>
                  <a:srgbClr val="343434"/>
                </a:solidFill>
                <a:latin typeface="Open Sans"/>
              </a:rPr>
              <a:t> </a:t>
            </a:r>
            <a:r>
              <a:rPr lang="en-US" sz="3038" dirty="0" err="1">
                <a:solidFill>
                  <a:srgbClr val="343434"/>
                </a:solidFill>
                <a:latin typeface="Open Sans"/>
              </a:rPr>
              <a:t>relatif</a:t>
            </a:r>
            <a:r>
              <a:rPr lang="en-US" sz="3038" dirty="0">
                <a:solidFill>
                  <a:srgbClr val="343434"/>
                </a:solidFill>
                <a:latin typeface="Open Sans"/>
              </a:rPr>
              <a:t> </a:t>
            </a:r>
            <a:r>
              <a:rPr lang="en-US" sz="3038" dirty="0" err="1">
                <a:solidFill>
                  <a:srgbClr val="343434"/>
                </a:solidFill>
                <a:latin typeface="Open Sans"/>
              </a:rPr>
              <a:t>menjadi</a:t>
            </a:r>
            <a:r>
              <a:rPr lang="en-US" sz="3038" dirty="0">
                <a:solidFill>
                  <a:srgbClr val="343434"/>
                </a:solidFill>
                <a:latin typeface="Open Sans"/>
              </a:rPr>
              <a:t> </a:t>
            </a:r>
            <a:r>
              <a:rPr lang="en-US" sz="3038" dirty="0" err="1">
                <a:solidFill>
                  <a:srgbClr val="343434"/>
                </a:solidFill>
                <a:latin typeface="Open Sans"/>
              </a:rPr>
              <a:t>instruksi</a:t>
            </a:r>
            <a:r>
              <a:rPr lang="en-US" sz="3038" dirty="0">
                <a:solidFill>
                  <a:srgbClr val="343434"/>
                </a:solidFill>
                <a:latin typeface="Open Sans"/>
              </a:rPr>
              <a:t> input/output level </a:t>
            </a:r>
            <a:r>
              <a:rPr lang="en-US" sz="3038" dirty="0" err="1">
                <a:solidFill>
                  <a:srgbClr val="343434"/>
                </a:solidFill>
                <a:latin typeface="Open Sans"/>
              </a:rPr>
              <a:t>rendah</a:t>
            </a:r>
            <a:r>
              <a:rPr lang="en-US" sz="3038" dirty="0">
                <a:solidFill>
                  <a:srgbClr val="343434"/>
                </a:solidFill>
                <a:latin typeface="Open Sans"/>
              </a:rPr>
              <a:t>.</a:t>
            </a:r>
          </a:p>
          <a:p>
            <a:pPr algn="just">
              <a:lnSpc>
                <a:spcPts val="4831"/>
              </a:lnSpc>
            </a:pPr>
            <a:endParaRPr lang="en-US" sz="3038" dirty="0">
              <a:solidFill>
                <a:srgbClr val="343434"/>
              </a:solidFill>
              <a:latin typeface="Open Sans"/>
            </a:endParaRPr>
          </a:p>
        </p:txBody>
      </p:sp>
      <p:sp>
        <p:nvSpPr>
          <p:cNvPr id="7" name="TextBox 7"/>
          <p:cNvSpPr txBox="1"/>
          <p:nvPr/>
        </p:nvSpPr>
        <p:spPr>
          <a:xfrm>
            <a:off x="3346394" y="1212397"/>
            <a:ext cx="6151736" cy="732697"/>
          </a:xfrm>
          <a:prstGeom prst="rect">
            <a:avLst/>
          </a:prstGeom>
        </p:spPr>
        <p:txBody>
          <a:bodyPr lIns="0" tIns="0" rIns="0" bIns="0" rtlCol="0" anchor="t">
            <a:spAutoFit/>
          </a:bodyPr>
          <a:lstStyle/>
          <a:p>
            <a:pPr>
              <a:lnSpc>
                <a:spcPts val="5779"/>
              </a:lnSpc>
            </a:pPr>
            <a:r>
              <a:rPr lang="en-US" sz="4816" dirty="0" err="1">
                <a:solidFill>
                  <a:srgbClr val="343434"/>
                </a:solidFill>
                <a:latin typeface="Magnolia Script Bold"/>
              </a:rPr>
              <a:t>Fungsi</a:t>
            </a:r>
            <a:r>
              <a:rPr lang="en-US" sz="4816" dirty="0">
                <a:solidFill>
                  <a:srgbClr val="343434"/>
                </a:solidFill>
                <a:latin typeface="Magnolia Script Bold"/>
              </a:rPr>
              <a:t> </a:t>
            </a:r>
            <a:r>
              <a:rPr lang="en-US" sz="4816" dirty="0" err="1">
                <a:solidFill>
                  <a:srgbClr val="343434"/>
                </a:solidFill>
                <a:latin typeface="Magnolia Script Bold"/>
              </a:rPr>
              <a:t>Sistem</a:t>
            </a:r>
            <a:r>
              <a:rPr lang="en-US" sz="4816" dirty="0">
                <a:solidFill>
                  <a:srgbClr val="343434"/>
                </a:solidFill>
                <a:latin typeface="Magnolia Script Bold"/>
              </a:rPr>
              <a:t> </a:t>
            </a:r>
            <a:r>
              <a:rPr lang="en-US" sz="4816" dirty="0" err="1">
                <a:solidFill>
                  <a:srgbClr val="343434"/>
                </a:solidFill>
                <a:latin typeface="Magnolia Script Bold"/>
              </a:rPr>
              <a:t>Berkas</a:t>
            </a:r>
            <a:endParaRPr lang="en-US" sz="4816" dirty="0">
              <a:solidFill>
                <a:srgbClr val="343434"/>
              </a:solidFill>
              <a:latin typeface="Magnolia Script Bold"/>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63906" y="6466194"/>
            <a:ext cx="6626110" cy="5084033"/>
          </a:xfrm>
          <a:custGeom>
            <a:avLst/>
            <a:gdLst/>
            <a:ahLst/>
            <a:cxnLst/>
            <a:rect l="l" t="t" r="r" b="b"/>
            <a:pathLst>
              <a:path w="6626110" h="5084033">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888818" y="8195613"/>
            <a:ext cx="6740964" cy="4583855"/>
          </a:xfrm>
          <a:custGeom>
            <a:avLst/>
            <a:gdLst/>
            <a:ahLst/>
            <a:cxnLst/>
            <a:rect l="l" t="t" r="r" b="b"/>
            <a:pathLst>
              <a:path w="6740964" h="4583855">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2745" y="6700722"/>
            <a:ext cx="6014782" cy="4614978"/>
          </a:xfrm>
          <a:custGeom>
            <a:avLst/>
            <a:gdLst/>
            <a:ahLst/>
            <a:cxnLst/>
            <a:rect l="l" t="t" r="r" b="b"/>
            <a:pathLst>
              <a:path w="6014782" h="4614978">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04782" y="7185338"/>
            <a:ext cx="6051176" cy="4114800"/>
          </a:xfrm>
          <a:custGeom>
            <a:avLst/>
            <a:gdLst/>
            <a:ahLst/>
            <a:cxnLst/>
            <a:rect l="l" t="t" r="r" b="b"/>
            <a:pathLst>
              <a:path w="6051176" h="4114800">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438400" y="3586278"/>
            <a:ext cx="12731806" cy="3949799"/>
          </a:xfrm>
          <a:prstGeom prst="rect">
            <a:avLst/>
          </a:prstGeom>
        </p:spPr>
        <p:txBody>
          <a:bodyPr wrap="square" lIns="0" tIns="0" rIns="0" bIns="0" numCol="2" rtlCol="0" anchor="t">
            <a:spAutoFit/>
          </a:bodyPr>
          <a:lstStyle/>
          <a:p>
            <a:pPr marL="798537" lvl="1" indent="-457200">
              <a:lnSpc>
                <a:spcPts val="4426"/>
              </a:lnSpc>
              <a:buFont typeface="Arial" panose="020B0604020202020204" pitchFamily="34" charset="0"/>
              <a:buChar char="•"/>
            </a:pPr>
            <a:r>
              <a:rPr lang="en-US" sz="3161" dirty="0" err="1">
                <a:solidFill>
                  <a:srgbClr val="343434"/>
                </a:solidFill>
                <a:latin typeface="Open Sans Bold"/>
              </a:rPr>
              <a:t>Fragmentasi</a:t>
            </a:r>
            <a:endParaRPr lang="en-US" sz="3161" dirty="0">
              <a:solidFill>
                <a:srgbClr val="343434"/>
              </a:solidFill>
              <a:latin typeface="Open Sans Bold"/>
            </a:endParaRPr>
          </a:p>
          <a:p>
            <a:pPr marL="682674" lvl="1" indent="-341337">
              <a:lnSpc>
                <a:spcPts val="4426"/>
              </a:lnSpc>
              <a:buFont typeface="Arial"/>
              <a:buChar char="•"/>
            </a:pPr>
            <a:r>
              <a:rPr lang="en-US" sz="3161" dirty="0" err="1">
                <a:solidFill>
                  <a:srgbClr val="343434"/>
                </a:solidFill>
                <a:latin typeface="Open Sans Bold"/>
              </a:rPr>
              <a:t>Defragmentasi</a:t>
            </a:r>
            <a:endParaRPr lang="en-US" sz="3161" dirty="0">
              <a:solidFill>
                <a:srgbClr val="343434"/>
              </a:solidFill>
              <a:latin typeface="Open Sans Bold"/>
            </a:endParaRPr>
          </a:p>
          <a:p>
            <a:pPr marL="682674" lvl="1" indent="-341337">
              <a:lnSpc>
                <a:spcPts val="4426"/>
              </a:lnSpc>
              <a:buFont typeface="Arial"/>
              <a:buChar char="•"/>
            </a:pPr>
            <a:r>
              <a:rPr lang="en-US" sz="3161" dirty="0" err="1">
                <a:solidFill>
                  <a:srgbClr val="343434"/>
                </a:solidFill>
                <a:latin typeface="Open Sans Bold"/>
              </a:rPr>
              <a:t>Konsolidasi</a:t>
            </a:r>
            <a:endParaRPr lang="en-US" sz="3161" dirty="0">
              <a:solidFill>
                <a:srgbClr val="343434"/>
              </a:solidFill>
              <a:latin typeface="Open Sans Bold"/>
            </a:endParaRPr>
          </a:p>
          <a:p>
            <a:pPr marL="682674" lvl="1" indent="-341337">
              <a:lnSpc>
                <a:spcPts val="4426"/>
              </a:lnSpc>
              <a:buFont typeface="Arial"/>
              <a:buChar char="•"/>
            </a:pPr>
            <a:r>
              <a:rPr lang="en-US" sz="3161" dirty="0" err="1">
                <a:solidFill>
                  <a:srgbClr val="343434"/>
                </a:solidFill>
                <a:latin typeface="Open Sans Bold"/>
              </a:rPr>
              <a:t>Penjadwalan</a:t>
            </a:r>
            <a:r>
              <a:rPr lang="en-US" sz="3161" dirty="0">
                <a:solidFill>
                  <a:srgbClr val="343434"/>
                </a:solidFill>
                <a:latin typeface="Open Sans Bold"/>
              </a:rPr>
              <a:t> Disk</a:t>
            </a:r>
          </a:p>
          <a:p>
            <a:pPr marL="682674" lvl="1" indent="-341337">
              <a:lnSpc>
                <a:spcPts val="4426"/>
              </a:lnSpc>
              <a:buFont typeface="Arial"/>
              <a:buChar char="•"/>
            </a:pPr>
            <a:endParaRPr lang="en-US" sz="3161" dirty="0">
              <a:solidFill>
                <a:srgbClr val="343434"/>
              </a:solidFill>
              <a:latin typeface="Open Sans Bold"/>
            </a:endParaRPr>
          </a:p>
          <a:p>
            <a:pPr marL="682674" lvl="1" indent="-341337">
              <a:lnSpc>
                <a:spcPts val="4426"/>
              </a:lnSpc>
              <a:buFont typeface="Arial"/>
              <a:buChar char="•"/>
            </a:pPr>
            <a:endParaRPr lang="en-US" sz="3161" dirty="0">
              <a:solidFill>
                <a:srgbClr val="343434"/>
              </a:solidFill>
              <a:latin typeface="Open Sans Bold"/>
            </a:endParaRPr>
          </a:p>
          <a:p>
            <a:pPr marL="682674" lvl="1" indent="-341337">
              <a:lnSpc>
                <a:spcPts val="4426"/>
              </a:lnSpc>
              <a:buFont typeface="Arial"/>
              <a:buChar char="•"/>
            </a:pPr>
            <a:endParaRPr lang="en-US" sz="3161" dirty="0">
              <a:solidFill>
                <a:srgbClr val="343434"/>
              </a:solidFill>
              <a:latin typeface="Open Sans Bold"/>
            </a:endParaRPr>
          </a:p>
          <a:p>
            <a:pPr marL="682674" lvl="1" indent="-341337">
              <a:lnSpc>
                <a:spcPts val="4426"/>
              </a:lnSpc>
              <a:buFont typeface="Arial"/>
              <a:buChar char="•"/>
            </a:pPr>
            <a:r>
              <a:rPr lang="en-US" sz="3161" dirty="0" err="1">
                <a:solidFill>
                  <a:srgbClr val="343434"/>
                </a:solidFill>
                <a:latin typeface="Open Sans Bold"/>
              </a:rPr>
              <a:t>Kontrol</a:t>
            </a:r>
            <a:r>
              <a:rPr lang="en-US" sz="3161" dirty="0">
                <a:solidFill>
                  <a:srgbClr val="343434"/>
                </a:solidFill>
                <a:latin typeface="Open Sans Bold"/>
              </a:rPr>
              <a:t> </a:t>
            </a:r>
            <a:r>
              <a:rPr lang="en-US" sz="3161" dirty="0" err="1">
                <a:solidFill>
                  <a:srgbClr val="343434"/>
                </a:solidFill>
                <a:latin typeface="Open Sans Bold"/>
              </a:rPr>
              <a:t>Akses</a:t>
            </a:r>
            <a:endParaRPr lang="en-US" sz="3161" dirty="0">
              <a:solidFill>
                <a:srgbClr val="343434"/>
              </a:solidFill>
              <a:latin typeface="Open Sans Bold"/>
            </a:endParaRPr>
          </a:p>
          <a:p>
            <a:pPr marL="682674" lvl="1" indent="-341337">
              <a:lnSpc>
                <a:spcPts val="4426"/>
              </a:lnSpc>
              <a:buFont typeface="Arial"/>
              <a:buChar char="•"/>
            </a:pPr>
            <a:r>
              <a:rPr lang="en-US" sz="3161" dirty="0" err="1">
                <a:solidFill>
                  <a:srgbClr val="343434"/>
                </a:solidFill>
                <a:latin typeface="Open Sans Bold"/>
              </a:rPr>
              <a:t>Replikasi</a:t>
            </a:r>
            <a:endParaRPr lang="en-US" sz="3161" dirty="0">
              <a:solidFill>
                <a:srgbClr val="343434"/>
              </a:solidFill>
              <a:latin typeface="Open Sans Bold"/>
            </a:endParaRPr>
          </a:p>
          <a:p>
            <a:pPr marL="682674" lvl="1" indent="-341337">
              <a:lnSpc>
                <a:spcPts val="4426"/>
              </a:lnSpc>
              <a:buFont typeface="Arial"/>
              <a:buChar char="•"/>
            </a:pPr>
            <a:r>
              <a:rPr lang="en-US" sz="3161" dirty="0">
                <a:solidFill>
                  <a:srgbClr val="343434"/>
                </a:solidFill>
                <a:latin typeface="Open Sans Bold"/>
              </a:rPr>
              <a:t>Tingkat </a:t>
            </a:r>
            <a:r>
              <a:rPr lang="en-US" sz="3161" dirty="0" err="1">
                <a:solidFill>
                  <a:srgbClr val="343434"/>
                </a:solidFill>
                <a:latin typeface="Open Sans Bold"/>
              </a:rPr>
              <a:t>Kompresi</a:t>
            </a:r>
            <a:endParaRPr lang="en-US" sz="3161" dirty="0">
              <a:solidFill>
                <a:srgbClr val="343434"/>
              </a:solidFill>
              <a:latin typeface="Open Sans Bold"/>
            </a:endParaRPr>
          </a:p>
        </p:txBody>
      </p:sp>
      <p:sp>
        <p:nvSpPr>
          <p:cNvPr id="7" name="TextBox 7">
            <a:extLst>
              <a:ext uri="{FF2B5EF4-FFF2-40B4-BE49-F238E27FC236}">
                <a16:creationId xmlns:a16="http://schemas.microsoft.com/office/drawing/2014/main" id="{0DC52242-3669-66D3-1C12-A86C5EAFB6E6}"/>
              </a:ext>
            </a:extLst>
          </p:cNvPr>
          <p:cNvSpPr txBox="1"/>
          <p:nvPr/>
        </p:nvSpPr>
        <p:spPr>
          <a:xfrm>
            <a:off x="2971800" y="1286256"/>
            <a:ext cx="12731806" cy="1485600"/>
          </a:xfrm>
          <a:prstGeom prst="rect">
            <a:avLst/>
          </a:prstGeom>
        </p:spPr>
        <p:txBody>
          <a:bodyPr wrap="square" lIns="0" tIns="0" rIns="0" bIns="0" rtlCol="0" anchor="t">
            <a:spAutoFit/>
          </a:bodyPr>
          <a:lstStyle/>
          <a:p>
            <a:pPr>
              <a:lnSpc>
                <a:spcPts val="5779"/>
              </a:lnSpc>
            </a:pPr>
            <a:r>
              <a:rPr lang="en-US" sz="4816" dirty="0">
                <a:solidFill>
                  <a:srgbClr val="343434"/>
                </a:solidFill>
                <a:latin typeface="Magnolia Script Bold"/>
              </a:rPr>
              <a:t>Teknik </a:t>
            </a:r>
            <a:r>
              <a:rPr lang="en-US" sz="4816" dirty="0" err="1">
                <a:solidFill>
                  <a:srgbClr val="343434"/>
                </a:solidFill>
                <a:latin typeface="Magnolia Script Bold"/>
              </a:rPr>
              <a:t>manajemen</a:t>
            </a:r>
            <a:r>
              <a:rPr lang="en-US" sz="4816" dirty="0">
                <a:solidFill>
                  <a:srgbClr val="343434"/>
                </a:solidFill>
                <a:latin typeface="Magnolia Script Bold"/>
              </a:rPr>
              <a:t> disk dan </a:t>
            </a:r>
            <a:r>
              <a:rPr lang="en-US" sz="4816" dirty="0" err="1">
                <a:solidFill>
                  <a:srgbClr val="343434"/>
                </a:solidFill>
                <a:latin typeface="Magnolia Script Bold"/>
              </a:rPr>
              <a:t>ruang</a:t>
            </a:r>
            <a:r>
              <a:rPr lang="en-US" sz="4816" dirty="0">
                <a:solidFill>
                  <a:srgbClr val="343434"/>
                </a:solidFill>
                <a:latin typeface="Magnolia Script Bold"/>
              </a:rPr>
              <a:t> </a:t>
            </a:r>
            <a:r>
              <a:rPr lang="en-US" sz="4816" dirty="0" err="1">
                <a:solidFill>
                  <a:srgbClr val="343434"/>
                </a:solidFill>
                <a:latin typeface="Magnolia Script Bold"/>
              </a:rPr>
              <a:t>penyimpanan</a:t>
            </a:r>
            <a:r>
              <a:rPr lang="en-US" sz="4816" dirty="0">
                <a:solidFill>
                  <a:srgbClr val="343434"/>
                </a:solidFill>
                <a:latin typeface="Magnolia Script Bold"/>
              </a:rPr>
              <a:t> yang </a:t>
            </a:r>
            <a:r>
              <a:rPr lang="en-US" sz="4816" dirty="0" err="1">
                <a:solidFill>
                  <a:srgbClr val="343434"/>
                </a:solidFill>
                <a:latin typeface="Magnolia Script Bold"/>
              </a:rPr>
              <a:t>umum</a:t>
            </a:r>
            <a:r>
              <a:rPr lang="en-US" sz="4816" dirty="0">
                <a:solidFill>
                  <a:srgbClr val="343434"/>
                </a:solidFill>
                <a:latin typeface="Magnolia Script Bold"/>
              </a:rPr>
              <a:t> </a:t>
            </a:r>
            <a:r>
              <a:rPr lang="en-US" sz="4816" dirty="0" err="1">
                <a:solidFill>
                  <a:srgbClr val="343434"/>
                </a:solidFill>
                <a:latin typeface="Magnolia Script Bold"/>
              </a:rPr>
              <a:t>digunakan</a:t>
            </a:r>
            <a:endParaRPr lang="en-US" sz="4816" dirty="0">
              <a:solidFill>
                <a:srgbClr val="343434"/>
              </a:solidFill>
              <a:latin typeface="Magnolia Script Bold"/>
            </a:endParaRP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567</Words>
  <Application>Microsoft Office PowerPoint</Application>
  <PresentationFormat>Custom</PresentationFormat>
  <Paragraphs>64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Magnolia Script Bold</vt:lpstr>
      <vt:lpstr>Open Sans Bold</vt:lpstr>
      <vt:lpstr>Arial</vt:lpstr>
      <vt:lpstr>Calibri</vt:lpstr>
      <vt:lpstr>Wingdings</vt:lpstr>
      <vt:lpstr>Gagalin</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Blue Brown Dark Simple Presentation</dc:title>
  <cp:lastModifiedBy>Muhammad Junaidi</cp:lastModifiedBy>
  <cp:revision>2</cp:revision>
  <dcterms:created xsi:type="dcterms:W3CDTF">2006-08-16T00:00:00Z</dcterms:created>
  <dcterms:modified xsi:type="dcterms:W3CDTF">2023-12-29T14:07:50Z</dcterms:modified>
  <dc:identifier>DAF4Wz7QyjY</dc:identifier>
</cp:coreProperties>
</file>