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0B7FE-4E7A-4BD3-9EB7-0D65CBB11F96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C4F719-D886-48B3-8688-13243979E5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0B7FE-4E7A-4BD3-9EB7-0D65CBB11F96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C4F719-D886-48B3-8688-13243979E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0B7FE-4E7A-4BD3-9EB7-0D65CBB11F96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C4F719-D886-48B3-8688-13243979E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0B7FE-4E7A-4BD3-9EB7-0D65CBB11F96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C4F719-D886-48B3-8688-13243979E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0B7FE-4E7A-4BD3-9EB7-0D65CBB11F96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C4F719-D886-48B3-8688-13243979E5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0B7FE-4E7A-4BD3-9EB7-0D65CBB11F96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C4F719-D886-48B3-8688-13243979E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0B7FE-4E7A-4BD3-9EB7-0D65CBB11F96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C4F719-D886-48B3-8688-13243979E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0B7FE-4E7A-4BD3-9EB7-0D65CBB11F96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C4F719-D886-48B3-8688-13243979E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0B7FE-4E7A-4BD3-9EB7-0D65CBB11F96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C4F719-D886-48B3-8688-13243979E55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0B7FE-4E7A-4BD3-9EB7-0D65CBB11F96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C4F719-D886-48B3-8688-13243979E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0B7FE-4E7A-4BD3-9EB7-0D65CBB11F96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C4F719-D886-48B3-8688-13243979E5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930B7FE-4E7A-4BD3-9EB7-0D65CBB11F96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CC4F719-D886-48B3-8688-13243979E55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4821702"/>
          </a:xfrm>
        </p:spPr>
        <p:txBody>
          <a:bodyPr anchor="ctr"/>
          <a:lstStyle/>
          <a:p>
            <a:pPr algn="ctr"/>
            <a:r>
              <a:rPr lang="en-US" dirty="0" smtClean="0"/>
              <a:t>Online Governance and ICANN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Online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Growing role of AI and emerging tech</a:t>
            </a:r>
          </a:p>
          <a:p>
            <a:r>
              <a:rPr lang="en-US" dirty="0" smtClean="0"/>
              <a:t>Strengthening </a:t>
            </a:r>
            <a:r>
              <a:rPr lang="en-US" dirty="0" err="1" smtClean="0"/>
              <a:t>multistakeholder</a:t>
            </a:r>
            <a:r>
              <a:rPr lang="en-US" dirty="0" smtClean="0"/>
              <a:t> cooperation</a:t>
            </a:r>
          </a:p>
          <a:p>
            <a:r>
              <a:rPr lang="en-US" dirty="0" smtClean="0"/>
              <a:t>International digital governance frameworks</a:t>
            </a:r>
          </a:p>
          <a:p>
            <a:r>
              <a:rPr lang="en-US" dirty="0" smtClean="0"/>
              <a:t>Sustainable and inclusive digital transformation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governance is essential for a secure, equitable Internet.</a:t>
            </a:r>
          </a:p>
          <a:p>
            <a:r>
              <a:rPr lang="en-US" dirty="0" smtClean="0"/>
              <a:t>ICANN plays a central role in managing critical internet infrastructure.</a:t>
            </a:r>
          </a:p>
          <a:p>
            <a:r>
              <a:rPr lang="en-US" dirty="0" smtClean="0"/>
              <a:t>Continued cooperation is key to ensuring an open and global Internet.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81000"/>
            <a:ext cx="7467600" cy="57451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Definition:</a:t>
            </a:r>
          </a:p>
          <a:p>
            <a:pPr>
              <a:buNone/>
            </a:pPr>
            <a:r>
              <a:rPr lang="en-US" dirty="0" smtClean="0"/>
              <a:t>"Online governance" refers to the rules, policies, and frameworks that guide the management of the Internet.</a:t>
            </a:r>
          </a:p>
          <a:p>
            <a:pPr>
              <a:buNone/>
            </a:pPr>
            <a:r>
              <a:rPr lang="en-US" b="1" dirty="0" smtClean="0"/>
              <a:t>Importance:</a:t>
            </a:r>
          </a:p>
          <a:p>
            <a:r>
              <a:rPr lang="en-US" dirty="0" smtClean="0"/>
              <a:t>Ensures safe, secure, and inclusive access</a:t>
            </a:r>
          </a:p>
          <a:p>
            <a:r>
              <a:rPr lang="en-US" dirty="0" smtClean="0"/>
              <a:t>Balances freedom and regulation</a:t>
            </a:r>
          </a:p>
          <a:p>
            <a:r>
              <a:rPr lang="en-US" dirty="0" smtClean="0"/>
              <a:t>Protects digital rights and infrastructure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Elements of Internet Governance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name system (DNS)</a:t>
            </a:r>
          </a:p>
          <a:p>
            <a:r>
              <a:rPr lang="en-US" dirty="0" smtClean="0"/>
              <a:t>Internet Protocols (IP)</a:t>
            </a:r>
          </a:p>
          <a:p>
            <a:r>
              <a:rPr lang="en-US" dirty="0" smtClean="0"/>
              <a:t>Cyber security and data protection</a:t>
            </a:r>
          </a:p>
          <a:p>
            <a:r>
              <a:rPr lang="en-US" dirty="0" smtClean="0"/>
              <a:t>Net neutrality</a:t>
            </a:r>
          </a:p>
          <a:p>
            <a:r>
              <a:rPr lang="en-US" dirty="0" smtClean="0"/>
              <a:t>Digital policy making</a:t>
            </a:r>
          </a:p>
          <a:p>
            <a:r>
              <a:rPr lang="en-US" dirty="0" smtClean="0"/>
              <a:t>Stakeholder engagement </a:t>
            </a:r>
            <a:r>
              <a:rPr lang="en-US" smtClean="0"/>
              <a:t>(multi stakeholder </a:t>
            </a:r>
            <a:r>
              <a:rPr lang="en-US" dirty="0" smtClean="0"/>
              <a:t>model)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Major Stakeholders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Governments</a:t>
            </a:r>
          </a:p>
          <a:p>
            <a:r>
              <a:rPr lang="en-US" dirty="0" smtClean="0"/>
              <a:t>Private sector</a:t>
            </a:r>
          </a:p>
          <a:p>
            <a:r>
              <a:rPr lang="en-US" dirty="0" smtClean="0"/>
              <a:t>Civil society</a:t>
            </a:r>
          </a:p>
          <a:p>
            <a:r>
              <a:rPr lang="en-US" dirty="0" smtClean="0"/>
              <a:t>Technical community (e.g., IETF, ICANN)</a:t>
            </a:r>
          </a:p>
          <a:p>
            <a:r>
              <a:rPr lang="en-US" dirty="0" smtClean="0"/>
              <a:t>International organizations (e.g., ITU, UNESCO)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ICANN?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Form: Internet Corporation for Assigned Names and Numbers</a:t>
            </a:r>
          </a:p>
          <a:p>
            <a:r>
              <a:rPr lang="en-US" dirty="0" smtClean="0"/>
              <a:t>Established: 1998</a:t>
            </a:r>
          </a:p>
          <a:p>
            <a:r>
              <a:rPr lang="en-US" dirty="0" smtClean="0"/>
              <a:t>Type: Non-profit organization</a:t>
            </a:r>
          </a:p>
          <a:p>
            <a:r>
              <a:rPr lang="en-US" dirty="0" smtClean="0"/>
              <a:t>Headquarters: Los Angeles, California, USA</a:t>
            </a:r>
          </a:p>
          <a:p>
            <a:r>
              <a:rPr lang="en-US" dirty="0" smtClean="0"/>
              <a:t>Purpose: To coordinate the maintenance and procedures of the DNS and IP address allocation.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ICANN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Manages top-level domains (TLDs) like .com, .org, .</a:t>
            </a:r>
            <a:r>
              <a:rPr lang="en-US" dirty="0" err="1" smtClean="0"/>
              <a:t>edu</a:t>
            </a:r>
            <a:endParaRPr lang="en-US" dirty="0" smtClean="0"/>
          </a:p>
          <a:p>
            <a:r>
              <a:rPr lang="en-US" dirty="0" smtClean="0"/>
              <a:t>Allocates IP addresses (through regional registries)</a:t>
            </a:r>
          </a:p>
          <a:p>
            <a:r>
              <a:rPr lang="en-US" dirty="0" smtClean="0"/>
              <a:t>Coordinates root server system</a:t>
            </a:r>
          </a:p>
          <a:p>
            <a:r>
              <a:rPr lang="en-US" dirty="0" smtClean="0"/>
              <a:t>Ensures DNS stability and security</a:t>
            </a:r>
          </a:p>
          <a:p>
            <a:r>
              <a:rPr lang="en-US" dirty="0" smtClean="0"/>
              <a:t>Implements policies for WHOIS and registrars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ICANN’s Governance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Board of Directors</a:t>
            </a:r>
          </a:p>
          <a:p>
            <a:r>
              <a:rPr lang="en-US" dirty="0" smtClean="0"/>
              <a:t>Supporting Organizations:</a:t>
            </a:r>
          </a:p>
          <a:p>
            <a:r>
              <a:rPr lang="en-US" dirty="0" smtClean="0"/>
              <a:t>Address Supporting Organization (ASO)</a:t>
            </a:r>
          </a:p>
          <a:p>
            <a:r>
              <a:rPr lang="en-US" dirty="0" smtClean="0"/>
              <a:t>Country Code Names Supporting Organization (</a:t>
            </a:r>
            <a:r>
              <a:rPr lang="en-US" dirty="0" err="1" smtClean="0"/>
              <a:t>ccNSO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Generic Names Supporting Organization (GNSO)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772400" cy="1630362"/>
          </a:xfrm>
        </p:spPr>
        <p:txBody>
          <a:bodyPr>
            <a:noAutofit/>
          </a:bodyPr>
          <a:lstStyle/>
          <a:p>
            <a:r>
              <a:rPr lang="en-US" sz="3600" dirty="0" smtClean="0"/>
              <a:t>ICANN and the </a:t>
            </a:r>
            <a:r>
              <a:rPr lang="en-US" sz="3600" dirty="0" err="1" smtClean="0"/>
              <a:t>Multistakeholder</a:t>
            </a:r>
            <a:r>
              <a:rPr lang="en-US" sz="3600" dirty="0" smtClean="0"/>
              <a:t> Model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57400"/>
            <a:ext cx="7467600" cy="4068763"/>
          </a:xfrm>
        </p:spPr>
        <p:txBody>
          <a:bodyPr/>
          <a:lstStyle/>
          <a:p>
            <a:r>
              <a:rPr lang="en-US" dirty="0" smtClean="0"/>
              <a:t>Open, bottom-up, consensus-driven approach</a:t>
            </a:r>
          </a:p>
          <a:p>
            <a:r>
              <a:rPr lang="en-US" dirty="0" smtClean="0"/>
              <a:t>Encourages global participation</a:t>
            </a:r>
          </a:p>
          <a:p>
            <a:r>
              <a:rPr lang="en-US" dirty="0" smtClean="0"/>
              <a:t>Policy development through public input</a:t>
            </a:r>
          </a:p>
          <a:p>
            <a:r>
              <a:rPr lang="en-US" dirty="0" smtClean="0"/>
              <a:t>Transparent and accountable decision-making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in Online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Jurisdiction and sovereignty</a:t>
            </a:r>
          </a:p>
          <a:p>
            <a:r>
              <a:rPr lang="en-US" dirty="0" err="1" smtClean="0"/>
              <a:t>Cybersecurity</a:t>
            </a:r>
            <a:r>
              <a:rPr lang="en-US" dirty="0" smtClean="0"/>
              <a:t> threats</a:t>
            </a:r>
          </a:p>
          <a:p>
            <a:r>
              <a:rPr lang="en-US" dirty="0" smtClean="0"/>
              <a:t>Privacy and surveillance</a:t>
            </a:r>
          </a:p>
          <a:p>
            <a:r>
              <a:rPr lang="en-US" dirty="0" smtClean="0"/>
              <a:t>Digital divide and accessibility</a:t>
            </a:r>
          </a:p>
          <a:p>
            <a:r>
              <a:rPr lang="en-US" dirty="0" smtClean="0"/>
              <a:t>Misinformation and content regulation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</TotalTime>
  <Words>321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Online Governance and ICANN</vt:lpstr>
      <vt:lpstr>Slide 2</vt:lpstr>
      <vt:lpstr>Key Elements of Internet Governance </vt:lpstr>
      <vt:lpstr>Major Stakeholders </vt:lpstr>
      <vt:lpstr>What is ICANN?</vt:lpstr>
      <vt:lpstr>Functions of ICANN</vt:lpstr>
      <vt:lpstr>ICANN’s Governance Structure</vt:lpstr>
      <vt:lpstr>ICANN and the Multistakeholder Model </vt:lpstr>
      <vt:lpstr>Challenges in Online Governance</vt:lpstr>
      <vt:lpstr>Future of Online Governance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Governance and ICANN</dc:title>
  <dc:creator>Windows User</dc:creator>
  <cp:lastModifiedBy>Windows User</cp:lastModifiedBy>
  <cp:revision>20</cp:revision>
  <dcterms:created xsi:type="dcterms:W3CDTF">2025-07-06T10:32:02Z</dcterms:created>
  <dcterms:modified xsi:type="dcterms:W3CDTF">2025-07-06T11:18:51Z</dcterms:modified>
</cp:coreProperties>
</file>