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F1D097A-8A29-4BC9-B176-582ECE91A57E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771AAE8-FFDA-4F76-9BB7-53F8955AD85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17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097A-8A29-4BC9-B176-582ECE91A57E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AAE8-FFDA-4F76-9BB7-53F8955AD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74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097A-8A29-4BC9-B176-582ECE91A57E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AAE8-FFDA-4F76-9BB7-53F8955AD85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130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097A-8A29-4BC9-B176-582ECE91A57E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AAE8-FFDA-4F76-9BB7-53F8955AD85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519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097A-8A29-4BC9-B176-582ECE91A57E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AAE8-FFDA-4F76-9BB7-53F8955AD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357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097A-8A29-4BC9-B176-582ECE91A57E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AAE8-FFDA-4F76-9BB7-53F8955AD85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756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097A-8A29-4BC9-B176-582ECE91A57E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AAE8-FFDA-4F76-9BB7-53F8955AD85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738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097A-8A29-4BC9-B176-582ECE91A57E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AAE8-FFDA-4F76-9BB7-53F8955AD85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13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097A-8A29-4BC9-B176-582ECE91A57E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AAE8-FFDA-4F76-9BB7-53F8955AD85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47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097A-8A29-4BC9-B176-582ECE91A57E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AAE8-FFDA-4F76-9BB7-53F8955AD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45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097A-8A29-4BC9-B176-582ECE91A57E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AAE8-FFDA-4F76-9BB7-53F8955AD85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60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097A-8A29-4BC9-B176-582ECE91A57E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AAE8-FFDA-4F76-9BB7-53F8955AD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4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097A-8A29-4BC9-B176-582ECE91A57E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AAE8-FFDA-4F76-9BB7-53F8955AD85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9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097A-8A29-4BC9-B176-582ECE91A57E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AAE8-FFDA-4F76-9BB7-53F8955AD85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9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097A-8A29-4BC9-B176-582ECE91A57E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AAE8-FFDA-4F76-9BB7-53F8955AD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29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097A-8A29-4BC9-B176-582ECE91A57E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AAE8-FFDA-4F76-9BB7-53F8955AD85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34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097A-8A29-4BC9-B176-582ECE91A57E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1AAE8-FFDA-4F76-9BB7-53F8955AD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76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1D097A-8A29-4BC9-B176-582ECE91A57E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71AAE8-FFDA-4F76-9BB7-53F8955AD8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99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DF09-41FF-A69C-4307-F1ECE87E4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IN" b="1" dirty="0"/>
              <a:t>STRESS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139BA-9579-B373-BC0C-25DBDE33F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IN" sz="3200" b="1" dirty="0">
                <a:latin typeface="Bradley Hand ITC" panose="03070402050302030203" pitchFamily="66" charset="0"/>
              </a:rPr>
              <a:t>Causes and Consequences</a:t>
            </a:r>
          </a:p>
        </p:txBody>
      </p:sp>
    </p:spTree>
    <p:extLst>
      <p:ext uri="{BB962C8B-B14F-4D97-AF65-F5344CB8AC3E}">
        <p14:creationId xmlns:p14="http://schemas.microsoft.com/office/powerpoint/2010/main" val="135788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A70C-D59D-9A9F-1D25-5C3574F7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What is Stress?</a:t>
            </a:r>
            <a:endParaRPr lang="en-IN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D7E931-A6CE-0825-56DB-A7A16B5AB8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3239468"/>
            <a:ext cx="9194568" cy="195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Stress is the body’s reaction to pressure, change, or challenge.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be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emotional, physical, mental, or behavioral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Everyone faces stress — in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school, home, or work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74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732F3-AEAF-EFF5-012C-D0E8855F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Types of Stress</a:t>
            </a:r>
            <a:endParaRPr lang="en-IN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F469-4AFE-7BAA-34C9-D122BCD58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194163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6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Acute Stress: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Short-term, often due to a sudden challenge (e.g., meeting deadline).</a:t>
            </a:r>
          </a:p>
          <a:p>
            <a:pPr algn="just">
              <a:lnSpc>
                <a:spcPct val="16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Chronic Stress: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Long-term stress caused by ongoing problems (e.g., toxic work environment).</a:t>
            </a:r>
          </a:p>
          <a:p>
            <a:pPr algn="just">
              <a:lnSpc>
                <a:spcPct val="16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Eustress: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Positive stress that keeps us motivated.</a:t>
            </a:r>
          </a:p>
          <a:p>
            <a:pPr algn="just">
              <a:lnSpc>
                <a:spcPct val="16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Distress: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Negative stress that causes harm.</a:t>
            </a:r>
          </a:p>
          <a:p>
            <a:pPr marL="0" indent="0" algn="just">
              <a:lnSpc>
                <a:spcPct val="16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72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30B7-63B6-197E-A102-09F1B1E8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latin typeface="Arial" panose="020B0604020202020204" pitchFamily="34" charset="0"/>
                <a:cs typeface="Arial" panose="020B0604020202020204" pitchFamily="34" charset="0"/>
              </a:rPr>
              <a:t>Common Causes of Stress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204CF-BFE7-A27F-2708-BCFC1D300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637106"/>
            <a:ext cx="4718304" cy="576262"/>
          </a:xfrm>
        </p:spPr>
        <p:txBody>
          <a:bodyPr/>
          <a:lstStyle/>
          <a:p>
            <a:r>
              <a:rPr lang="en-IN" dirty="0"/>
              <a:t>GENERAL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B83B1-089F-BD89-F602-51FEC2B3FC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pressure (exams, deadlines)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issues (conflict, illness)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problems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pressure (fitting in, relationships)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worries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overload</a:t>
            </a:r>
          </a:p>
          <a:p>
            <a:pPr marL="0" indent="0">
              <a:lnSpc>
                <a:spcPct val="11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9A469-6ADC-0C90-7A60-8ED5BF909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2860" y="2506763"/>
            <a:ext cx="4718304" cy="576262"/>
          </a:xfrm>
        </p:spPr>
        <p:txBody>
          <a:bodyPr/>
          <a:lstStyle/>
          <a:p>
            <a:r>
              <a:rPr lang="en-IN" dirty="0"/>
              <a:t>WORK RELATED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56399C1-6FBD-40B3-82AC-86AB34815EDC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180670" y="2925237"/>
            <a:ext cx="3802644" cy="326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Heavy workload &amp; tight deadlines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 working hours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Poor management or leadership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insecurity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support or recognition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Work-life imbalance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Office conflicts</a:t>
            </a:r>
          </a:p>
        </p:txBody>
      </p:sp>
    </p:spTree>
    <p:extLst>
      <p:ext uri="{BB962C8B-B14F-4D97-AF65-F5344CB8AC3E}">
        <p14:creationId xmlns:p14="http://schemas.microsoft.com/office/powerpoint/2010/main" val="157813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0AA1-744D-C6E2-933B-D8BE4AC7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latin typeface="Arial" panose="020B0604020202020204" pitchFamily="34" charset="0"/>
                <a:cs typeface="Arial" panose="020B0604020202020204" pitchFamily="34" charset="0"/>
              </a:rPr>
              <a:t>Consequences of Stress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B0CAC6C-A2A1-439F-3B1C-FC0A380B2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822303"/>
              </p:ext>
            </p:extLst>
          </p:nvPr>
        </p:nvGraphicFramePr>
        <p:xfrm>
          <a:off x="1653692" y="2407903"/>
          <a:ext cx="8998266" cy="3829485"/>
        </p:xfrm>
        <a:graphic>
          <a:graphicData uri="http://schemas.openxmlformats.org/drawingml/2006/table">
            <a:tbl>
              <a:tblPr/>
              <a:tblGrid>
                <a:gridCol w="4499133">
                  <a:extLst>
                    <a:ext uri="{9D8B030D-6E8A-4147-A177-3AD203B41FA5}">
                      <a16:colId xmlns:a16="http://schemas.microsoft.com/office/drawing/2014/main" val="922867075"/>
                    </a:ext>
                  </a:extLst>
                </a:gridCol>
                <a:gridCol w="4499133">
                  <a:extLst>
                    <a:ext uri="{9D8B030D-6E8A-4147-A177-3AD203B41FA5}">
                      <a16:colId xmlns:a16="http://schemas.microsoft.com/office/drawing/2014/main" val="3467732905"/>
                    </a:ext>
                  </a:extLst>
                </a:gridCol>
              </a:tblGrid>
              <a:tr h="34566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7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Consequence</a:t>
                      </a:r>
                      <a:endParaRPr lang="en-IN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4" marR="85074" marT="42537" marB="42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7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Examples</a:t>
                      </a:r>
                      <a:endParaRPr lang="en-IN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4" marR="85074" marT="42537" marB="42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848970"/>
                  </a:ext>
                </a:extLst>
              </a:tr>
              <a:tr h="6058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🧠 </a:t>
                      </a:r>
                      <a:r>
                        <a:rPr lang="en-IN" sz="17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Mental &amp; Emotional</a:t>
                      </a:r>
                      <a:endParaRPr lang="en-IN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4" marR="85074" marT="42537" marB="42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Anxiety and depression - Mood swings - Poor focus &amp; memory</a:t>
                      </a:r>
                    </a:p>
                  </a:txBody>
                  <a:tcPr marL="85074" marR="85074" marT="42537" marB="42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416556"/>
                  </a:ext>
                </a:extLst>
              </a:tr>
              <a:tr h="6058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💪 </a:t>
                      </a:r>
                      <a:r>
                        <a:rPr lang="en-IN" sz="17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Physical</a:t>
                      </a:r>
                      <a:endParaRPr lang="en-IN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4" marR="85074" marT="42537" marB="42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Headaches - Fatigue - Sleep problems - High blood pressure</a:t>
                      </a:r>
                    </a:p>
                  </a:txBody>
                  <a:tcPr marL="85074" marR="85074" marT="42537" marB="42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52560"/>
                  </a:ext>
                </a:extLst>
              </a:tr>
              <a:tr h="6058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🧍 </a:t>
                      </a:r>
                      <a:r>
                        <a:rPr lang="en-IN" sz="17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Behavioral</a:t>
                      </a:r>
                      <a:endParaRPr lang="en-IN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4" marR="85074" marT="42537" marB="42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Overeating or not eating - Using alcohol or drugs - Avoiding tasks</a:t>
                      </a:r>
                    </a:p>
                  </a:txBody>
                  <a:tcPr marL="85074" marR="85074" marT="42537" marB="42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597533"/>
                  </a:ext>
                </a:extLst>
              </a:tr>
              <a:tr h="9552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7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👥 </a:t>
                      </a:r>
                      <a:r>
                        <a:rPr lang="en-IN" sz="17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</a:t>
                      </a:r>
                      <a:endParaRPr lang="en-IN" sz="1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074" marR="85074" marT="42537" marB="42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Withdrawing from people - Arguing more often - Poor performance</a:t>
                      </a:r>
                    </a:p>
                  </a:txBody>
                  <a:tcPr marL="85074" marR="85074" marT="42537" marB="42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037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89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B8A6-DB18-0E67-3967-CB44CC9B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latin typeface="Arial" panose="020B0604020202020204" pitchFamily="34" charset="0"/>
                <a:cs typeface="Arial" panose="020B0604020202020204" pitchFamily="34" charset="0"/>
              </a:rPr>
              <a:t>How to Manage 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CE89B-A5F1-F15D-AA81-49D9D339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7115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 to someone (friend, counselor)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well and eat balanced meals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regularly (even a walk helps!)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deep breathing or meditation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regular breaks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clear goals and manage time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work and personal life balanced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22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A744-03BE-5F87-4217-BC6E2C94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Tips to Reduce Work Stress</a:t>
            </a:r>
            <a:endParaRPr lang="en-IN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22467-50CA-1653-3C64-2D5AB43E6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tasks and avoid multitasking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boundaries: no work after hours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to-do lists or planners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be afraid to ask for help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breaks to disconnect (avoid checking work emails)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1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A60B-1D47-9590-B649-B2C87EDE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EB6212-A806-799A-94C0-951908B23F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916302"/>
            <a:ext cx="8533105" cy="260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Stress is part of life – but manageable.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your stress triggers at home, school, or work.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 care of your mind and body.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Healthy habits and support systems are key.</a:t>
            </a:r>
          </a:p>
        </p:txBody>
      </p:sp>
    </p:spTree>
    <p:extLst>
      <p:ext uri="{BB962C8B-B14F-4D97-AF65-F5344CB8AC3E}">
        <p14:creationId xmlns:p14="http://schemas.microsoft.com/office/powerpoint/2010/main" val="2257877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109</TotalTime>
  <Words>348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Bradley Hand ITC</vt:lpstr>
      <vt:lpstr>Garamond</vt:lpstr>
      <vt:lpstr>Times New Roman</vt:lpstr>
      <vt:lpstr>Organic</vt:lpstr>
      <vt:lpstr>STRESS</vt:lpstr>
      <vt:lpstr>What is Stress?</vt:lpstr>
      <vt:lpstr>Types of Stress</vt:lpstr>
      <vt:lpstr>Common Causes of Stress</vt:lpstr>
      <vt:lpstr>Consequences of Stress</vt:lpstr>
      <vt:lpstr>How to Manage Stress</vt:lpstr>
      <vt:lpstr>Tips to Reduce Work Stress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</dc:title>
  <dc:creator>UJWAL BHANSALI</dc:creator>
  <cp:lastModifiedBy>UJWAL BHANSALI</cp:lastModifiedBy>
  <cp:revision>1</cp:revision>
  <dcterms:created xsi:type="dcterms:W3CDTF">2025-07-06T14:12:37Z</dcterms:created>
  <dcterms:modified xsi:type="dcterms:W3CDTF">2025-07-06T16:01:50Z</dcterms:modified>
</cp:coreProperties>
</file>