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3KRVOWNrgT5XQItVgQPsYj9d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instead of focusing on what Adebi does not have (government idea) we tried to focus on solving the problem with what she does have.</a:t>
            </a:r>
            <a:endParaRPr/>
          </a:p>
        </p:txBody>
      </p:sp>
      <p:sp>
        <p:nvSpPr>
          <p:cNvPr id="160" name="Google Shape;16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Machine learning model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9"/>
          <p:cNvGrpSpPr/>
          <p:nvPr/>
        </p:nvGrpSpPr>
        <p:grpSpPr>
          <a:xfrm>
            <a:off x="-104" y="-8467"/>
            <a:ext cx="12192237" cy="6866580"/>
            <a:chOff x="-104" y="-8467"/>
            <a:chExt cx="12192237" cy="6866580"/>
          </a:xfrm>
        </p:grpSpPr>
        <p:cxnSp>
          <p:nvCxnSpPr>
            <p:cNvPr id="24" name="Google Shape;24;p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9"/>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27" name="Google Shape;27;p9"/>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9"/>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30" name="Google Shape;30;p9"/>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31" name="Google Shape;31;p9"/>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 name="Google Shape;32;p9"/>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9"/>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9"/>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36" name="Google Shape;36;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8"/>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8"/>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93" name="Google Shape;93;p1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9"/>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9"/>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280"/>
              <a:buFont typeface="Trebuchet MS"/>
              <a:buNone/>
              <a:defRPr sz="1600">
                <a:solidFill>
                  <a:srgbClr val="7F7F7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9" name="Google Shape;99;p19"/>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0" name="Google Shape;100;p1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9"/>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9"/>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0"/>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0"/>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8" name="Google Shape;108;p2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2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2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1"/>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21"/>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rgbClr val="3F3F3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4" name="Google Shape;114;p21"/>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15" name="Google Shape;115;p2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1"/>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21"/>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2"/>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2"/>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23" name="Google Shape;123;p22"/>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24" name="Google Shape;124;p2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2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23"/>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0" name="Google Shape;130;p2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4"/>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6" name="Google Shape;136;p2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2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10"/>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42" name="Google Shape;42;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1"/>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11"/>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48" name="Google Shape;48;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2"/>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4" name="Google Shape;54;p12"/>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5" name="Google Shape;55;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61" name="Google Shape;61;p13"/>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2" name="Google Shape;62;p13"/>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63" name="Google Shape;63;p13"/>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4" name="Google Shape;64;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6"/>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6"/>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9" name="Google Shape;79;p16"/>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80" name="Google Shape;80;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7"/>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7"/>
          <p:cNvSpPr/>
          <p:nvPr>
            <p:ph idx="2" type="pic"/>
          </p:nvPr>
        </p:nvSpPr>
        <p:spPr>
          <a:xfrm>
            <a:off x="677334" y="609600"/>
            <a:ext cx="8596800" cy="38457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7"/>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7" name="Google Shape;87;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8"/>
          <p:cNvGrpSpPr/>
          <p:nvPr/>
        </p:nvGrpSpPr>
        <p:grpSpPr>
          <a:xfrm>
            <a:off x="0" y="-8467"/>
            <a:ext cx="12192133" cy="6866580"/>
            <a:chOff x="0" y="-8467"/>
            <a:chExt cx="12192133" cy="6866580"/>
          </a:xfrm>
        </p:grpSpPr>
        <p:cxnSp>
          <p:nvCxnSpPr>
            <p:cNvPr id="7" name="Google Shape;7;p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8"/>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10" name="Google Shape;10;p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8"/>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13" name="Google Shape;13;p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14" name="Google Shape;14;p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15" name="Google Shape;15;p8"/>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8"/>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8"/>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echcabal.com/2020/12/18/on-ncc-new-sim-card-regulation/" TargetMode="External"/><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UK FinTech Hackathon 2021</a:t>
            </a:r>
            <a:endParaRPr/>
          </a:p>
        </p:txBody>
      </p:sp>
      <p:sp>
        <p:nvSpPr>
          <p:cNvPr id="144" name="Google Shape;144;p1"/>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IDMachine Team</a:t>
            </a:r>
            <a:endParaRPr/>
          </a:p>
        </p:txBody>
      </p:sp>
      <p:pic>
        <p:nvPicPr>
          <p:cNvPr id="145" name="Google Shape;145;p1"/>
          <p:cNvPicPr preferRelativeResize="0"/>
          <p:nvPr/>
        </p:nvPicPr>
        <p:blipFill>
          <a:blip r:embed="rId3">
            <a:alphaModFix/>
          </a:blip>
          <a:stretch>
            <a:fillRect/>
          </a:stretch>
        </p:blipFill>
        <p:spPr>
          <a:xfrm>
            <a:off x="-778075" y="-253325"/>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77325" y="609600"/>
            <a:ext cx="8596800" cy="5757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Problem</a:t>
            </a:r>
            <a:endParaRPr/>
          </a:p>
        </p:txBody>
      </p:sp>
      <p:sp>
        <p:nvSpPr>
          <p:cNvPr id="151" name="Google Shape;151;p2"/>
          <p:cNvSpPr txBox="1"/>
          <p:nvPr>
            <p:ph idx="1" type="body"/>
          </p:nvPr>
        </p:nvSpPr>
        <p:spPr>
          <a:xfrm>
            <a:off x="6983075" y="3096322"/>
            <a:ext cx="3402300" cy="843300"/>
          </a:xfrm>
          <a:prstGeom prst="rect">
            <a:avLst/>
          </a:prstGeom>
          <a:noFill/>
          <a:ln>
            <a:noFill/>
          </a:ln>
        </p:spPr>
        <p:txBody>
          <a:bodyPr anchorCtr="0" anchor="t" bIns="45700" lIns="91425" spcFirstLastPara="1" rIns="91425" wrap="square" tIns="45700">
            <a:normAutofit/>
          </a:bodyPr>
          <a:lstStyle/>
          <a:p>
            <a:pPr indent="-317500" lvl="0" marL="342900" rtl="0" algn="l">
              <a:spcBef>
                <a:spcPts val="1000"/>
              </a:spcBef>
              <a:spcAft>
                <a:spcPts val="0"/>
              </a:spcAft>
              <a:buSzPts val="1040"/>
              <a:buChar char="►"/>
            </a:pPr>
            <a:r>
              <a:rPr lang="en-US" sz="1400"/>
              <a:t>The majority live in Africa and Asia </a:t>
            </a:r>
            <a:endParaRPr sz="1400"/>
          </a:p>
        </p:txBody>
      </p:sp>
      <p:pic>
        <p:nvPicPr>
          <p:cNvPr id="152" name="Google Shape;152;p2"/>
          <p:cNvPicPr preferRelativeResize="0"/>
          <p:nvPr/>
        </p:nvPicPr>
        <p:blipFill>
          <a:blip r:embed="rId3">
            <a:alphaModFix/>
          </a:blip>
          <a:stretch>
            <a:fillRect/>
          </a:stretch>
        </p:blipFill>
        <p:spPr>
          <a:xfrm>
            <a:off x="661900" y="1642174"/>
            <a:ext cx="2510176" cy="1126000"/>
          </a:xfrm>
          <a:prstGeom prst="rect">
            <a:avLst/>
          </a:prstGeom>
          <a:noFill/>
          <a:ln>
            <a:noFill/>
          </a:ln>
        </p:spPr>
      </p:pic>
      <p:pic>
        <p:nvPicPr>
          <p:cNvPr id="153" name="Google Shape;153;p2"/>
          <p:cNvPicPr preferRelativeResize="0"/>
          <p:nvPr/>
        </p:nvPicPr>
        <p:blipFill>
          <a:blip r:embed="rId4">
            <a:alphaModFix/>
          </a:blip>
          <a:stretch>
            <a:fillRect/>
          </a:stretch>
        </p:blipFill>
        <p:spPr>
          <a:xfrm>
            <a:off x="3225725" y="1501871"/>
            <a:ext cx="2890399" cy="1311550"/>
          </a:xfrm>
          <a:prstGeom prst="rect">
            <a:avLst/>
          </a:prstGeom>
          <a:noFill/>
          <a:ln>
            <a:noFill/>
          </a:ln>
        </p:spPr>
      </p:pic>
      <p:pic>
        <p:nvPicPr>
          <p:cNvPr id="154" name="Google Shape;154;p2"/>
          <p:cNvPicPr preferRelativeResize="0"/>
          <p:nvPr/>
        </p:nvPicPr>
        <p:blipFill>
          <a:blip r:embed="rId5">
            <a:alphaModFix/>
          </a:blip>
          <a:stretch>
            <a:fillRect/>
          </a:stretch>
        </p:blipFill>
        <p:spPr>
          <a:xfrm>
            <a:off x="6116122" y="1357122"/>
            <a:ext cx="3438600" cy="1510600"/>
          </a:xfrm>
          <a:prstGeom prst="rect">
            <a:avLst/>
          </a:prstGeom>
          <a:noFill/>
          <a:ln>
            <a:noFill/>
          </a:ln>
        </p:spPr>
      </p:pic>
      <p:pic>
        <p:nvPicPr>
          <p:cNvPr id="155" name="Google Shape;155;p2"/>
          <p:cNvPicPr preferRelativeResize="0"/>
          <p:nvPr/>
        </p:nvPicPr>
        <p:blipFill>
          <a:blip r:embed="rId6">
            <a:alphaModFix/>
          </a:blip>
          <a:stretch>
            <a:fillRect/>
          </a:stretch>
        </p:blipFill>
        <p:spPr>
          <a:xfrm>
            <a:off x="609600" y="2943925"/>
            <a:ext cx="5659275" cy="1616000"/>
          </a:xfrm>
          <a:prstGeom prst="rect">
            <a:avLst/>
          </a:prstGeom>
          <a:noFill/>
          <a:ln>
            <a:noFill/>
          </a:ln>
        </p:spPr>
      </p:pic>
      <p:pic>
        <p:nvPicPr>
          <p:cNvPr id="156" name="Google Shape;156;p2"/>
          <p:cNvPicPr preferRelativeResize="0"/>
          <p:nvPr/>
        </p:nvPicPr>
        <p:blipFill>
          <a:blip r:embed="rId7">
            <a:alphaModFix/>
          </a:blip>
          <a:stretch>
            <a:fillRect/>
          </a:stretch>
        </p:blipFill>
        <p:spPr>
          <a:xfrm>
            <a:off x="677325" y="4712087"/>
            <a:ext cx="6305750" cy="1864464"/>
          </a:xfrm>
          <a:prstGeom prst="rect">
            <a:avLst/>
          </a:prstGeom>
          <a:noFill/>
          <a:ln>
            <a:noFill/>
          </a:ln>
        </p:spPr>
      </p:pic>
      <p:sp>
        <p:nvSpPr>
          <p:cNvPr id="157" name="Google Shape;157;p2"/>
          <p:cNvSpPr txBox="1"/>
          <p:nvPr>
            <p:ph idx="1" type="body"/>
          </p:nvPr>
        </p:nvSpPr>
        <p:spPr>
          <a:xfrm>
            <a:off x="7100700" y="4868197"/>
            <a:ext cx="3402300" cy="843300"/>
          </a:xfrm>
          <a:prstGeom prst="rect">
            <a:avLst/>
          </a:prstGeom>
          <a:noFill/>
          <a:ln>
            <a:noFill/>
          </a:ln>
        </p:spPr>
        <p:txBody>
          <a:bodyPr anchorCtr="0" anchor="t" bIns="45700" lIns="91425" spcFirstLastPara="1" rIns="91425" wrap="square" tIns="45700">
            <a:normAutofit/>
          </a:bodyPr>
          <a:lstStyle/>
          <a:p>
            <a:pPr indent="-317500" lvl="0" marL="342900" rtl="0" algn="l">
              <a:spcBef>
                <a:spcPts val="1000"/>
              </a:spcBef>
              <a:spcAft>
                <a:spcPts val="0"/>
              </a:spcAft>
              <a:buSzPts val="1040"/>
              <a:buChar char="►"/>
            </a:pPr>
            <a:r>
              <a:rPr lang="en-US" sz="1400"/>
              <a:t>Nigeria has 72% of Unregistered population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744659" y="23915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Adebi’s Journey to Government ID</a:t>
            </a:r>
            <a:endParaRPr/>
          </a:p>
        </p:txBody>
      </p:sp>
      <p:sp>
        <p:nvSpPr>
          <p:cNvPr id="163" name="Google Shape;163;p3"/>
          <p:cNvSpPr txBox="1"/>
          <p:nvPr>
            <p:ph idx="1" type="body"/>
          </p:nvPr>
        </p:nvSpPr>
        <p:spPr>
          <a:xfrm>
            <a:off x="3252525" y="1172775"/>
            <a:ext cx="5983500" cy="51057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Has:</a:t>
            </a:r>
            <a:endParaRPr/>
          </a:p>
          <a:p>
            <a:pPr indent="-320040" lvl="0" marL="457200" rtl="0" algn="l">
              <a:spcBef>
                <a:spcPts val="0"/>
              </a:spcBef>
              <a:spcAft>
                <a:spcPts val="0"/>
              </a:spcAft>
              <a:buSzPts val="1440"/>
              <a:buChar char="►"/>
            </a:pPr>
            <a:r>
              <a:rPr lang="en-US"/>
              <a:t>A tight-knit community of neighbors in her village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Does not have:</a:t>
            </a:r>
            <a:endParaRPr/>
          </a:p>
          <a:p>
            <a:pPr indent="0" lvl="0" marL="0" rtl="0" algn="l">
              <a:spcBef>
                <a:spcPts val="0"/>
              </a:spcBef>
              <a:spcAft>
                <a:spcPts val="0"/>
              </a:spcAft>
              <a:buNone/>
            </a:pPr>
            <a:r>
              <a:t/>
            </a:r>
            <a:endParaRPr/>
          </a:p>
          <a:p>
            <a:pPr indent="-320040" lvl="0" marL="457200" rtl="0" algn="l">
              <a:spcBef>
                <a:spcPts val="0"/>
              </a:spcBef>
              <a:spcAft>
                <a:spcPts val="0"/>
              </a:spcAft>
              <a:buSzPts val="1440"/>
              <a:buChar char="►"/>
            </a:pPr>
            <a:r>
              <a:rPr lang="en-US"/>
              <a:t>Government ID</a:t>
            </a:r>
            <a:endParaRPr/>
          </a:p>
          <a:p>
            <a:pPr indent="-320040" lvl="0" marL="457200" rtl="0" algn="l">
              <a:spcBef>
                <a:spcPts val="0"/>
              </a:spcBef>
              <a:spcAft>
                <a:spcPts val="0"/>
              </a:spcAft>
              <a:buSzPts val="1440"/>
              <a:buChar char="►"/>
            </a:pPr>
            <a:r>
              <a:rPr lang="en-US"/>
              <a:t>Access to credit to pay for her children’s school fees</a:t>
            </a:r>
            <a:endParaRPr/>
          </a:p>
          <a:p>
            <a:pPr indent="-320040" lvl="0" marL="457200" rtl="0" algn="l">
              <a:spcBef>
                <a:spcPts val="0"/>
              </a:spcBef>
              <a:spcAft>
                <a:spcPts val="0"/>
              </a:spcAft>
              <a:buSzPts val="1440"/>
              <a:buChar char="►"/>
            </a:pPr>
            <a:r>
              <a:rPr lang="en-US"/>
              <a:t>The time or $ to go to the government office to apply for gov’t ID</a:t>
            </a:r>
            <a:endParaRPr/>
          </a:p>
        </p:txBody>
      </p:sp>
      <p:pic>
        <p:nvPicPr>
          <p:cNvPr id="164" name="Google Shape;164;p3"/>
          <p:cNvPicPr preferRelativeResize="0"/>
          <p:nvPr/>
        </p:nvPicPr>
        <p:blipFill>
          <a:blip r:embed="rId3">
            <a:alphaModFix/>
          </a:blip>
          <a:stretch>
            <a:fillRect/>
          </a:stretch>
        </p:blipFill>
        <p:spPr>
          <a:xfrm>
            <a:off x="705827" y="2784688"/>
            <a:ext cx="2613198" cy="3601523"/>
          </a:xfrm>
          <a:prstGeom prst="rect">
            <a:avLst/>
          </a:prstGeom>
          <a:noFill/>
          <a:ln>
            <a:noFill/>
          </a:ln>
        </p:spPr>
      </p:pic>
      <p:sp>
        <p:nvSpPr>
          <p:cNvPr id="165" name="Google Shape;165;p3"/>
          <p:cNvSpPr txBox="1"/>
          <p:nvPr/>
        </p:nvSpPr>
        <p:spPr>
          <a:xfrm>
            <a:off x="744650" y="1194425"/>
            <a:ext cx="240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Meet Adebi, Nigerian, married with 5 children living in the rural village of Ikobi. Her dream is to ensure her children have a bright future.</a:t>
            </a:r>
            <a:endParaRPr>
              <a:latin typeface="Trebuchet MS"/>
              <a:ea typeface="Trebuchet MS"/>
              <a:cs typeface="Trebuchet MS"/>
              <a:sym typeface="Trebuchet MS"/>
            </a:endParaRPr>
          </a:p>
        </p:txBody>
      </p:sp>
      <p:sp>
        <p:nvSpPr>
          <p:cNvPr id="166" name="Google Shape;166;p3"/>
          <p:cNvSpPr/>
          <p:nvPr/>
        </p:nvSpPr>
        <p:spPr>
          <a:xfrm>
            <a:off x="7893350" y="2631125"/>
            <a:ext cx="627000" cy="48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7902875" y="2109825"/>
            <a:ext cx="607925" cy="522425"/>
          </a:xfrm>
          <a:prstGeom prst="flowChartExtra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3"/>
          <p:cNvPicPr preferRelativeResize="0"/>
          <p:nvPr/>
        </p:nvPicPr>
        <p:blipFill>
          <a:blip r:embed="rId4">
            <a:alphaModFix/>
          </a:blip>
          <a:stretch>
            <a:fillRect/>
          </a:stretch>
        </p:blipFill>
        <p:spPr>
          <a:xfrm>
            <a:off x="3500234" y="2461400"/>
            <a:ext cx="457200" cy="942975"/>
          </a:xfrm>
          <a:prstGeom prst="rect">
            <a:avLst/>
          </a:prstGeom>
          <a:noFill/>
          <a:ln>
            <a:noFill/>
          </a:ln>
        </p:spPr>
      </p:pic>
      <p:sp>
        <p:nvSpPr>
          <p:cNvPr id="169" name="Google Shape;169;p3"/>
          <p:cNvSpPr txBox="1"/>
          <p:nvPr/>
        </p:nvSpPr>
        <p:spPr>
          <a:xfrm>
            <a:off x="5091250" y="2299925"/>
            <a:ext cx="13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4 hour walk</a:t>
            </a:r>
            <a:endParaRPr>
              <a:latin typeface="Trebuchet MS"/>
              <a:ea typeface="Trebuchet MS"/>
              <a:cs typeface="Trebuchet MS"/>
              <a:sym typeface="Trebuchet MS"/>
            </a:endParaRPr>
          </a:p>
        </p:txBody>
      </p:sp>
      <p:sp>
        <p:nvSpPr>
          <p:cNvPr id="170" name="Google Shape;170;p3"/>
          <p:cNvSpPr txBox="1"/>
          <p:nvPr/>
        </p:nvSpPr>
        <p:spPr>
          <a:xfrm>
            <a:off x="7266450" y="3182025"/>
            <a:ext cx="19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Government office</a:t>
            </a:r>
            <a:endParaRPr>
              <a:latin typeface="Trebuchet MS"/>
              <a:ea typeface="Trebuchet MS"/>
              <a:cs typeface="Trebuchet MS"/>
              <a:sym typeface="Trebuchet MS"/>
            </a:endParaRPr>
          </a:p>
        </p:txBody>
      </p:sp>
      <p:cxnSp>
        <p:nvCxnSpPr>
          <p:cNvPr id="171" name="Google Shape;171;p3"/>
          <p:cNvCxnSpPr/>
          <p:nvPr/>
        </p:nvCxnSpPr>
        <p:spPr>
          <a:xfrm flipH="1" rot="10800000">
            <a:off x="4027425" y="2858975"/>
            <a:ext cx="3590400" cy="9600"/>
          </a:xfrm>
          <a:prstGeom prst="straightConnector1">
            <a:avLst/>
          </a:prstGeom>
          <a:noFill/>
          <a:ln cap="flat" cmpd="sng" w="28575">
            <a:solidFill>
              <a:schemeClr val="dk2"/>
            </a:solidFill>
            <a:prstDash val="solid"/>
            <a:round/>
            <a:headEnd len="med" w="med" type="none"/>
            <a:tailEnd len="med" w="med" type="triangle"/>
          </a:ln>
        </p:spPr>
      </p:cxnSp>
      <p:cxnSp>
        <p:nvCxnSpPr>
          <p:cNvPr id="172" name="Google Shape;172;p3"/>
          <p:cNvCxnSpPr/>
          <p:nvPr/>
        </p:nvCxnSpPr>
        <p:spPr>
          <a:xfrm flipH="1">
            <a:off x="4055900" y="3113325"/>
            <a:ext cx="3438600" cy="2100"/>
          </a:xfrm>
          <a:prstGeom prst="straightConnector1">
            <a:avLst/>
          </a:prstGeom>
          <a:noFill/>
          <a:ln cap="flat" cmpd="sng" w="28575">
            <a:solidFill>
              <a:schemeClr val="dk2"/>
            </a:solidFill>
            <a:prstDash val="solid"/>
            <a:round/>
            <a:headEnd len="med" w="med" type="none"/>
            <a:tailEnd len="med" w="med" type="triangle"/>
          </a:ln>
        </p:spPr>
      </p:cxnSp>
      <p:sp>
        <p:nvSpPr>
          <p:cNvPr id="173" name="Google Shape;173;p3"/>
          <p:cNvSpPr txBox="1"/>
          <p:nvPr/>
        </p:nvSpPr>
        <p:spPr>
          <a:xfrm>
            <a:off x="5153775" y="3182025"/>
            <a:ext cx="11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4 hour walk</a:t>
            </a:r>
            <a:endParaRPr>
              <a:latin typeface="Trebuchet MS"/>
              <a:ea typeface="Trebuchet MS"/>
              <a:cs typeface="Trebuchet MS"/>
              <a:sym typeface="Trebuchet MS"/>
            </a:endParaRPr>
          </a:p>
        </p:txBody>
      </p:sp>
      <p:sp>
        <p:nvSpPr>
          <p:cNvPr id="174" name="Google Shape;174;p3"/>
          <p:cNvSpPr/>
          <p:nvPr/>
        </p:nvSpPr>
        <p:spPr>
          <a:xfrm>
            <a:off x="3500225" y="1054350"/>
            <a:ext cx="3348300" cy="1260900"/>
          </a:xfrm>
          <a:prstGeom prst="wedgeRoundRectCallout">
            <a:avLst>
              <a:gd fmla="val -35673" name="adj1"/>
              <a:gd fmla="val 7354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US"/>
              <a:t>Day’s worth of lost wages</a:t>
            </a:r>
            <a:endParaRPr/>
          </a:p>
          <a:p>
            <a:pPr indent="-317500" lvl="0" marL="457200" rtl="0" algn="l">
              <a:spcBef>
                <a:spcPts val="0"/>
              </a:spcBef>
              <a:spcAft>
                <a:spcPts val="0"/>
              </a:spcAft>
              <a:buSzPts val="1400"/>
              <a:buChar char="●"/>
            </a:pPr>
            <a:r>
              <a:rPr lang="en-US">
                <a:solidFill>
                  <a:schemeClr val="dk1"/>
                </a:solidFill>
              </a:rPr>
              <a:t>Who will care for the children</a:t>
            </a:r>
            <a:endParaRPr>
              <a:solidFill>
                <a:schemeClr val="dk1"/>
              </a:solidFill>
            </a:endParaRPr>
          </a:p>
          <a:p>
            <a:pPr indent="-317500" lvl="0" marL="457200" rtl="0" algn="l">
              <a:spcBef>
                <a:spcPts val="0"/>
              </a:spcBef>
              <a:spcAft>
                <a:spcPts val="0"/>
              </a:spcAft>
              <a:buSzPts val="1400"/>
              <a:buChar char="●"/>
            </a:pPr>
            <a:r>
              <a:rPr lang="en-US">
                <a:solidFill>
                  <a:schemeClr val="dk1"/>
                </a:solidFill>
              </a:rPr>
              <a:t>Why do I even need this?</a:t>
            </a:r>
            <a:endParaRPr>
              <a:solidFill>
                <a:schemeClr val="dk1"/>
              </a:solidFill>
            </a:endParaRPr>
          </a:p>
          <a:p>
            <a:pPr indent="-317500" lvl="0" marL="457200" rtl="0" algn="l">
              <a:spcBef>
                <a:spcPts val="0"/>
              </a:spcBef>
              <a:spcAft>
                <a:spcPts val="0"/>
              </a:spcAft>
              <a:buSzPts val="1400"/>
              <a:buChar char="●"/>
            </a:pPr>
            <a:r>
              <a:rPr lang="en-US">
                <a:solidFill>
                  <a:schemeClr val="dk1"/>
                </a:solidFill>
              </a:rPr>
              <a:t>I don’t have the right documents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type="title"/>
          </p:nvPr>
        </p:nvSpPr>
        <p:spPr>
          <a:xfrm>
            <a:off x="677271" y="495625"/>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Challenges and Wins</a:t>
            </a:r>
            <a:endParaRPr/>
          </a:p>
        </p:txBody>
      </p:sp>
      <p:sp>
        <p:nvSpPr>
          <p:cNvPr id="180" name="Google Shape;180;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a:p>
            <a:pPr indent="0" lvl="0" marL="342900" rtl="0" algn="l">
              <a:spcBef>
                <a:spcPts val="0"/>
              </a:spcBef>
              <a:spcAft>
                <a:spcPts val="0"/>
              </a:spcAft>
              <a:buNone/>
            </a:pPr>
            <a:r>
              <a:t/>
            </a:r>
            <a:endParaRPr/>
          </a:p>
          <a:p>
            <a:pPr indent="0" lvl="0" marL="342900" rtl="0" algn="l">
              <a:spcBef>
                <a:spcPts val="0"/>
              </a:spcBef>
              <a:spcAft>
                <a:spcPts val="0"/>
              </a:spcAft>
              <a:buNone/>
            </a:pPr>
            <a:r>
              <a:t/>
            </a:r>
            <a:endParaRPr/>
          </a:p>
          <a:p>
            <a:pPr indent="0" lvl="0" marL="342900" rtl="0" algn="l">
              <a:spcBef>
                <a:spcPts val="0"/>
              </a:spcBef>
              <a:spcAft>
                <a:spcPts val="0"/>
              </a:spcAft>
              <a:buNone/>
            </a:pPr>
            <a:r>
              <a:rPr b="1" lang="en-US" sz="2100"/>
              <a:t>Challenges</a:t>
            </a:r>
            <a:endParaRPr b="1" sz="2100"/>
          </a:p>
          <a:p>
            <a:pPr indent="-342900" lvl="0" marL="342900" rtl="0" algn="l">
              <a:spcBef>
                <a:spcPts val="1000"/>
              </a:spcBef>
              <a:spcAft>
                <a:spcPts val="0"/>
              </a:spcAft>
              <a:buSzPts val="1440"/>
              <a:buChar char="►"/>
            </a:pPr>
            <a:r>
              <a:rPr lang="en-US"/>
              <a:t>Nigeria – </a:t>
            </a:r>
            <a:r>
              <a:rPr lang="en-US" sz="1400"/>
              <a:t>National ID linked to SIM cards - locked the unbanked out of their phones!</a:t>
            </a:r>
            <a:br>
              <a:rPr lang="en-US"/>
            </a:br>
            <a:r>
              <a:rPr lang="en-US" u="sng">
                <a:solidFill>
                  <a:schemeClr val="hlink"/>
                </a:solidFill>
                <a:hlinkClick r:id="rId3"/>
              </a:rPr>
              <a:t>https://techcabal.com/2020/12/18/on-ncc-new-sim-card-regulation/</a:t>
            </a:r>
            <a:endParaRPr/>
          </a:p>
          <a:p>
            <a:pPr indent="0" lvl="0" marL="0" rtl="0" algn="l">
              <a:spcBef>
                <a:spcPts val="1000"/>
              </a:spcBef>
              <a:spcAft>
                <a:spcPts val="0"/>
              </a:spcAft>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pic>
        <p:nvPicPr>
          <p:cNvPr id="181" name="Google Shape;181;p4"/>
          <p:cNvPicPr preferRelativeResize="0"/>
          <p:nvPr/>
        </p:nvPicPr>
        <p:blipFill>
          <a:blip r:embed="rId4">
            <a:alphaModFix/>
          </a:blip>
          <a:stretch>
            <a:fillRect/>
          </a:stretch>
        </p:blipFill>
        <p:spPr>
          <a:xfrm>
            <a:off x="677327" y="1703400"/>
            <a:ext cx="2152650" cy="457200"/>
          </a:xfrm>
          <a:prstGeom prst="rect">
            <a:avLst/>
          </a:prstGeom>
          <a:noFill/>
          <a:ln>
            <a:noFill/>
          </a:ln>
        </p:spPr>
      </p:pic>
      <p:pic>
        <p:nvPicPr>
          <p:cNvPr id="182" name="Google Shape;182;p4"/>
          <p:cNvPicPr preferRelativeResize="0"/>
          <p:nvPr/>
        </p:nvPicPr>
        <p:blipFill>
          <a:blip r:embed="rId5">
            <a:alphaModFix/>
          </a:blip>
          <a:stretch>
            <a:fillRect/>
          </a:stretch>
        </p:blipFill>
        <p:spPr>
          <a:xfrm>
            <a:off x="6386877" y="1703400"/>
            <a:ext cx="2447925" cy="581025"/>
          </a:xfrm>
          <a:prstGeom prst="rect">
            <a:avLst/>
          </a:prstGeom>
          <a:noFill/>
          <a:ln>
            <a:noFill/>
          </a:ln>
        </p:spPr>
      </p:pic>
      <p:pic>
        <p:nvPicPr>
          <p:cNvPr id="183" name="Google Shape;183;p4"/>
          <p:cNvPicPr preferRelativeResize="0"/>
          <p:nvPr/>
        </p:nvPicPr>
        <p:blipFill>
          <a:blip r:embed="rId6">
            <a:alphaModFix/>
          </a:blip>
          <a:stretch>
            <a:fillRect/>
          </a:stretch>
        </p:blipFill>
        <p:spPr>
          <a:xfrm>
            <a:off x="1077127" y="4683225"/>
            <a:ext cx="2495550" cy="1428750"/>
          </a:xfrm>
          <a:prstGeom prst="rect">
            <a:avLst/>
          </a:prstGeom>
          <a:noFill/>
          <a:ln>
            <a:noFill/>
          </a:ln>
        </p:spPr>
      </p:pic>
      <p:cxnSp>
        <p:nvCxnSpPr>
          <p:cNvPr id="184" name="Google Shape;184;p4"/>
          <p:cNvCxnSpPr/>
          <p:nvPr/>
        </p:nvCxnSpPr>
        <p:spPr>
          <a:xfrm flipH="1" rot="10800000">
            <a:off x="3761450" y="5262125"/>
            <a:ext cx="778800" cy="9600"/>
          </a:xfrm>
          <a:prstGeom prst="straightConnector1">
            <a:avLst/>
          </a:prstGeom>
          <a:noFill/>
          <a:ln cap="flat" cmpd="sng" w="19050">
            <a:solidFill>
              <a:schemeClr val="dk2"/>
            </a:solidFill>
            <a:prstDash val="solid"/>
            <a:round/>
            <a:headEnd len="med" w="med" type="none"/>
            <a:tailEnd len="med" w="med" type="triangle"/>
          </a:ln>
        </p:spPr>
      </p:cxnSp>
      <p:sp>
        <p:nvSpPr>
          <p:cNvPr id="185" name="Google Shape;185;p4"/>
          <p:cNvSpPr txBox="1"/>
          <p:nvPr/>
        </p:nvSpPr>
        <p:spPr>
          <a:xfrm>
            <a:off x="4720800" y="5100750"/>
            <a:ext cx="16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Data availability</a:t>
            </a:r>
            <a:endParaRPr>
              <a:latin typeface="Trebuchet MS"/>
              <a:ea typeface="Trebuchet MS"/>
              <a:cs typeface="Trebuchet MS"/>
              <a:sym typeface="Trebuchet MS"/>
            </a:endParaRPr>
          </a:p>
        </p:txBody>
      </p:sp>
      <p:sp>
        <p:nvSpPr>
          <p:cNvPr id="186" name="Google Shape;186;p4"/>
          <p:cNvSpPr txBox="1"/>
          <p:nvPr/>
        </p:nvSpPr>
        <p:spPr>
          <a:xfrm>
            <a:off x="721900" y="2206750"/>
            <a:ext cx="32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Verification using </a:t>
            </a:r>
            <a:r>
              <a:rPr lang="en-US">
                <a:latin typeface="Trebuchet MS"/>
                <a:ea typeface="Trebuchet MS"/>
                <a:cs typeface="Trebuchet MS"/>
                <a:sym typeface="Trebuchet MS"/>
              </a:rPr>
              <a:t>database</a:t>
            </a:r>
            <a:r>
              <a:rPr lang="en-US">
                <a:latin typeface="Trebuchet MS"/>
                <a:ea typeface="Trebuchet MS"/>
                <a:cs typeface="Trebuchet MS"/>
                <a:sym typeface="Trebuchet MS"/>
              </a:rPr>
              <a:t> of faces</a:t>
            </a:r>
            <a:endParaRPr>
              <a:latin typeface="Trebuchet MS"/>
              <a:ea typeface="Trebuchet MS"/>
              <a:cs typeface="Trebuchet MS"/>
              <a:sym typeface="Trebuchet MS"/>
            </a:endParaRPr>
          </a:p>
        </p:txBody>
      </p:sp>
      <p:sp>
        <p:nvSpPr>
          <p:cNvPr id="187" name="Google Shape;187;p4"/>
          <p:cNvSpPr txBox="1"/>
          <p:nvPr/>
        </p:nvSpPr>
        <p:spPr>
          <a:xfrm>
            <a:off x="5860650" y="2422150"/>
            <a:ext cx="37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Helping Governments establish Digital ID</a:t>
            </a:r>
            <a:endParaRPr>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677324" y="609600"/>
            <a:ext cx="92391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Harnessing the power of African communities</a:t>
            </a:r>
            <a:endParaRPr/>
          </a:p>
        </p:txBody>
      </p:sp>
      <p:pic>
        <p:nvPicPr>
          <p:cNvPr descr="Diagram, schematic&#10;&#10;Description automatically generated" id="193" name="Google Shape;193;p6"/>
          <p:cNvPicPr preferRelativeResize="0"/>
          <p:nvPr/>
        </p:nvPicPr>
        <p:blipFill rotWithShape="1">
          <a:blip r:embed="rId3">
            <a:alphaModFix/>
          </a:blip>
          <a:srcRect b="0" l="0" r="0" t="0"/>
          <a:stretch/>
        </p:blipFill>
        <p:spPr>
          <a:xfrm>
            <a:off x="677334" y="1788401"/>
            <a:ext cx="4459999" cy="4459999"/>
          </a:xfrm>
          <a:prstGeom prst="rect">
            <a:avLst/>
          </a:prstGeom>
          <a:noFill/>
          <a:ln>
            <a:noFill/>
          </a:ln>
        </p:spPr>
      </p:pic>
      <p:sp>
        <p:nvSpPr>
          <p:cNvPr id="194" name="Google Shape;194;p6"/>
          <p:cNvSpPr txBox="1"/>
          <p:nvPr/>
        </p:nvSpPr>
        <p:spPr>
          <a:xfrm>
            <a:off x="5613625" y="1519775"/>
            <a:ext cx="3800700" cy="4309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Trebuchet MS"/>
                <a:ea typeface="Trebuchet MS"/>
                <a:cs typeface="Trebuchet MS"/>
                <a:sym typeface="Trebuchet MS"/>
              </a:rPr>
              <a:t>By understanding the family unit and network of village connections, we can ensure that when future generations come of age, they have access to the network and can be verified using data already collected.</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We start by asking Adebi 20 easy questions:</a:t>
            </a:r>
            <a:endParaRPr sz="1800">
              <a:solidFill>
                <a:schemeClr val="dk1"/>
              </a:solidFill>
              <a:latin typeface="Trebuchet MS"/>
              <a:ea typeface="Trebuchet MS"/>
              <a:cs typeface="Trebuchet MS"/>
              <a:sym typeface="Trebuchet MS"/>
            </a:endParaRPr>
          </a:p>
          <a:p>
            <a:pPr indent="-304800" lvl="2" marL="1371600" marR="0" rtl="0" algn="l">
              <a:spcBef>
                <a:spcPts val="0"/>
              </a:spcBef>
              <a:spcAft>
                <a:spcPts val="0"/>
              </a:spcAft>
              <a:buClr>
                <a:schemeClr val="dk1"/>
              </a:buClr>
              <a:buSzPts val="1200"/>
              <a:buFont typeface="Trebuchet MS"/>
              <a:buChar char="■"/>
            </a:pPr>
            <a:r>
              <a:rPr lang="en-US" sz="1200">
                <a:solidFill>
                  <a:schemeClr val="dk1"/>
                </a:solidFill>
                <a:latin typeface="Trebuchet MS"/>
                <a:ea typeface="Trebuchet MS"/>
                <a:cs typeface="Trebuchet MS"/>
                <a:sym typeface="Trebuchet MS"/>
              </a:rPr>
              <a:t>What is your hometown?</a:t>
            </a:r>
            <a:endParaRPr sz="1200">
              <a:solidFill>
                <a:schemeClr val="dk1"/>
              </a:solidFill>
              <a:latin typeface="Trebuchet MS"/>
              <a:ea typeface="Trebuchet MS"/>
              <a:cs typeface="Trebuchet MS"/>
              <a:sym typeface="Trebuchet MS"/>
            </a:endParaRPr>
          </a:p>
          <a:p>
            <a:pPr indent="-304800" lvl="2" marL="1371600" marR="0" rtl="0" algn="l">
              <a:spcBef>
                <a:spcPts val="0"/>
              </a:spcBef>
              <a:spcAft>
                <a:spcPts val="0"/>
              </a:spcAft>
              <a:buClr>
                <a:schemeClr val="dk1"/>
              </a:buClr>
              <a:buSzPts val="1200"/>
              <a:buFont typeface="Trebuchet MS"/>
              <a:buChar char="■"/>
            </a:pPr>
            <a:r>
              <a:rPr lang="en-US" sz="1200">
                <a:solidFill>
                  <a:schemeClr val="dk1"/>
                </a:solidFill>
                <a:latin typeface="Trebuchet MS"/>
                <a:ea typeface="Trebuchet MS"/>
                <a:cs typeface="Trebuchet MS"/>
                <a:sym typeface="Trebuchet MS"/>
              </a:rPr>
              <a:t>How many children do you have?/their names?</a:t>
            </a:r>
            <a:endParaRPr sz="1200">
              <a:solidFill>
                <a:schemeClr val="dk1"/>
              </a:solidFill>
              <a:latin typeface="Trebuchet MS"/>
              <a:ea typeface="Trebuchet MS"/>
              <a:cs typeface="Trebuchet MS"/>
              <a:sym typeface="Trebuchet MS"/>
            </a:endParaRPr>
          </a:p>
          <a:p>
            <a:pPr indent="-304800" lvl="2" marL="1371600" marR="0" rtl="0" algn="l">
              <a:spcBef>
                <a:spcPts val="0"/>
              </a:spcBef>
              <a:spcAft>
                <a:spcPts val="0"/>
              </a:spcAft>
              <a:buClr>
                <a:schemeClr val="dk1"/>
              </a:buClr>
              <a:buSzPts val="1200"/>
              <a:buFont typeface="Trebuchet MS"/>
              <a:buChar char="■"/>
            </a:pPr>
            <a:r>
              <a:rPr lang="en-US" sz="1200">
                <a:solidFill>
                  <a:schemeClr val="dk1"/>
                </a:solidFill>
                <a:latin typeface="Trebuchet MS"/>
                <a:ea typeface="Trebuchet MS"/>
                <a:cs typeface="Trebuchet MS"/>
                <a:sym typeface="Trebuchet MS"/>
              </a:rPr>
              <a:t>When were your children born?</a:t>
            </a:r>
            <a:endParaRPr sz="1200">
              <a:solidFill>
                <a:schemeClr val="dk1"/>
              </a:solidFill>
              <a:latin typeface="Trebuchet MS"/>
              <a:ea typeface="Trebuchet MS"/>
              <a:cs typeface="Trebuchet MS"/>
              <a:sym typeface="Trebuchet MS"/>
            </a:endParaRPr>
          </a:p>
          <a:p>
            <a:pPr indent="-304800" lvl="2" marL="1371600" marR="0" rtl="0" algn="l">
              <a:spcBef>
                <a:spcPts val="0"/>
              </a:spcBef>
              <a:spcAft>
                <a:spcPts val="0"/>
              </a:spcAft>
              <a:buClr>
                <a:schemeClr val="dk1"/>
              </a:buClr>
              <a:buSzPts val="1200"/>
              <a:buFont typeface="Trebuchet MS"/>
              <a:buChar char="■"/>
            </a:pPr>
            <a:r>
              <a:rPr lang="en-US" sz="1200">
                <a:solidFill>
                  <a:schemeClr val="dk1"/>
                </a:solidFill>
                <a:latin typeface="Trebuchet MS"/>
                <a:ea typeface="Trebuchet MS"/>
                <a:cs typeface="Trebuchet MS"/>
                <a:sym typeface="Trebuchet MS"/>
              </a:rPr>
              <a:t>Who is your mother/father?</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Then we ask the village to verify using group consensus.  </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2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200">
                <a:solidFill>
                  <a:schemeClr val="dk1"/>
                </a:solidFill>
                <a:latin typeface="Trebuchet MS"/>
                <a:ea typeface="Trebuchet MS"/>
                <a:cs typeface="Trebuchet MS"/>
                <a:sym typeface="Trebuchet MS"/>
              </a:rPr>
              <a:t>The more connections made, the more trust is built in the system.</a:t>
            </a:r>
            <a:endParaRPr sz="1200">
              <a:solidFill>
                <a:schemeClr val="dk1"/>
              </a:solidFill>
              <a:latin typeface="Trebuchet MS"/>
              <a:ea typeface="Trebuchet MS"/>
              <a:cs typeface="Trebuchet MS"/>
              <a:sym typeface="Trebuchet M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95" name="Google Shape;195;p6"/>
          <p:cNvSpPr txBox="1"/>
          <p:nvPr/>
        </p:nvSpPr>
        <p:spPr>
          <a:xfrm>
            <a:off x="4543600" y="4198375"/>
            <a:ext cx="47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Solution: The IDMachine</a:t>
            </a:r>
            <a:endParaRPr/>
          </a:p>
        </p:txBody>
      </p:sp>
      <p:pic>
        <p:nvPicPr>
          <p:cNvPr id="201" name="Google Shape;201;p5"/>
          <p:cNvPicPr preferRelativeResize="0"/>
          <p:nvPr/>
        </p:nvPicPr>
        <p:blipFill>
          <a:blip r:embed="rId3">
            <a:alphaModFix/>
          </a:blip>
          <a:stretch>
            <a:fillRect/>
          </a:stretch>
        </p:blipFill>
        <p:spPr>
          <a:xfrm>
            <a:off x="677325" y="1573500"/>
            <a:ext cx="1948250" cy="1000625"/>
          </a:xfrm>
          <a:prstGeom prst="rect">
            <a:avLst/>
          </a:prstGeom>
          <a:noFill/>
          <a:ln>
            <a:noFill/>
          </a:ln>
        </p:spPr>
      </p:pic>
      <p:cxnSp>
        <p:nvCxnSpPr>
          <p:cNvPr id="202" name="Google Shape;202;p5"/>
          <p:cNvCxnSpPr/>
          <p:nvPr/>
        </p:nvCxnSpPr>
        <p:spPr>
          <a:xfrm flipH="1" rot="10800000">
            <a:off x="2697625" y="1956875"/>
            <a:ext cx="921300" cy="208800"/>
          </a:xfrm>
          <a:prstGeom prst="curvedConnector3">
            <a:avLst>
              <a:gd fmla="val 50000" name="adj1"/>
            </a:avLst>
          </a:prstGeom>
          <a:noFill/>
          <a:ln cap="flat" cmpd="sng" w="9525">
            <a:solidFill>
              <a:schemeClr val="dk2"/>
            </a:solidFill>
            <a:prstDash val="solid"/>
            <a:round/>
            <a:headEnd len="med" w="med" type="none"/>
            <a:tailEnd len="med" w="med" type="stealth"/>
          </a:ln>
        </p:spPr>
      </p:cxnSp>
      <p:pic>
        <p:nvPicPr>
          <p:cNvPr id="203" name="Google Shape;203;p5"/>
          <p:cNvPicPr preferRelativeResize="0"/>
          <p:nvPr/>
        </p:nvPicPr>
        <p:blipFill>
          <a:blip r:embed="rId4">
            <a:alphaModFix/>
          </a:blip>
          <a:stretch>
            <a:fillRect/>
          </a:stretch>
        </p:blipFill>
        <p:spPr>
          <a:xfrm>
            <a:off x="3794046" y="1507675"/>
            <a:ext cx="457200" cy="942975"/>
          </a:xfrm>
          <a:prstGeom prst="rect">
            <a:avLst/>
          </a:prstGeom>
          <a:noFill/>
          <a:ln>
            <a:noFill/>
          </a:ln>
        </p:spPr>
      </p:pic>
      <p:sp>
        <p:nvSpPr>
          <p:cNvPr id="204" name="Google Shape;204;p5"/>
          <p:cNvSpPr/>
          <p:nvPr/>
        </p:nvSpPr>
        <p:spPr>
          <a:xfrm>
            <a:off x="3153550" y="3698975"/>
            <a:ext cx="1443900" cy="110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The ID Machine</a:t>
            </a:r>
            <a:endParaRPr/>
          </a:p>
        </p:txBody>
      </p:sp>
      <p:pic>
        <p:nvPicPr>
          <p:cNvPr id="205" name="Google Shape;205;p5"/>
          <p:cNvPicPr preferRelativeResize="0"/>
          <p:nvPr/>
        </p:nvPicPr>
        <p:blipFill>
          <a:blip r:embed="rId5">
            <a:alphaModFix/>
          </a:blip>
          <a:stretch>
            <a:fillRect/>
          </a:stretch>
        </p:blipFill>
        <p:spPr>
          <a:xfrm rot="10800000">
            <a:off x="2973130" y="4841675"/>
            <a:ext cx="573975" cy="971475"/>
          </a:xfrm>
          <a:prstGeom prst="rect">
            <a:avLst/>
          </a:prstGeom>
          <a:noFill/>
          <a:ln>
            <a:noFill/>
          </a:ln>
        </p:spPr>
      </p:pic>
      <p:pic>
        <p:nvPicPr>
          <p:cNvPr id="206" name="Google Shape;206;p5"/>
          <p:cNvPicPr preferRelativeResize="0"/>
          <p:nvPr/>
        </p:nvPicPr>
        <p:blipFill>
          <a:blip r:embed="rId5">
            <a:alphaModFix/>
          </a:blip>
          <a:stretch>
            <a:fillRect/>
          </a:stretch>
        </p:blipFill>
        <p:spPr>
          <a:xfrm rot="10800000">
            <a:off x="3588505" y="4841675"/>
            <a:ext cx="573975" cy="971475"/>
          </a:xfrm>
          <a:prstGeom prst="rect">
            <a:avLst/>
          </a:prstGeom>
          <a:noFill/>
          <a:ln>
            <a:noFill/>
          </a:ln>
        </p:spPr>
      </p:pic>
      <p:pic>
        <p:nvPicPr>
          <p:cNvPr id="207" name="Google Shape;207;p5"/>
          <p:cNvPicPr preferRelativeResize="0"/>
          <p:nvPr/>
        </p:nvPicPr>
        <p:blipFill>
          <a:blip r:embed="rId5">
            <a:alphaModFix/>
          </a:blip>
          <a:stretch>
            <a:fillRect/>
          </a:stretch>
        </p:blipFill>
        <p:spPr>
          <a:xfrm rot="10800000">
            <a:off x="4162480" y="4841675"/>
            <a:ext cx="573975" cy="971475"/>
          </a:xfrm>
          <a:prstGeom prst="rect">
            <a:avLst/>
          </a:prstGeom>
          <a:noFill/>
          <a:ln>
            <a:noFill/>
          </a:ln>
        </p:spPr>
      </p:pic>
      <p:sp>
        <p:nvSpPr>
          <p:cNvPr id="208" name="Google Shape;208;p5"/>
          <p:cNvSpPr txBox="1"/>
          <p:nvPr/>
        </p:nvSpPr>
        <p:spPr>
          <a:xfrm>
            <a:off x="2973125" y="5851550"/>
            <a:ext cx="513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Trebuchet MS"/>
                <a:ea typeface="Trebuchet MS"/>
                <a:cs typeface="Trebuchet MS"/>
                <a:sym typeface="Trebuchet MS"/>
              </a:rPr>
              <a:t>Open API Gov’t</a:t>
            </a:r>
            <a:endParaRPr sz="700">
              <a:latin typeface="Trebuchet MS"/>
              <a:ea typeface="Trebuchet MS"/>
              <a:cs typeface="Trebuchet MS"/>
              <a:sym typeface="Trebuchet MS"/>
            </a:endParaRPr>
          </a:p>
        </p:txBody>
      </p:sp>
      <p:sp>
        <p:nvSpPr>
          <p:cNvPr id="209" name="Google Shape;209;p5"/>
          <p:cNvSpPr txBox="1"/>
          <p:nvPr/>
        </p:nvSpPr>
        <p:spPr>
          <a:xfrm>
            <a:off x="3547100" y="5851550"/>
            <a:ext cx="774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Trebuchet MS"/>
                <a:ea typeface="Trebuchet MS"/>
                <a:cs typeface="Trebuchet MS"/>
                <a:sym typeface="Trebuchet MS"/>
              </a:rPr>
              <a:t>NGO Education Records</a:t>
            </a:r>
            <a:endParaRPr sz="700">
              <a:latin typeface="Trebuchet MS"/>
              <a:ea typeface="Trebuchet MS"/>
              <a:cs typeface="Trebuchet MS"/>
              <a:sym typeface="Trebuchet MS"/>
            </a:endParaRPr>
          </a:p>
        </p:txBody>
      </p:sp>
      <p:sp>
        <p:nvSpPr>
          <p:cNvPr id="210" name="Google Shape;210;p5"/>
          <p:cNvSpPr txBox="1"/>
          <p:nvPr/>
        </p:nvSpPr>
        <p:spPr>
          <a:xfrm>
            <a:off x="4162481" y="5851550"/>
            <a:ext cx="77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Trebuchet MS"/>
                <a:ea typeface="Trebuchet MS"/>
                <a:cs typeface="Trebuchet MS"/>
                <a:sym typeface="Trebuchet MS"/>
              </a:rPr>
              <a:t>Vaccination Records</a:t>
            </a:r>
            <a:endParaRPr sz="700">
              <a:latin typeface="Trebuchet MS"/>
              <a:ea typeface="Trebuchet MS"/>
              <a:cs typeface="Trebuchet MS"/>
              <a:sym typeface="Trebuchet MS"/>
            </a:endParaRPr>
          </a:p>
        </p:txBody>
      </p:sp>
      <p:cxnSp>
        <p:nvCxnSpPr>
          <p:cNvPr id="211" name="Google Shape;211;p5"/>
          <p:cNvCxnSpPr/>
          <p:nvPr/>
        </p:nvCxnSpPr>
        <p:spPr>
          <a:xfrm>
            <a:off x="1510275" y="-208975"/>
            <a:ext cx="912000" cy="9120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2042200" y="4885400"/>
            <a:ext cx="835800" cy="2946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5"/>
          <p:cNvSpPr txBox="1"/>
          <p:nvPr/>
        </p:nvSpPr>
        <p:spPr>
          <a:xfrm>
            <a:off x="1101800" y="4606825"/>
            <a:ext cx="10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VerifyBots</a:t>
            </a:r>
            <a:endParaRPr>
              <a:latin typeface="Trebuchet MS"/>
              <a:ea typeface="Trebuchet MS"/>
              <a:cs typeface="Trebuchet MS"/>
              <a:sym typeface="Trebuchet MS"/>
            </a:endParaRPr>
          </a:p>
        </p:txBody>
      </p:sp>
      <p:sp>
        <p:nvSpPr>
          <p:cNvPr id="214" name="Google Shape;214;p5"/>
          <p:cNvSpPr txBox="1"/>
          <p:nvPr/>
        </p:nvSpPr>
        <p:spPr>
          <a:xfrm>
            <a:off x="3322450" y="1873713"/>
            <a:ext cx="54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cxnSp>
        <p:nvCxnSpPr>
          <p:cNvPr id="215" name="Google Shape;215;p5"/>
          <p:cNvCxnSpPr/>
          <p:nvPr/>
        </p:nvCxnSpPr>
        <p:spPr>
          <a:xfrm>
            <a:off x="3866050" y="2919575"/>
            <a:ext cx="18900" cy="741000"/>
          </a:xfrm>
          <a:prstGeom prst="straightConnector1">
            <a:avLst/>
          </a:prstGeom>
          <a:noFill/>
          <a:ln cap="flat" cmpd="sng" w="76200">
            <a:solidFill>
              <a:schemeClr val="dk2"/>
            </a:solidFill>
            <a:prstDash val="solid"/>
            <a:round/>
            <a:headEnd len="med" w="med" type="none"/>
            <a:tailEnd len="med" w="med" type="triangle"/>
          </a:ln>
        </p:spPr>
      </p:cxnSp>
      <p:cxnSp>
        <p:nvCxnSpPr>
          <p:cNvPr id="216" name="Google Shape;216;p5"/>
          <p:cNvCxnSpPr/>
          <p:nvPr/>
        </p:nvCxnSpPr>
        <p:spPr>
          <a:xfrm flipH="1" rot="10800000">
            <a:off x="4736450" y="4262738"/>
            <a:ext cx="883500" cy="9900"/>
          </a:xfrm>
          <a:prstGeom prst="straightConnector1">
            <a:avLst/>
          </a:prstGeom>
          <a:noFill/>
          <a:ln cap="flat" cmpd="sng" w="76200">
            <a:solidFill>
              <a:schemeClr val="dk2"/>
            </a:solidFill>
            <a:prstDash val="solid"/>
            <a:round/>
            <a:headEnd len="med" w="med" type="none"/>
            <a:tailEnd len="med" w="med" type="triangle"/>
          </a:ln>
        </p:spPr>
      </p:cxnSp>
      <p:sp>
        <p:nvSpPr>
          <p:cNvPr id="217" name="Google Shape;217;p5"/>
          <p:cNvSpPr txBox="1"/>
          <p:nvPr/>
        </p:nvSpPr>
        <p:spPr>
          <a:xfrm>
            <a:off x="5758950" y="3971975"/>
            <a:ext cx="165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rebuchet MS"/>
                <a:ea typeface="Trebuchet MS"/>
                <a:cs typeface="Trebuchet MS"/>
                <a:sym typeface="Trebuchet MS"/>
              </a:rPr>
              <a:t>Verified ID Confidence score - 80%</a:t>
            </a:r>
            <a:endParaRPr>
              <a:latin typeface="Trebuchet MS"/>
              <a:ea typeface="Trebuchet MS"/>
              <a:cs typeface="Trebuchet MS"/>
              <a:sym typeface="Trebuchet MS"/>
            </a:endParaRPr>
          </a:p>
        </p:txBody>
      </p:sp>
      <p:cxnSp>
        <p:nvCxnSpPr>
          <p:cNvPr id="218" name="Google Shape;218;p5"/>
          <p:cNvCxnSpPr/>
          <p:nvPr/>
        </p:nvCxnSpPr>
        <p:spPr>
          <a:xfrm rot="10800000">
            <a:off x="4559450" y="1871350"/>
            <a:ext cx="1985100" cy="1956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19" name="Google Shape;219;p5"/>
          <p:cNvCxnSpPr/>
          <p:nvPr/>
        </p:nvCxnSpPr>
        <p:spPr>
          <a:xfrm>
            <a:off x="4426350" y="2279675"/>
            <a:ext cx="1614900" cy="1576800"/>
          </a:xfrm>
          <a:prstGeom prst="straightConnector1">
            <a:avLst/>
          </a:prstGeom>
          <a:noFill/>
          <a:ln cap="flat" cmpd="sng" w="9525">
            <a:solidFill>
              <a:schemeClr val="dk2"/>
            </a:solidFill>
            <a:prstDash val="solid"/>
            <a:round/>
            <a:headEnd len="med" w="med" type="none"/>
            <a:tailEnd len="med" w="med" type="triangle"/>
          </a:ln>
        </p:spPr>
      </p:cxnSp>
      <p:pic>
        <p:nvPicPr>
          <p:cNvPr id="220" name="Google Shape;220;p5"/>
          <p:cNvPicPr preferRelativeResize="0"/>
          <p:nvPr/>
        </p:nvPicPr>
        <p:blipFill>
          <a:blip r:embed="rId6">
            <a:alphaModFix/>
          </a:blip>
          <a:stretch>
            <a:fillRect/>
          </a:stretch>
        </p:blipFill>
        <p:spPr>
          <a:xfrm>
            <a:off x="4736447" y="2740674"/>
            <a:ext cx="774600" cy="711801"/>
          </a:xfrm>
          <a:prstGeom prst="rect">
            <a:avLst/>
          </a:prstGeom>
          <a:noFill/>
          <a:ln>
            <a:noFill/>
          </a:ln>
        </p:spPr>
      </p:pic>
      <p:pic>
        <p:nvPicPr>
          <p:cNvPr id="221" name="Google Shape;221;p5"/>
          <p:cNvPicPr preferRelativeResize="0"/>
          <p:nvPr/>
        </p:nvPicPr>
        <p:blipFill>
          <a:blip r:embed="rId7">
            <a:alphaModFix/>
          </a:blip>
          <a:stretch>
            <a:fillRect/>
          </a:stretch>
        </p:blipFill>
        <p:spPr>
          <a:xfrm>
            <a:off x="4814275" y="1956875"/>
            <a:ext cx="663785" cy="400200"/>
          </a:xfrm>
          <a:prstGeom prst="rect">
            <a:avLst/>
          </a:prstGeom>
          <a:noFill/>
          <a:ln>
            <a:noFill/>
          </a:ln>
        </p:spPr>
      </p:pic>
      <p:sp>
        <p:nvSpPr>
          <p:cNvPr id="222" name="Google Shape;222;p5"/>
          <p:cNvSpPr txBox="1"/>
          <p:nvPr/>
        </p:nvSpPr>
        <p:spPr>
          <a:xfrm>
            <a:off x="3293388" y="2493400"/>
            <a:ext cx="137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Trebuchet MS"/>
                <a:ea typeface="Trebuchet MS"/>
                <a:cs typeface="Trebuchet MS"/>
                <a:sym typeface="Trebuchet MS"/>
              </a:rPr>
              <a:t>Any documents + group consensus score</a:t>
            </a:r>
            <a:endParaRPr sz="900">
              <a:latin typeface="Trebuchet MS"/>
              <a:ea typeface="Trebuchet MS"/>
              <a:cs typeface="Trebuchet MS"/>
              <a:sym typeface="Trebuchet MS"/>
            </a:endParaRPr>
          </a:p>
        </p:txBody>
      </p:sp>
      <p:sp>
        <p:nvSpPr>
          <p:cNvPr id="223" name="Google Shape;223;p5"/>
          <p:cNvSpPr txBox="1"/>
          <p:nvPr/>
        </p:nvSpPr>
        <p:spPr>
          <a:xfrm>
            <a:off x="6416925" y="1769950"/>
            <a:ext cx="3319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rebuchet MS"/>
              <a:buChar char="●"/>
            </a:pPr>
            <a:r>
              <a:rPr lang="en-US">
                <a:latin typeface="Trebuchet MS"/>
                <a:ea typeface="Trebuchet MS"/>
                <a:cs typeface="Trebuchet MS"/>
                <a:sym typeface="Trebuchet MS"/>
              </a:rPr>
              <a:t>Explainable, auditable machine learning model</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a:p>
            <a:pPr indent="-317500" lvl="0" marL="457200" rtl="0" algn="l">
              <a:spcBef>
                <a:spcPts val="0"/>
              </a:spcBef>
              <a:spcAft>
                <a:spcPts val="0"/>
              </a:spcAft>
              <a:buSzPts val="1400"/>
              <a:buFont typeface="Trebuchet MS"/>
              <a:buChar char="●"/>
            </a:pPr>
            <a:r>
              <a:rPr lang="en-US">
                <a:latin typeface="Trebuchet MS"/>
                <a:ea typeface="Trebuchet MS"/>
                <a:cs typeface="Trebuchet MS"/>
                <a:sym typeface="Trebuchet MS"/>
              </a:rPr>
              <a:t>Gives a confidence level to empower merchants/governments/banks to make a risk-based decision</a:t>
            </a:r>
            <a:endParaRPr>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2021-04-25T04:58:42Z</dcterms:created>
  <dc:creator>David Nguyen</dc:creator>
</cp:coreProperties>
</file>