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96"/>
  </p:normalViewPr>
  <p:slideViewPr>
    <p:cSldViewPr snapToGrid="0">
      <p:cViewPr varScale="1">
        <p:scale>
          <a:sx n="126" d="100"/>
          <a:sy n="126" d="100"/>
        </p:scale>
        <p:origin x="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52D2-5E49-180A-28AE-940115AC2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6C4DC-E3C9-AF1F-701C-A72E3A649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A451B-56CE-DB72-7E8D-9AE1326E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1E14-F277-104B-B12A-E6EB0569B25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3B19-424E-842B-D6CF-41220FE8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45B34-2842-468A-9BA5-F95A18FA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95B9-C4EA-B643-95A7-D61F8C90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2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DF02-B0D7-5E56-CE28-4B5AFAAB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455D3-591D-3EDD-CF9A-EC34D0045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1A57E-6475-EE7E-AA0C-DAEAD165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1E14-F277-104B-B12A-E6EB0569B25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647D1-0C14-A590-093C-A0B25604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0EC15-EFCC-EA08-6616-2C3312DF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95B9-C4EA-B643-95A7-D61F8C90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6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10FE2-242D-C3EC-7A11-53206F175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E5C8A-9C8E-BF95-1388-41C69BC9C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A0329-2EBC-66B2-F400-4860B50E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1E14-F277-104B-B12A-E6EB0569B25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D6395-BD28-CABE-3B18-6660BF24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BDF15-004A-E6D9-C910-C3D499D3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95B9-C4EA-B643-95A7-D61F8C90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DD39-F084-3F9B-A2DB-DC01A366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0266B-42DE-F362-378F-DF9B557D8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25B83-460A-D3CC-9A5B-9A839F65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1E14-F277-104B-B12A-E6EB0569B25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CDD1-D52C-255F-CE2D-D3EDF9D5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C7EEC-635F-A0C3-6508-413C1803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95B9-C4EA-B643-95A7-D61F8C90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7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4A92-95A3-68A0-87F9-8978948A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DDE56-AC1E-2980-5751-83445A46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8125B-B63A-60AF-E300-AE6C75E0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1E14-F277-104B-B12A-E6EB0569B25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3B88-9001-6C07-5524-F3C44034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81141-DF10-D6D5-8821-532E08F9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95B9-C4EA-B643-95A7-D61F8C90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ED3B-CCA5-4497-2B28-A6A4A9AC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D20AE-21B5-B311-C5E1-C7454550D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8C81B-E5B5-FC25-1C63-73335E6E6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1986E-CA0A-D4B5-ED6C-4D68B07D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1E14-F277-104B-B12A-E6EB0569B25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BC8E0-2B04-A840-3B04-419E2778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BEF68-7D8F-099B-101A-8018B23A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95B9-C4EA-B643-95A7-D61F8C90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1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8FEE-F461-C6F8-64AE-4B29D634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99634-6661-5F6D-4F62-6CFF760A4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B05C1-8F2D-6615-3349-D92D09372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CE42A-9672-7A1D-1E67-43960C3F4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68779-1622-F88F-5F67-534AEED14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52B4A-C869-FA5D-925D-23E445C6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1E14-F277-104B-B12A-E6EB0569B25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37782-FD5E-B498-E745-061659B9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F991-792D-9158-6875-CF44FF0E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95B9-C4EA-B643-95A7-D61F8C90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0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3DA1-1469-5F9D-9E93-14C4D7F1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9C1A5-9FE2-EF22-5AFD-D90D8B43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1E14-F277-104B-B12A-E6EB0569B25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D9193-FEB5-B9C0-701F-22FD9D60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BAFA7-5F74-F208-851D-9D8885C5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95B9-C4EA-B643-95A7-D61F8C90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2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6C9E3-F149-765C-67F7-B47B5B78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1E14-F277-104B-B12A-E6EB0569B25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EFED2-7150-BA68-6613-5981A04E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CFB79-D549-F4FF-D860-C6002F63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95B9-C4EA-B643-95A7-D61F8C90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3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1999-B696-3006-214F-D652E9CC1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D1E81-F6E0-1A87-BAD4-DF67F87B9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374DD-10A3-3428-F47B-5AC5E45F5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4668A-8779-37C2-1F6F-5DF73970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1E14-F277-104B-B12A-E6EB0569B25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B3D66-E0DD-BCBB-180C-C4591EE8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2A2AA-BB30-F747-B859-A3902787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95B9-C4EA-B643-95A7-D61F8C90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D4E4-7A4A-B313-9C9B-394C38C4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FC7D1-9C63-98D8-0CA3-8E295CA0F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C2F02-BAE5-6D3E-3565-A9F2074D2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01072-8A0D-4EFE-6A5E-A3AF94D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1E14-F277-104B-B12A-E6EB0569B25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8749D-4DBF-4823-C42D-93E7DDA4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FDEBF-B794-BB3B-5728-3832C370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95B9-C4EA-B643-95A7-D61F8C90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7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04B47-CA28-469A-E4CC-D69525E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FD7C8-B2D3-B9EE-D11A-C01D4F85C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54989-28F4-8624-87EC-84CCA6D9C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A11E14-F277-104B-B12A-E6EB0569B259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C9814-43DC-A951-4C8F-1D774FC9D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220EC-5A37-3525-FE36-05675596D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B95B9-C4EA-B643-95A7-D61F8C90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4AA3-69EB-2E4E-224C-BDE7C3C1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82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28453-8A53-20E6-D2C8-75792C6E5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Committee charter &amp; roles</a:t>
            </a:r>
          </a:p>
          <a:p>
            <a:r>
              <a:rPr lang="en-US" dirty="0"/>
              <a:t>Timeline for the coming year</a:t>
            </a:r>
          </a:p>
          <a:p>
            <a:r>
              <a:rPr lang="en-US" dirty="0"/>
              <a:t>Task division</a:t>
            </a:r>
          </a:p>
          <a:p>
            <a:r>
              <a:rPr lang="en-US" dirty="0"/>
              <a:t>Feedback to participants symposium</a:t>
            </a:r>
          </a:p>
          <a:p>
            <a:pPr lvl="1"/>
            <a:r>
              <a:rPr lang="en-US" dirty="0"/>
              <a:t>Summary/outlook for the coming year to participants</a:t>
            </a:r>
          </a:p>
          <a:p>
            <a:pPr lvl="1"/>
            <a:r>
              <a:rPr lang="en-US" dirty="0"/>
              <a:t>Spread the word about the Informatics ECR theme!</a:t>
            </a:r>
          </a:p>
          <a:p>
            <a:pPr lvl="1"/>
            <a:r>
              <a:rPr lang="en-US" dirty="0"/>
              <a:t>To do: formal report/summary (to </a:t>
            </a:r>
            <a:r>
              <a:rPr lang="en-US" dirty="0" err="1"/>
              <a:t>Siddhartan</a:t>
            </a:r>
            <a:r>
              <a:rPr lang="en-US" dirty="0"/>
              <a:t>) &amp; email to participants</a:t>
            </a:r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160037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74AE-8F7B-AED7-E67F-5CC03FFC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BBCA4-D617-C7E9-773C-27F5686A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217"/>
            <a:ext cx="10515600" cy="4851746"/>
          </a:xfrm>
        </p:spPr>
        <p:txBody>
          <a:bodyPr/>
          <a:lstStyle/>
          <a:p>
            <a:r>
              <a:rPr lang="en-US" dirty="0"/>
              <a:t>2 co-chairs</a:t>
            </a:r>
          </a:p>
          <a:p>
            <a:pPr lvl="1"/>
            <a:r>
              <a:rPr lang="en-US" dirty="0"/>
              <a:t>Name(s): Mateus &amp; Christina</a:t>
            </a:r>
          </a:p>
          <a:p>
            <a:r>
              <a:rPr lang="en-US" dirty="0"/>
              <a:t>Count the year from connectome to connectome</a:t>
            </a:r>
          </a:p>
          <a:p>
            <a:r>
              <a:rPr lang="en-US" dirty="0"/>
              <a:t>Rota for the secretary:</a:t>
            </a:r>
          </a:p>
          <a:p>
            <a:pPr lvl="1"/>
            <a:r>
              <a:rPr lang="en-US" dirty="0"/>
              <a:t>Assuming ~1 meeting per month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6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74AE-8F7B-AED7-E67F-5CC03FFC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Timeline until connectome 2025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128DC-9C92-8175-D4A6-FE471145C111}"/>
              </a:ext>
            </a:extLst>
          </p:cNvPr>
          <p:cNvSpPr/>
          <p:nvPr/>
        </p:nvSpPr>
        <p:spPr>
          <a:xfrm>
            <a:off x="643093" y="1497208"/>
            <a:ext cx="4501662" cy="884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C83A66-B711-EFF4-BE58-BA3E8D262BC4}"/>
              </a:ext>
            </a:extLst>
          </p:cNvPr>
          <p:cNvCxnSpPr/>
          <p:nvPr/>
        </p:nvCxnSpPr>
        <p:spPr>
          <a:xfrm>
            <a:off x="5144755" y="1497208"/>
            <a:ext cx="0" cy="884255"/>
          </a:xfrm>
          <a:prstGeom prst="line">
            <a:avLst/>
          </a:prstGeom>
          <a:ln w="76200">
            <a:solidFill>
              <a:srgbClr val="FF2F9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326AE8-D438-87F6-1A46-1C103755465C}"/>
              </a:ext>
            </a:extLst>
          </p:cNvPr>
          <p:cNvSpPr txBox="1"/>
          <p:nvPr/>
        </p:nvSpPr>
        <p:spPr>
          <a:xfrm>
            <a:off x="3984173" y="1189431"/>
            <a:ext cx="23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2F92"/>
                </a:solidFill>
              </a:rPr>
              <a:t>Connectome 2024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6E5527-C021-B6BB-7171-3B8C038491E5}"/>
              </a:ext>
            </a:extLst>
          </p:cNvPr>
          <p:cNvSpPr/>
          <p:nvPr/>
        </p:nvSpPr>
        <p:spPr>
          <a:xfrm>
            <a:off x="5176575" y="1497208"/>
            <a:ext cx="6358929" cy="8842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2122D4-4C84-B419-01FB-35C625B26609}"/>
              </a:ext>
            </a:extLst>
          </p:cNvPr>
          <p:cNvCxnSpPr/>
          <p:nvPr/>
        </p:nvCxnSpPr>
        <p:spPr>
          <a:xfrm>
            <a:off x="11535504" y="1492556"/>
            <a:ext cx="0" cy="884255"/>
          </a:xfrm>
          <a:prstGeom prst="line">
            <a:avLst/>
          </a:prstGeom>
          <a:ln w="76200">
            <a:solidFill>
              <a:srgbClr val="FF8AD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24DCB4-4DFA-87C4-1141-4BCBA8D4CE4A}"/>
              </a:ext>
            </a:extLst>
          </p:cNvPr>
          <p:cNvSpPr txBox="1"/>
          <p:nvPr/>
        </p:nvSpPr>
        <p:spPr>
          <a:xfrm>
            <a:off x="10193218" y="1180127"/>
            <a:ext cx="2321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8AD8"/>
                </a:solidFill>
              </a:rPr>
              <a:t>Connectome 2025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90C38FF-3E18-F60F-47D0-52EE887EB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773814"/>
              </p:ext>
            </p:extLst>
          </p:nvPr>
        </p:nvGraphicFramePr>
        <p:xfrm>
          <a:off x="838199" y="2689240"/>
          <a:ext cx="3944814" cy="295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423">
                  <a:extLst>
                    <a:ext uri="{9D8B030D-6E8A-4147-A177-3AD203B41FA5}">
                      <a16:colId xmlns:a16="http://schemas.microsoft.com/office/drawing/2014/main" val="1784156665"/>
                    </a:ext>
                  </a:extLst>
                </a:gridCol>
                <a:gridCol w="1468453">
                  <a:extLst>
                    <a:ext uri="{9D8B030D-6E8A-4147-A177-3AD203B41FA5}">
                      <a16:colId xmlns:a16="http://schemas.microsoft.com/office/drawing/2014/main" val="932370830"/>
                    </a:ext>
                  </a:extLst>
                </a:gridCol>
                <a:gridCol w="1314938">
                  <a:extLst>
                    <a:ext uri="{9D8B030D-6E8A-4147-A177-3AD203B41FA5}">
                      <a16:colId xmlns:a16="http://schemas.microsoft.com/office/drawing/2014/main" val="4269348331"/>
                    </a:ext>
                  </a:extLst>
                </a:gridCol>
              </a:tblGrid>
              <a:tr h="253963">
                <a:tc>
                  <a:txBody>
                    <a:bodyPr/>
                    <a:lstStyle/>
                    <a:p>
                      <a:r>
                        <a:rPr lang="en-US" sz="1400" b="1" dirty="0"/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Planned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To organize?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297903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April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EMBL-DRI workshop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720727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226954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June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904730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728445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August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854234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September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834600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October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805870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November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2F92"/>
                          </a:solidFill>
                        </a:rPr>
                        <a:t>Connectome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04292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F0EA368-7E62-9360-39C5-DC3C5D5E9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88645"/>
              </p:ext>
            </p:extLst>
          </p:nvPr>
        </p:nvGraphicFramePr>
        <p:xfrm>
          <a:off x="6383632" y="2689240"/>
          <a:ext cx="3944814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423">
                  <a:extLst>
                    <a:ext uri="{9D8B030D-6E8A-4147-A177-3AD203B41FA5}">
                      <a16:colId xmlns:a16="http://schemas.microsoft.com/office/drawing/2014/main" val="1784156665"/>
                    </a:ext>
                  </a:extLst>
                </a:gridCol>
                <a:gridCol w="1468453">
                  <a:extLst>
                    <a:ext uri="{9D8B030D-6E8A-4147-A177-3AD203B41FA5}">
                      <a16:colId xmlns:a16="http://schemas.microsoft.com/office/drawing/2014/main" val="932370830"/>
                    </a:ext>
                  </a:extLst>
                </a:gridCol>
                <a:gridCol w="1314938">
                  <a:extLst>
                    <a:ext uri="{9D8B030D-6E8A-4147-A177-3AD203B41FA5}">
                      <a16:colId xmlns:a16="http://schemas.microsoft.com/office/drawing/2014/main" val="4269348331"/>
                    </a:ext>
                  </a:extLst>
                </a:gridCol>
              </a:tblGrid>
              <a:tr h="253963">
                <a:tc>
                  <a:txBody>
                    <a:bodyPr/>
                    <a:lstStyle/>
                    <a:p>
                      <a:r>
                        <a:rPr lang="en-US" sz="1400" b="1" dirty="0"/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Planned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To organize?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297903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December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720727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January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226954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February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ECR event?</a:t>
                      </a:r>
                    </a:p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904730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March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728445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April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854234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Hackathon?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834600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June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805870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2F9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042923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August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2F9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752219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September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2F9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105063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r>
                        <a:rPr lang="en-US" sz="1400" dirty="0"/>
                        <a:t>October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2F9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9002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FCCF2BD-836F-5AD7-85F7-AE36C311350C}"/>
              </a:ext>
            </a:extLst>
          </p:cNvPr>
          <p:cNvSpPr txBox="1"/>
          <p:nvPr/>
        </p:nvSpPr>
        <p:spPr>
          <a:xfrm>
            <a:off x="838199" y="5846544"/>
            <a:ext cx="4139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Ideas</a:t>
            </a:r>
            <a:r>
              <a:rPr lang="en-US" sz="1200" dirty="0"/>
              <a:t>: data analysis technical seminar/webinar (series), specific workshops (software development/workflow managers/Docker/…), Hackathon….</a:t>
            </a:r>
          </a:p>
          <a:p>
            <a:r>
              <a:rPr lang="en-US" sz="1200" dirty="0"/>
              <a:t>1) WIP meeting 2) training events 3) Hackathon</a:t>
            </a:r>
          </a:p>
        </p:txBody>
      </p:sp>
    </p:spTree>
    <p:extLst>
      <p:ext uri="{BB962C8B-B14F-4D97-AF65-F5344CB8AC3E}">
        <p14:creationId xmlns:p14="http://schemas.microsoft.com/office/powerpoint/2010/main" val="242705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74AE-8F7B-AED7-E67F-5CC03FFC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Task division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980A42-283D-9A7F-7638-4E2DF5F2C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83623"/>
              </p:ext>
            </p:extLst>
          </p:nvPr>
        </p:nvGraphicFramePr>
        <p:xfrm>
          <a:off x="1341120" y="1320800"/>
          <a:ext cx="9164321" cy="4846319"/>
        </p:xfrm>
        <a:graphic>
          <a:graphicData uri="http://schemas.openxmlformats.org/drawingml/2006/table">
            <a:tbl>
              <a:tblPr/>
              <a:tblGrid>
                <a:gridCol w="1321124">
                  <a:extLst>
                    <a:ext uri="{9D8B030D-6E8A-4147-A177-3AD203B41FA5}">
                      <a16:colId xmlns:a16="http://schemas.microsoft.com/office/drawing/2014/main" val="3193495797"/>
                    </a:ext>
                  </a:extLst>
                </a:gridCol>
                <a:gridCol w="2286949">
                  <a:extLst>
                    <a:ext uri="{9D8B030D-6E8A-4147-A177-3AD203B41FA5}">
                      <a16:colId xmlns:a16="http://schemas.microsoft.com/office/drawing/2014/main" val="2959595329"/>
                    </a:ext>
                  </a:extLst>
                </a:gridCol>
                <a:gridCol w="5556248">
                  <a:extLst>
                    <a:ext uri="{9D8B030D-6E8A-4147-A177-3AD203B41FA5}">
                      <a16:colId xmlns:a16="http://schemas.microsoft.com/office/drawing/2014/main" val="175748761"/>
                    </a:ext>
                  </a:extLst>
                </a:gridCol>
              </a:tblGrid>
              <a:tr h="3846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ptos" panose="020B0004020202020204" pitchFamily="34" charset="0"/>
                        </a:rPr>
                        <a:t>Name</a:t>
                      </a:r>
                      <a:endParaRPr lang="en-US" sz="20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ptos" panose="020B0004020202020204" pitchFamily="34" charset="0"/>
                        </a:rPr>
                        <a:t>Role</a:t>
                      </a:r>
                      <a:endParaRPr lang="en-US" sz="2000"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ptos" panose="020B0004020202020204" pitchFamily="34" charset="0"/>
                        </a:rPr>
                        <a:t>Tasks</a:t>
                      </a:r>
                      <a:endParaRPr lang="en-US" sz="2000"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702174"/>
                  </a:ext>
                </a:extLst>
              </a:tr>
              <a:tr h="6154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</a:rPr>
                        <a:t>Amonida</a:t>
                      </a:r>
                      <a:endParaRPr lang="en-US" sz="2000"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</a:rPr>
                        <a:t>HQ-link</a:t>
                      </a:r>
                      <a:endParaRPr lang="en-US" sz="2000"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640198"/>
                  </a:ext>
                </a:extLst>
              </a:tr>
              <a:tr h="3846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</a:rPr>
                        <a:t>Charlotte</a:t>
                      </a:r>
                      <a:endParaRPr lang="en-US" sz="2000"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</a:rPr>
                        <a:t>Hackathon</a:t>
                      </a:r>
                      <a:endParaRPr lang="en-US" sz="2000"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</a:rPr>
                        <a:t>Potential collaborations? Timeline?</a:t>
                      </a:r>
                      <a:endParaRPr lang="en-US" sz="2000"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388061"/>
                  </a:ext>
                </a:extLst>
              </a:tr>
              <a:tr h="3846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</a:rPr>
                        <a:t>Christina</a:t>
                      </a:r>
                      <a:endParaRPr lang="en-US" sz="2000"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</a:rPr>
                        <a:t>Co-chair</a:t>
                      </a:r>
                      <a:endParaRPr lang="en-US" sz="2000"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</a:rPr>
                        <a:t>Wrap up January event (report &amp; email) / organize committee GitHub repo</a:t>
                      </a:r>
                      <a:endParaRPr lang="en-US" sz="2000"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290475"/>
                  </a:ext>
                </a:extLst>
              </a:tr>
              <a:tr h="6154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</a:rPr>
                        <a:t>Dave</a:t>
                      </a:r>
                      <a:endParaRPr lang="en-US" sz="2000"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</a:rPr>
                        <a:t>DEMON-link: topic specific workshops</a:t>
                      </a:r>
                      <a:endParaRPr lang="en-US" sz="2000"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</a:rPr>
                        <a:t>Inventory of what is out there already? Potential collaborations?</a:t>
                      </a:r>
                      <a:endParaRPr lang="en-US" sz="2000"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372117"/>
                  </a:ext>
                </a:extLst>
              </a:tr>
              <a:tr h="8461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</a:rPr>
                        <a:t>Maryam</a:t>
                      </a:r>
                      <a:endParaRPr lang="en-US" sz="2000"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</a:rPr>
                        <a:t>Career &amp; Wellbeing</a:t>
                      </a:r>
                      <a:endParaRPr lang="en-US" sz="2000">
                        <a:effectLst/>
                        <a:latin typeface="Aptos" panose="020B00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</a:rPr>
                        <a:t>(Topic specific workshops)</a:t>
                      </a:r>
                      <a:endParaRPr lang="en-US" sz="2000"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</a:rPr>
                        <a:t>Contact UKDRI EDI committee (through Charlotte?); ideas on how to share resources</a:t>
                      </a:r>
                      <a:endParaRPr lang="en-US" sz="2000">
                        <a:effectLst/>
                        <a:latin typeface="Aptos" panose="020B00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</a:rPr>
                        <a:t>Ideas for topic specific workshops (align with Steve?)</a:t>
                      </a:r>
                      <a:endParaRPr lang="en-US" sz="2000"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407426"/>
                  </a:ext>
                </a:extLst>
              </a:tr>
              <a:tr h="3846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</a:rPr>
                        <a:t>Mateus</a:t>
                      </a:r>
                      <a:endParaRPr lang="en-US" sz="2000"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</a:rPr>
                        <a:t>Co-chair</a:t>
                      </a:r>
                      <a:endParaRPr lang="en-US" sz="2000"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</a:rPr>
                        <a:t>Wrap up January event (report &amp; email) / organize committee GitHub repo</a:t>
                      </a:r>
                      <a:endParaRPr lang="en-US" sz="2000"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061510"/>
                  </a:ext>
                </a:extLst>
              </a:tr>
              <a:tr h="6154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</a:rPr>
                        <a:t>Samaneh</a:t>
                      </a:r>
                      <a:endParaRPr lang="en-US" sz="2000"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668564"/>
                  </a:ext>
                </a:extLst>
              </a:tr>
              <a:tr h="6154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</a:rPr>
                        <a:t>Steve</a:t>
                      </a:r>
                      <a:endParaRPr lang="en-US" sz="2000"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</a:rPr>
                        <a:t>Work in Progress seminar(s) / topic specific workshops</a:t>
                      </a:r>
                      <a:endParaRPr lang="en-US" sz="2000"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ptos" panose="020B0004020202020204" pitchFamily="34" charset="0"/>
                        </a:rPr>
                        <a:t>Ideas for topic specific workshops (align with Maryam?)</a:t>
                      </a:r>
                      <a:endParaRPr lang="en-US" sz="20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948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57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278</Words>
  <Application>Microsoft Macintosh PowerPoint</Application>
  <PresentationFormat>Widescreen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Agenda</vt:lpstr>
      <vt:lpstr>Charter</vt:lpstr>
      <vt:lpstr>Timeline until connectome 2025</vt:lpstr>
      <vt:lpstr>Task division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Maat, Christina</dc:creator>
  <cp:lastModifiedBy>Maat, Christina</cp:lastModifiedBy>
  <cp:revision>3</cp:revision>
  <dcterms:created xsi:type="dcterms:W3CDTF">2024-03-13T13:22:15Z</dcterms:created>
  <dcterms:modified xsi:type="dcterms:W3CDTF">2024-04-22T11:56:25Z</dcterms:modified>
</cp:coreProperties>
</file>