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61" r:id="rId5"/>
    <p:sldId id="410" r:id="rId6"/>
    <p:sldId id="333" r:id="rId7"/>
    <p:sldId id="394" r:id="rId8"/>
    <p:sldId id="399" r:id="rId9"/>
    <p:sldId id="400" r:id="rId10"/>
    <p:sldId id="401" r:id="rId11"/>
    <p:sldId id="402" r:id="rId12"/>
    <p:sldId id="403" r:id="rId13"/>
    <p:sldId id="404" r:id="rId14"/>
    <p:sldId id="408" r:id="rId15"/>
    <p:sldId id="406" r:id="rId16"/>
    <p:sldId id="409" r:id="rId17"/>
    <p:sldId id="3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lia Kasmire" initials="JK" lastIdx="1" clrIdx="0">
    <p:extLst>
      <p:ext uri="{19B8F6BF-5375-455C-9EA6-DF929625EA0E}">
        <p15:presenceInfo xmlns:p15="http://schemas.microsoft.com/office/powerpoint/2012/main" userId="S::julia.kasmire@manchester.ac.uk::d623be19-69c6-4d1b-89e7-ecc750d13e6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322"/>
    <a:srgbClr val="D9E1E2"/>
    <a:srgbClr val="702082"/>
    <a:srgbClr val="5B67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91980C-53E8-46F8-BA6F-9806F1FC0200}" v="38" dt="2024-05-10T12:47:57.0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49" autoAdjust="0"/>
    <p:restoredTop sz="54767" autoAdjust="0"/>
  </p:normalViewPr>
  <p:slideViewPr>
    <p:cSldViewPr snapToGrid="0" snapToObjects="1">
      <p:cViewPr varScale="1">
        <p:scale>
          <a:sx n="72" d="100"/>
          <a:sy n="72" d="100"/>
        </p:scale>
        <p:origin x="2394" y="66"/>
      </p:cViewPr>
      <p:guideLst/>
    </p:cSldViewPr>
  </p:slideViewPr>
  <p:notesTextViewPr>
    <p:cViewPr>
      <p:scale>
        <a:sx n="3" d="2"/>
        <a:sy n="3" d="2"/>
      </p:scale>
      <p:origin x="0" y="0"/>
    </p:cViewPr>
  </p:notesTextViewPr>
  <p:sorterViewPr>
    <p:cViewPr>
      <p:scale>
        <a:sx n="80" d="100"/>
        <a:sy n="80" d="100"/>
      </p:scale>
      <p:origin x="0" y="0"/>
    </p:cViewPr>
  </p:sorterViewPr>
  <p:notesViewPr>
    <p:cSldViewPr snapToGrid="0" snapToObjects="1">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53542-6DB0-433F-A254-AEF992256B1C}" type="datetimeFigureOut">
              <a:rPr lang="en-GB" smtClean="0"/>
              <a:t>21/05/2024</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8BA1C7-F8EB-407D-B268-5D2A8AEBBEE5}" type="slidenum">
              <a:rPr lang="en-GB" smtClean="0"/>
              <a:t>‹#›</a:t>
            </a:fld>
            <a:endParaRPr lang="en-GB"/>
          </a:p>
        </p:txBody>
      </p:sp>
    </p:spTree>
    <p:extLst>
      <p:ext uri="{BB962C8B-B14F-4D97-AF65-F5344CB8AC3E}">
        <p14:creationId xmlns:p14="http://schemas.microsoft.com/office/powerpoint/2010/main" val="1820149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20EB2-56AE-4D49-92A2-200E9A3683D8}" type="datetimeFigureOut">
              <a:rPr lang="en-US" smtClean="0"/>
              <a:t>5/21/2024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D74495-12D2-6A47-A762-3590D56449EA}" type="slidenum">
              <a:rPr lang="en-US" smtClean="0"/>
              <a:t>‹#›</a:t>
            </a:fld>
            <a:endParaRPr lang="en-US"/>
          </a:p>
        </p:txBody>
      </p:sp>
    </p:spTree>
    <p:extLst>
      <p:ext uri="{BB962C8B-B14F-4D97-AF65-F5344CB8AC3E}">
        <p14:creationId xmlns:p14="http://schemas.microsoft.com/office/powerpoint/2010/main" val="3712722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and thank you for coming to my presentation on Coding in Public. </a:t>
            </a:r>
          </a:p>
        </p:txBody>
      </p:sp>
      <p:sp>
        <p:nvSpPr>
          <p:cNvPr id="4" name="Slide Number Placeholder 3"/>
          <p:cNvSpPr>
            <a:spLocks noGrp="1"/>
          </p:cNvSpPr>
          <p:nvPr>
            <p:ph type="sldNum" sz="quarter" idx="5"/>
          </p:nvPr>
        </p:nvSpPr>
        <p:spPr/>
        <p:txBody>
          <a:bodyPr/>
          <a:lstStyle/>
          <a:p>
            <a:fld id="{95D74495-12D2-6A47-A762-3590D56449EA}" type="slidenum">
              <a:rPr lang="en-US" smtClean="0"/>
              <a:t>1</a:t>
            </a:fld>
            <a:endParaRPr lang="en-US"/>
          </a:p>
        </p:txBody>
      </p:sp>
    </p:spTree>
    <p:extLst>
      <p:ext uri="{BB962C8B-B14F-4D97-AF65-F5344CB8AC3E}">
        <p14:creationId xmlns:p14="http://schemas.microsoft.com/office/powerpoint/2010/main" val="419538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third theme was that at present, and to those who have no experience, reproducibility ONLY seems like more work. </a:t>
            </a:r>
          </a:p>
          <a:p>
            <a:endParaRPr lang="en-GB" dirty="0"/>
          </a:p>
          <a:p>
            <a:r>
              <a:rPr lang="en-GB" dirty="0"/>
              <a:t>Even worse, it seems like more of the worst kind of work. </a:t>
            </a:r>
          </a:p>
          <a:p>
            <a:r>
              <a:rPr lang="en-GB" dirty="0"/>
              <a:t>The kind of work that is unclear, unsupported, without good examples. </a:t>
            </a:r>
          </a:p>
          <a:p>
            <a:r>
              <a:rPr lang="en-GB" dirty="0"/>
              <a:t>The kind of work that you can’t put on your CV or that won’t help you get promotion. </a:t>
            </a:r>
          </a:p>
          <a:p>
            <a:r>
              <a:rPr lang="en-GB" dirty="0"/>
              <a:t>The kind of work that is a huge hassle because there is always that one team member who keeps sending tracked changes word documents as attachments in email instead of using the version-controlled cloud storage. </a:t>
            </a:r>
          </a:p>
          <a:p>
            <a:r>
              <a:rPr lang="en-GB" dirty="0"/>
              <a:t>And SOMEONE has to download that tracked changes document, manually copying over the changes, store it properly and confirm with the uncooperative team member that the changes have been made, etc. </a:t>
            </a:r>
          </a:p>
        </p:txBody>
      </p:sp>
      <p:sp>
        <p:nvSpPr>
          <p:cNvPr id="4" name="Slide Number Placeholder 3"/>
          <p:cNvSpPr>
            <a:spLocks noGrp="1"/>
          </p:cNvSpPr>
          <p:nvPr>
            <p:ph type="sldNum" sz="quarter" idx="5"/>
          </p:nvPr>
        </p:nvSpPr>
        <p:spPr/>
        <p:txBody>
          <a:bodyPr/>
          <a:lstStyle/>
          <a:p>
            <a:fld id="{95D74495-12D2-6A47-A762-3590D56449EA}" type="slidenum">
              <a:rPr lang="en-US" smtClean="0"/>
              <a:t>10</a:t>
            </a:fld>
            <a:endParaRPr lang="en-US"/>
          </a:p>
        </p:txBody>
      </p:sp>
    </p:spTree>
    <p:extLst>
      <p:ext uri="{BB962C8B-B14F-4D97-AF65-F5344CB8AC3E}">
        <p14:creationId xmlns:p14="http://schemas.microsoft.com/office/powerpoint/2010/main" val="381208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of these themes mean that reproducibility is, for the most part, a challenge or a barrier unless there is </a:t>
            </a:r>
          </a:p>
          <a:p>
            <a:r>
              <a:rPr lang="en-GB" dirty="0"/>
              <a:t>Practical support</a:t>
            </a:r>
          </a:p>
          <a:p>
            <a:r>
              <a:rPr lang="en-GB" dirty="0"/>
              <a:t>Opportunities</a:t>
            </a:r>
          </a:p>
          <a:p>
            <a:r>
              <a:rPr lang="en-GB" dirty="0"/>
              <a:t>And culture change. </a:t>
            </a:r>
          </a:p>
          <a:p>
            <a:endParaRPr lang="en-GB" dirty="0"/>
          </a:p>
          <a:p>
            <a:r>
              <a:rPr lang="en-GB" dirty="0"/>
              <a:t>However, the barrier of reproducibility  does not affect all researchers equally. </a:t>
            </a:r>
          </a:p>
        </p:txBody>
      </p:sp>
      <p:sp>
        <p:nvSpPr>
          <p:cNvPr id="4" name="Slide Number Placeholder 3"/>
          <p:cNvSpPr>
            <a:spLocks noGrp="1"/>
          </p:cNvSpPr>
          <p:nvPr>
            <p:ph type="sldNum" sz="quarter" idx="5"/>
          </p:nvPr>
        </p:nvSpPr>
        <p:spPr/>
        <p:txBody>
          <a:bodyPr/>
          <a:lstStyle/>
          <a:p>
            <a:fld id="{95D74495-12D2-6A47-A762-3590D56449EA}" type="slidenum">
              <a:rPr lang="en-US" smtClean="0"/>
              <a:t>11</a:t>
            </a:fld>
            <a:endParaRPr lang="en-US"/>
          </a:p>
        </p:txBody>
      </p:sp>
    </p:spTree>
    <p:extLst>
      <p:ext uri="{BB962C8B-B14F-4D97-AF65-F5344CB8AC3E}">
        <p14:creationId xmlns:p14="http://schemas.microsoft.com/office/powerpoint/2010/main" val="2203366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7000"/>
              </a:lnSpc>
              <a:spcAft>
                <a:spcPts val="800"/>
              </a:spcAft>
              <a:buNone/>
            </a:pPr>
            <a:r>
              <a:rPr lang="en-GB" sz="1200" kern="100" dirty="0">
                <a:latin typeface="Calibri" panose="020F0502020204030204" pitchFamily="34" charset="0"/>
                <a:ea typeface="Calibri" panose="020F0502020204030204" pitchFamily="34" charset="0"/>
                <a:cs typeface="Times New Roman" panose="02020603050405020304" pitchFamily="18" charset="0"/>
              </a:rPr>
              <a:t>Which is how reproducibility as a barrier intersects with intersectionality. </a:t>
            </a:r>
          </a:p>
          <a:p>
            <a:pPr marL="0" indent="0">
              <a:lnSpc>
                <a:spcPct val="107000"/>
              </a:lnSpc>
              <a:spcAft>
                <a:spcPts val="800"/>
              </a:spcAft>
              <a:buNone/>
            </a:pPr>
            <a:endParaRPr lang="en-GB" sz="12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200" kern="100" dirty="0">
                <a:latin typeface="Calibri" panose="020F0502020204030204" pitchFamily="34" charset="0"/>
                <a:ea typeface="Calibri" panose="020F0502020204030204" pitchFamily="34" charset="0"/>
                <a:cs typeface="Times New Roman" panose="02020603050405020304" pitchFamily="18" charset="0"/>
              </a:rPr>
              <a:t>Precarious work, low pay, long hours, tight budgets, looming deadlines plus pressure to publish, get funding, get promotion, etc. </a:t>
            </a:r>
          </a:p>
          <a:p>
            <a:pPr marL="0" indent="0">
              <a:lnSpc>
                <a:spcPct val="107000"/>
              </a:lnSpc>
              <a:spcAft>
                <a:spcPts val="800"/>
              </a:spcAft>
              <a:buNone/>
            </a:pPr>
            <a:r>
              <a:rPr lang="en-GB" sz="1200" kern="100" dirty="0">
                <a:latin typeface="Calibri" panose="020F0502020204030204" pitchFamily="34" charset="0"/>
                <a:ea typeface="Calibri" panose="020F0502020204030204" pitchFamily="34" charset="0"/>
                <a:cs typeface="Times New Roman" panose="02020603050405020304" pitchFamily="18" charset="0"/>
              </a:rPr>
              <a:t>Think about all the pressures in a research workplace drive researcher burnout or that contribute to leaky pipelines. </a:t>
            </a:r>
          </a:p>
          <a:p>
            <a:pPr marL="0" indent="0">
              <a:lnSpc>
                <a:spcPct val="107000"/>
              </a:lnSpc>
              <a:spcAft>
                <a:spcPts val="800"/>
              </a:spcAft>
              <a:buNone/>
            </a:pPr>
            <a:r>
              <a:rPr lang="en-GB" sz="1200" kern="100" dirty="0">
                <a:latin typeface="Calibri" panose="020F0502020204030204" pitchFamily="34" charset="0"/>
                <a:ea typeface="Calibri" panose="020F0502020204030204" pitchFamily="34" charset="0"/>
                <a:cs typeface="Times New Roman" panose="02020603050405020304" pitchFamily="18" charset="0"/>
              </a:rPr>
              <a:t>Now how do you think reproducibility, which feels unclear, vulnerable and burdensome, plays out in this environment? </a:t>
            </a:r>
          </a:p>
          <a:p>
            <a:pPr marL="0" indent="0">
              <a:lnSpc>
                <a:spcPct val="107000"/>
              </a:lnSpc>
              <a:spcAft>
                <a:spcPts val="800"/>
              </a:spcAft>
              <a:buNone/>
            </a:pPr>
            <a:endParaRPr lang="en-GB" sz="1200" kern="100" dirty="0">
              <a:latin typeface="Calibri" panose="020F0502020204030204" pitchFamily="34" charset="0"/>
              <a:cs typeface="Times New Roman" panose="02020603050405020304" pitchFamily="18" charset="0"/>
            </a:endParaRPr>
          </a:p>
          <a:p>
            <a:r>
              <a:rPr lang="en-GB" dirty="0"/>
              <a:t>Researchers will feel this pressure more if they are less </a:t>
            </a:r>
            <a:r>
              <a:rPr lang="en-GB" sz="1200" kern="100" dirty="0">
                <a:latin typeface="Calibri" panose="020F0502020204030204" pitchFamily="34" charset="0"/>
                <a:ea typeface="Calibri" panose="020F0502020204030204" pitchFamily="34" charset="0"/>
                <a:cs typeface="Times New Roman" panose="02020603050405020304" pitchFamily="18" charset="0"/>
              </a:rPr>
              <a:t>established, part-time, career-change, interdisciplinary and/or from marginalised groups like women, disabled, people of colour, working class, refugees, carers, LGBTQIA+ or otherwise those who may not see themselves as stereotypical academics or as part of the “in-group”.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this context, the barrier of reproducibility is even more of a barrier to these pressured researchers. </a:t>
            </a:r>
          </a:p>
        </p:txBody>
      </p:sp>
      <p:sp>
        <p:nvSpPr>
          <p:cNvPr id="4" name="Slide Number Placeholder 3"/>
          <p:cNvSpPr>
            <a:spLocks noGrp="1"/>
          </p:cNvSpPr>
          <p:nvPr>
            <p:ph type="sldNum" sz="quarter" idx="5"/>
          </p:nvPr>
        </p:nvSpPr>
        <p:spPr/>
        <p:txBody>
          <a:bodyPr/>
          <a:lstStyle/>
          <a:p>
            <a:fld id="{95D74495-12D2-6A47-A762-3590D56449EA}" type="slidenum">
              <a:rPr lang="en-US" smtClean="0"/>
              <a:t>12</a:t>
            </a:fld>
            <a:endParaRPr lang="en-US"/>
          </a:p>
        </p:txBody>
      </p:sp>
    </p:spTree>
    <p:extLst>
      <p:ext uri="{BB962C8B-B14F-4D97-AF65-F5344CB8AC3E}">
        <p14:creationId xmlns:p14="http://schemas.microsoft.com/office/powerpoint/2010/main" val="3800283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my cheerfully optimistic recommendations for the future are to start doing the things that you want to see done. </a:t>
            </a:r>
          </a:p>
          <a:p>
            <a:endParaRPr lang="en-GB" dirty="0"/>
          </a:p>
          <a:p>
            <a:r>
              <a:rPr lang="en-GB" dirty="0"/>
              <a:t>This means providing the support that you want to see provided, although that support will look different in different teams. It might mean requesting funding for the useful software, creating a clear and agreed upon comms plan, or even reaching out to that persistent email-attachment person to understand why they are not using the version control repository. </a:t>
            </a:r>
          </a:p>
          <a:p>
            <a:r>
              <a:rPr lang="en-GB" dirty="0"/>
              <a:t>It also means creating the opportunities you want created. Can you hire an intern to test your project’s reproducibility? Can you add something about code and data sharing to your project proposal? Can you ask your university ethics approval team to make reproducibility an ethical requirement? Can you approve time for a team member to volunteer for the Turing Way (an open-source handbook to reproducible and ethical research)?</a:t>
            </a:r>
          </a:p>
          <a:p>
            <a:r>
              <a:rPr lang="en-GB" dirty="0"/>
              <a:t>Finally, it also means changing your own culture. Reflect and see if you are putting unfair support, opportunities, and work tasks onto your team that might be entrenching existing patterns. Make sure your team knows when you feel unsure of yourself or vulnerable so they can see that good researchers are not impervious or perfect. Make a real effort to write useful commit log messages when you commit to version </a:t>
            </a:r>
            <a:r>
              <a:rPr lang="en-GB"/>
              <a:t>control repositories. </a:t>
            </a:r>
            <a:endParaRPr lang="en-GB" dirty="0"/>
          </a:p>
        </p:txBody>
      </p:sp>
      <p:sp>
        <p:nvSpPr>
          <p:cNvPr id="4" name="Slide Number Placeholder 3"/>
          <p:cNvSpPr>
            <a:spLocks noGrp="1"/>
          </p:cNvSpPr>
          <p:nvPr>
            <p:ph type="sldNum" sz="quarter" idx="5"/>
          </p:nvPr>
        </p:nvSpPr>
        <p:spPr/>
        <p:txBody>
          <a:bodyPr/>
          <a:lstStyle/>
          <a:p>
            <a:fld id="{95D74495-12D2-6A47-A762-3590D56449EA}" type="slidenum">
              <a:rPr lang="en-US" smtClean="0"/>
              <a:t>13</a:t>
            </a:fld>
            <a:endParaRPr lang="en-US"/>
          </a:p>
        </p:txBody>
      </p:sp>
    </p:spTree>
    <p:extLst>
      <p:ext uri="{BB962C8B-B14F-4D97-AF65-F5344CB8AC3E}">
        <p14:creationId xmlns:p14="http://schemas.microsoft.com/office/powerpoint/2010/main" val="2926742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name is </a:t>
            </a:r>
            <a:r>
              <a:rPr lang="en-GB" dirty="0" err="1"/>
              <a:t>Dr.</a:t>
            </a:r>
            <a:r>
              <a:rPr lang="en-GB" dirty="0"/>
              <a:t> Jools Kasmire and I typically work in jupyter notebooks. My reproducibility goal is to </a:t>
            </a:r>
            <a:r>
              <a:rPr lang="en-GB" dirty="0" err="1"/>
              <a:t>rais</a:t>
            </a:r>
            <a:r>
              <a:rPr lang="en-GB" dirty="0"/>
              <a:t> awareness of repositories with executable code and data. </a:t>
            </a:r>
          </a:p>
          <a:p>
            <a:endParaRPr lang="en-GB" dirty="0"/>
          </a:p>
          <a:p>
            <a:r>
              <a:rPr lang="en-GB" dirty="0"/>
              <a:t>My two colleagues on this research project are Louise Capener, who works in python and wants to become more purposeful with code commenting and Nadia Kennar, who works in R and wants to ensure all research documents and code are obtainable and organised. </a:t>
            </a:r>
          </a:p>
        </p:txBody>
      </p:sp>
      <p:sp>
        <p:nvSpPr>
          <p:cNvPr id="4" name="Slide Number Placeholder 3"/>
          <p:cNvSpPr>
            <a:spLocks noGrp="1"/>
          </p:cNvSpPr>
          <p:nvPr>
            <p:ph type="sldNum" sz="quarter" idx="5"/>
          </p:nvPr>
        </p:nvSpPr>
        <p:spPr/>
        <p:txBody>
          <a:bodyPr/>
          <a:lstStyle/>
          <a:p>
            <a:fld id="{95D74495-12D2-6A47-A762-3590D56449EA}" type="slidenum">
              <a:rPr lang="en-US" smtClean="0"/>
              <a:t>2</a:t>
            </a:fld>
            <a:endParaRPr lang="en-US"/>
          </a:p>
        </p:txBody>
      </p:sp>
    </p:spTree>
    <p:extLst>
      <p:ext uri="{BB962C8B-B14F-4D97-AF65-F5344CB8AC3E}">
        <p14:creationId xmlns:p14="http://schemas.microsoft.com/office/powerpoint/2010/main" val="2325300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Briefly, I will start by describing the Reproducibility workshop we ran in which we collected all the data. </a:t>
            </a:r>
          </a:p>
          <a:p>
            <a:r>
              <a:rPr lang="en-GB" dirty="0"/>
              <a:t>Then I will describe the themes that emerged from that data. </a:t>
            </a:r>
          </a:p>
          <a:p>
            <a:r>
              <a:rPr lang="en-GB" dirty="0"/>
              <a:t>Following that, I discuss how the reproducibility as a barrier intersects with intersectionality. </a:t>
            </a:r>
          </a:p>
          <a:p>
            <a:r>
              <a:rPr lang="en-GB" dirty="0"/>
              <a:t>I conclude with some hopeful if possibly blithesome recommendations for the future. </a:t>
            </a:r>
          </a:p>
        </p:txBody>
      </p:sp>
      <p:sp>
        <p:nvSpPr>
          <p:cNvPr id="4" name="Slide Number Placeholder 3"/>
          <p:cNvSpPr>
            <a:spLocks noGrp="1"/>
          </p:cNvSpPr>
          <p:nvPr>
            <p:ph type="sldNum" sz="quarter" idx="5"/>
          </p:nvPr>
        </p:nvSpPr>
        <p:spPr/>
        <p:txBody>
          <a:bodyPr/>
          <a:lstStyle/>
          <a:p>
            <a:fld id="{95D74495-12D2-6A47-A762-3590D56449EA}" type="slidenum">
              <a:rPr lang="en-US" smtClean="0"/>
              <a:t>3</a:t>
            </a:fld>
            <a:endParaRPr lang="en-US"/>
          </a:p>
        </p:txBody>
      </p:sp>
    </p:spTree>
    <p:extLst>
      <p:ext uri="{BB962C8B-B14F-4D97-AF65-F5344CB8AC3E}">
        <p14:creationId xmlns:p14="http://schemas.microsoft.com/office/powerpoint/2010/main" val="494483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advertised for a free, in-person, full-day workshop with free lunch and drink breaks provided. The day had 3 different sessions, each with useful learning points as well as some practical hands-on work and plenty of time for questions and discussions. </a:t>
            </a:r>
          </a:p>
          <a:p>
            <a:r>
              <a:rPr lang="en-GB" dirty="0"/>
              <a:t>Each session also included many interactive, anonymous polls, free text entry forms, word clouds and the like conducted through </a:t>
            </a:r>
            <a:r>
              <a:rPr lang="en-GB" dirty="0" err="1"/>
              <a:t>mentimeter</a:t>
            </a:r>
            <a:r>
              <a:rPr lang="en-GB" dirty="0"/>
              <a:t>, which is how we collected the data. </a:t>
            </a:r>
          </a:p>
          <a:p>
            <a:r>
              <a:rPr lang="en-GB" dirty="0"/>
              <a:t>Ethics approval was granted as all participants were over 18 and had agreed to participate, were free to leave at any time, and all potentially delicate questions were optional and anonymous. </a:t>
            </a:r>
          </a:p>
          <a:p>
            <a:endParaRPr lang="en-GB" dirty="0"/>
          </a:p>
        </p:txBody>
      </p:sp>
      <p:sp>
        <p:nvSpPr>
          <p:cNvPr id="4" name="Slide Number Placeholder 3"/>
          <p:cNvSpPr>
            <a:spLocks noGrp="1"/>
          </p:cNvSpPr>
          <p:nvPr>
            <p:ph type="sldNum" sz="quarter" idx="5"/>
          </p:nvPr>
        </p:nvSpPr>
        <p:spPr/>
        <p:txBody>
          <a:bodyPr/>
          <a:lstStyle/>
          <a:p>
            <a:fld id="{95D74495-12D2-6A47-A762-3590D56449EA}" type="slidenum">
              <a:rPr lang="en-US" smtClean="0"/>
              <a:t>4</a:t>
            </a:fld>
            <a:endParaRPr lang="en-US"/>
          </a:p>
        </p:txBody>
      </p:sp>
    </p:spTree>
    <p:extLst>
      <p:ext uri="{BB962C8B-B14F-4D97-AF65-F5344CB8AC3E}">
        <p14:creationId xmlns:p14="http://schemas.microsoft.com/office/powerpoint/2010/main" val="3723300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session started by exploring what reproducibility is, which I described as being like a really </a:t>
            </a:r>
            <a:r>
              <a:rPr lang="en-GB" dirty="0" err="1"/>
              <a:t>clar</a:t>
            </a:r>
            <a:r>
              <a:rPr lang="en-GB" dirty="0"/>
              <a:t> recipe, as well as what the crisis of reproducibility was including repercussions, drivers, possible solutions and more. </a:t>
            </a:r>
          </a:p>
          <a:p>
            <a:endParaRPr lang="en-GB" dirty="0"/>
          </a:p>
          <a:p>
            <a:r>
              <a:rPr lang="en-GB" dirty="0"/>
              <a:t>Most of the participants understood a bit about reproducibility and recognised it as part of the scientific method. </a:t>
            </a:r>
          </a:p>
          <a:p>
            <a:r>
              <a:rPr lang="en-GB" dirty="0"/>
              <a:t>Helpfully, most of them had also tried to reproduce some research, either their own or someone </a:t>
            </a:r>
            <a:r>
              <a:rPr lang="en-GB" dirty="0" err="1"/>
              <a:t>elses</a:t>
            </a:r>
            <a:r>
              <a:rPr lang="en-GB" dirty="0"/>
              <a:t>. </a:t>
            </a:r>
          </a:p>
          <a:p>
            <a:endParaRPr lang="en-GB" dirty="0"/>
          </a:p>
          <a:p>
            <a:r>
              <a:rPr lang="en-GB" dirty="0"/>
              <a:t>It was clear that participants cared about reputations, their own, their research institution’s, their fields and the wider reputation of science and research. </a:t>
            </a:r>
          </a:p>
          <a:p>
            <a:r>
              <a:rPr lang="en-GB" dirty="0"/>
              <a:t>But it was also clear that participants felt real out to sea about exactly how they were meant to make their work more </a:t>
            </a:r>
            <a:r>
              <a:rPr lang="en-GB" dirty="0" err="1"/>
              <a:t>reproducibile</a:t>
            </a:r>
            <a:r>
              <a:rPr lang="en-GB" dirty="0"/>
              <a:t>. </a:t>
            </a:r>
          </a:p>
          <a:p>
            <a:endParaRPr lang="en-GB" dirty="0"/>
          </a:p>
        </p:txBody>
      </p:sp>
      <p:sp>
        <p:nvSpPr>
          <p:cNvPr id="4" name="Slide Number Placeholder 3"/>
          <p:cNvSpPr>
            <a:spLocks noGrp="1"/>
          </p:cNvSpPr>
          <p:nvPr>
            <p:ph type="sldNum" sz="quarter" idx="5"/>
          </p:nvPr>
        </p:nvSpPr>
        <p:spPr/>
        <p:txBody>
          <a:bodyPr/>
          <a:lstStyle/>
          <a:p>
            <a:fld id="{95D74495-12D2-6A47-A762-3590D56449EA}" type="slidenum">
              <a:rPr lang="en-US" smtClean="0"/>
              <a:t>5</a:t>
            </a:fld>
            <a:endParaRPr lang="en-US"/>
          </a:p>
        </p:txBody>
      </p:sp>
    </p:spTree>
    <p:extLst>
      <p:ext uri="{BB962C8B-B14F-4D97-AF65-F5344CB8AC3E}">
        <p14:creationId xmlns:p14="http://schemas.microsoft.com/office/powerpoint/2010/main" val="2072426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Session two got into some practical strategies for reproducibility as they relate to habits, communication and documentation. </a:t>
            </a:r>
          </a:p>
          <a:p>
            <a:r>
              <a:rPr lang="en-GB" dirty="0"/>
              <a:t>This session emphasized that brains are good for having ideas, not keeping them and that good science and reproducible research begins with writing EVERYTHING down.</a:t>
            </a:r>
          </a:p>
          <a:p>
            <a:r>
              <a:rPr lang="en-GB" dirty="0"/>
              <a:t>I introduced a few clear strategies and example processes for building the kind of habits that improve communication, which when formalised becomes useful documentation and that, in turn, improves reproducibility. </a:t>
            </a:r>
          </a:p>
          <a:p>
            <a:endParaRPr lang="en-GB" dirty="0"/>
          </a:p>
          <a:p>
            <a:r>
              <a:rPr lang="en-GB" dirty="0"/>
              <a:t>I shared how good habits, communication and documentation are useful in a range of contexts from peace of mind to career progression and conflict resolution.</a:t>
            </a:r>
          </a:p>
          <a:p>
            <a:r>
              <a:rPr lang="en-GB" dirty="0"/>
              <a:t>This session ended with how good research habits, clear communication and useful documentation are beneficial for the researcher and their team in the present but also to the researcher and other researchers in the future. </a:t>
            </a:r>
          </a:p>
        </p:txBody>
      </p:sp>
      <p:sp>
        <p:nvSpPr>
          <p:cNvPr id="4" name="Slide Number Placeholder 3"/>
          <p:cNvSpPr>
            <a:spLocks noGrp="1"/>
          </p:cNvSpPr>
          <p:nvPr>
            <p:ph type="sldNum" sz="quarter" idx="5"/>
          </p:nvPr>
        </p:nvSpPr>
        <p:spPr/>
        <p:txBody>
          <a:bodyPr/>
          <a:lstStyle/>
          <a:p>
            <a:fld id="{95D74495-12D2-6A47-A762-3590D56449EA}" type="slidenum">
              <a:rPr lang="en-US" smtClean="0"/>
              <a:t>6</a:t>
            </a:fld>
            <a:endParaRPr lang="en-US"/>
          </a:p>
        </p:txBody>
      </p:sp>
    </p:spTree>
    <p:extLst>
      <p:ext uri="{BB962C8B-B14F-4D97-AF65-F5344CB8AC3E}">
        <p14:creationId xmlns:p14="http://schemas.microsoft.com/office/powerpoint/2010/main" val="3507269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third session was also very practical. </a:t>
            </a:r>
          </a:p>
          <a:p>
            <a:r>
              <a:rPr lang="en-GB" dirty="0"/>
              <a:t>It focused on tools, code and data sharing solutions such as online repositories, version control, DOI and many more and how these make it easier to write and share good research recipes. </a:t>
            </a:r>
          </a:p>
          <a:p>
            <a:r>
              <a:rPr lang="en-GB" dirty="0"/>
              <a:t>This session looked common research problems and potential solutions that make it easier to have good habits. </a:t>
            </a:r>
          </a:p>
          <a:p>
            <a:r>
              <a:rPr lang="en-GB" dirty="0"/>
              <a:t>For example, in the comic here, the problem is that no one, maybe even including the original researcher, is going to stand a chance of finding the right file. The solution I suggest is to combine version control software with agreed naming and storage conventions in a shared cloud repository. Then, everyone involved can find the right file, even after a long time has passed and the “right file” is no longer top of mind or in the “recent files used” lists. </a:t>
            </a:r>
          </a:p>
          <a:p>
            <a:r>
              <a:rPr lang="en-GB" dirty="0"/>
              <a:t>This session emphasised that it is not an all-or-nothing situation and that there is benefit even from some of the people using some of the tools. </a:t>
            </a:r>
          </a:p>
          <a:p>
            <a:r>
              <a:rPr lang="en-GB" dirty="0"/>
              <a:t>We also covered a few solutions for some of the contexts that were especially unclear, like when working with secure data. </a:t>
            </a:r>
          </a:p>
        </p:txBody>
      </p:sp>
      <p:sp>
        <p:nvSpPr>
          <p:cNvPr id="4" name="Slide Number Placeholder 3"/>
          <p:cNvSpPr>
            <a:spLocks noGrp="1"/>
          </p:cNvSpPr>
          <p:nvPr>
            <p:ph type="sldNum" sz="quarter" idx="5"/>
          </p:nvPr>
        </p:nvSpPr>
        <p:spPr/>
        <p:txBody>
          <a:bodyPr/>
          <a:lstStyle/>
          <a:p>
            <a:fld id="{95D74495-12D2-6A47-A762-3590D56449EA}" type="slidenum">
              <a:rPr lang="en-US" smtClean="0"/>
              <a:t>7</a:t>
            </a:fld>
            <a:endParaRPr lang="en-US"/>
          </a:p>
        </p:txBody>
      </p:sp>
    </p:spTree>
    <p:extLst>
      <p:ext uri="{BB962C8B-B14F-4D97-AF65-F5344CB8AC3E}">
        <p14:creationId xmlns:p14="http://schemas.microsoft.com/office/powerpoint/2010/main" val="3585258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the first theme to emerge was “Does it apply to 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effect, social scientists knew about reproducibility but had not really seen it in action and didn’t know how make their research more reproducible. </a:t>
            </a:r>
          </a:p>
          <a:p>
            <a:r>
              <a:rPr lang="en-GB" dirty="0"/>
              <a:t> </a:t>
            </a:r>
          </a:p>
          <a:p>
            <a:r>
              <a:rPr lang="en-GB" dirty="0"/>
              <a:t>For example, most researchers would just assume there was nothing to be done if they worked with secure data and could not share it. They had a few options like</a:t>
            </a:r>
          </a:p>
          <a:p>
            <a:pPr marL="171450" indent="-171450">
              <a:buFont typeface="Arial" panose="020B0604020202020204" pitchFamily="34" charset="0"/>
              <a:buChar char="•"/>
            </a:pPr>
            <a:r>
              <a:rPr lang="en-GB" dirty="0"/>
              <a:t>creating a synthetic data set, or</a:t>
            </a:r>
          </a:p>
          <a:p>
            <a:pPr marL="171450" indent="-171450">
              <a:buFont typeface="Arial" panose="020B0604020202020204" pitchFamily="34" charset="0"/>
              <a:buChar char="•"/>
            </a:pPr>
            <a:r>
              <a:rPr lang="en-GB" dirty="0"/>
              <a:t>creating very detailed metadata , or</a:t>
            </a:r>
          </a:p>
          <a:p>
            <a:pPr marL="171450" indent="-171450">
              <a:buFont typeface="Arial" panose="020B0604020202020204" pitchFamily="34" charset="0"/>
              <a:buChar char="•"/>
            </a:pPr>
            <a:r>
              <a:rPr lang="en-GB" dirty="0"/>
              <a:t>lodging their data with UKDS under a restricted access agreement. </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The same goes for soft sciences or qualitative research – they assumed their was nothing to do and that reproducibility didn’t apply when actually, there are still options. </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95D74495-12D2-6A47-A762-3590D56449EA}" type="slidenum">
              <a:rPr lang="en-US" smtClean="0"/>
              <a:t>8</a:t>
            </a:fld>
            <a:endParaRPr lang="en-US"/>
          </a:p>
        </p:txBody>
      </p:sp>
    </p:spTree>
    <p:extLst>
      <p:ext uri="{BB962C8B-B14F-4D97-AF65-F5344CB8AC3E}">
        <p14:creationId xmlns:p14="http://schemas.microsoft.com/office/powerpoint/2010/main" val="3133083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second theme was around vulnerability. In essence, researchers weren’t very keen to engage with reproducibility because they were afraid. </a:t>
            </a:r>
          </a:p>
          <a:p>
            <a:r>
              <a:rPr lang="en-GB" dirty="0"/>
              <a:t>They were afraid of making mistakes that might be mocked, criticised or that might “Break the project”. I hear things like this a lot, for example, around learning to code. People are really afraid that they will delete the mainframe or something and cost everyone the entire project. </a:t>
            </a:r>
          </a:p>
          <a:p>
            <a:endParaRPr lang="en-GB" dirty="0"/>
          </a:p>
          <a:p>
            <a:r>
              <a:rPr lang="en-GB" dirty="0"/>
              <a:t>Similarly, they are afraid to get negative results and sometimes to be clear about how they got their results in case someone reruns their analysis and finds something negative. Problems publishing negatives results is a problem throughout research, but some fields like medical research, are at least requiring it in some ways. </a:t>
            </a:r>
          </a:p>
          <a:p>
            <a:endParaRPr lang="en-GB" dirty="0"/>
          </a:p>
          <a:p>
            <a:r>
              <a:rPr lang="en-GB" dirty="0"/>
              <a:t>But a lot of the fear and vulnerability came from lack of support and information on reproducibility. This included insufficient provision within formal degree training and lack of encouragement or opportunities to self-educate on the topic. In my own personal experience, there were even cases of not getting permission to use reproducible tools or services because it was out of the PI’s personal experience. </a:t>
            </a:r>
          </a:p>
        </p:txBody>
      </p:sp>
      <p:sp>
        <p:nvSpPr>
          <p:cNvPr id="4" name="Slide Number Placeholder 3"/>
          <p:cNvSpPr>
            <a:spLocks noGrp="1"/>
          </p:cNvSpPr>
          <p:nvPr>
            <p:ph type="sldNum" sz="quarter" idx="5"/>
          </p:nvPr>
        </p:nvSpPr>
        <p:spPr/>
        <p:txBody>
          <a:bodyPr/>
          <a:lstStyle/>
          <a:p>
            <a:fld id="{95D74495-12D2-6A47-A762-3590D56449EA}" type="slidenum">
              <a:rPr lang="en-US" smtClean="0"/>
              <a:t>9</a:t>
            </a:fld>
            <a:endParaRPr lang="en-US"/>
          </a:p>
        </p:txBody>
      </p:sp>
    </p:spTree>
    <p:extLst>
      <p:ext uri="{BB962C8B-B14F-4D97-AF65-F5344CB8AC3E}">
        <p14:creationId xmlns:p14="http://schemas.microsoft.com/office/powerpoint/2010/main" val="14854502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5FFB9A-F3F6-8946-9ABA-98B8C06C07F5}"/>
              </a:ext>
            </a:extLst>
          </p:cNvPr>
          <p:cNvSpPr>
            <a:spLocks noGrp="1"/>
          </p:cNvSpPr>
          <p:nvPr>
            <p:ph type="title" hasCustomPrompt="1"/>
          </p:nvPr>
        </p:nvSpPr>
        <p:spPr>
          <a:xfrm>
            <a:off x="831851" y="1209040"/>
            <a:ext cx="5264150" cy="2578867"/>
          </a:xfrm>
        </p:spPr>
        <p:txBody>
          <a:bodyPr anchor="b">
            <a:normAutofit/>
          </a:bodyPr>
          <a:lstStyle>
            <a:lvl1pPr>
              <a:defRPr sz="4400">
                <a:solidFill>
                  <a:schemeClr val="tx1"/>
                </a:solidFill>
              </a:defRPr>
            </a:lvl1pPr>
          </a:lstStyle>
          <a:p>
            <a:r>
              <a:rPr lang="en-GB" dirty="0"/>
              <a:t>Click to edit Master title style w/ image</a:t>
            </a:r>
            <a:endParaRPr lang="en-US" dirty="0"/>
          </a:p>
        </p:txBody>
      </p:sp>
      <p:sp>
        <p:nvSpPr>
          <p:cNvPr id="8" name="Text Placeholder 2">
            <a:extLst>
              <a:ext uri="{FF2B5EF4-FFF2-40B4-BE49-F238E27FC236}">
                <a16:creationId xmlns:a16="http://schemas.microsoft.com/office/drawing/2014/main" id="{5333B02D-6238-4843-B9D5-1E272AAC556A}"/>
              </a:ext>
            </a:extLst>
          </p:cNvPr>
          <p:cNvSpPr>
            <a:spLocks noGrp="1"/>
          </p:cNvSpPr>
          <p:nvPr>
            <p:ph type="body" idx="1"/>
          </p:nvPr>
        </p:nvSpPr>
        <p:spPr>
          <a:xfrm>
            <a:off x="831851" y="3814895"/>
            <a:ext cx="526415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4" name="Logo" descr="UK Data Service logo">
            <a:extLst>
              <a:ext uri="{FF2B5EF4-FFF2-40B4-BE49-F238E27FC236}">
                <a16:creationId xmlns:a16="http://schemas.microsoft.com/office/drawing/2014/main" id="{76C60B7B-315C-B548-A043-C196F7D38CB3}"/>
              </a:ext>
            </a:extLst>
          </p:cNvPr>
          <p:cNvPicPr>
            <a:picLocks noChangeAspect="1"/>
          </p:cNvPicPr>
          <p:nvPr userDrawn="1"/>
        </p:nvPicPr>
        <p:blipFill>
          <a:blip r:embed="rId2"/>
          <a:stretch>
            <a:fillRect/>
          </a:stretch>
        </p:blipFill>
        <p:spPr>
          <a:xfrm>
            <a:off x="599440" y="182880"/>
            <a:ext cx="3101521" cy="1059831"/>
          </a:xfrm>
          <a:prstGeom prst="rect">
            <a:avLst/>
          </a:prstGeom>
        </p:spPr>
      </p:pic>
      <p:sp>
        <p:nvSpPr>
          <p:cNvPr id="13" name="Picture Placeholder 2" descr="[Image description to go here]">
            <a:extLst>
              <a:ext uri="{FF2B5EF4-FFF2-40B4-BE49-F238E27FC236}">
                <a16:creationId xmlns:a16="http://schemas.microsoft.com/office/drawing/2014/main" id="{3C9C5F8A-2236-FE4B-91BF-E087092BF608}"/>
              </a:ext>
            </a:extLst>
          </p:cNvPr>
          <p:cNvSpPr>
            <a:spLocks noGrp="1"/>
          </p:cNvSpPr>
          <p:nvPr>
            <p:ph type="pic" idx="13" hasCustomPrompt="1"/>
          </p:nvPr>
        </p:nvSpPr>
        <p:spPr>
          <a:xfrm>
            <a:off x="8077200" y="1"/>
            <a:ext cx="4114800" cy="6857999"/>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Place black and white image for generic/service content or </a:t>
            </a:r>
            <a:r>
              <a:rPr lang="en-US" dirty="0" err="1"/>
              <a:t>colour</a:t>
            </a:r>
            <a:r>
              <a:rPr lang="en-US" dirty="0"/>
              <a:t> image for ‘impact’ content.</a:t>
            </a:r>
          </a:p>
        </p:txBody>
      </p:sp>
      <p:sp>
        <p:nvSpPr>
          <p:cNvPr id="12" name="Picture Placeholder 2">
            <a:extLst>
              <a:ext uri="{FF2B5EF4-FFF2-40B4-BE49-F238E27FC236}">
                <a16:creationId xmlns:a16="http://schemas.microsoft.com/office/drawing/2014/main" id="{F2791F5A-39D3-DC4F-AA9D-8EF80ABB167C}"/>
              </a:ext>
              <a:ext uri="{C183D7F6-B498-43B3-948B-1728B52AA6E4}">
                <adec:decorative xmlns:adec="http://schemas.microsoft.com/office/drawing/2017/decorative" val="1"/>
              </a:ext>
            </a:extLst>
          </p:cNvPr>
          <p:cNvSpPr>
            <a:spLocks noGrp="1"/>
          </p:cNvSpPr>
          <p:nvPr>
            <p:ph type="pic" idx="14" hasCustomPrompt="1"/>
          </p:nvPr>
        </p:nvSpPr>
        <p:spPr>
          <a:xfrm>
            <a:off x="6213474" y="2388526"/>
            <a:ext cx="3727451" cy="2852737"/>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Place hex graphic here to overlay black and white image.</a:t>
            </a:r>
          </a:p>
        </p:txBody>
      </p:sp>
      <p:pic>
        <p:nvPicPr>
          <p:cNvPr id="10" name="Picture 9" descr="UKRI Economic and Social Research Council logo">
            <a:extLst>
              <a:ext uri="{FF2B5EF4-FFF2-40B4-BE49-F238E27FC236}">
                <a16:creationId xmlns:a16="http://schemas.microsoft.com/office/drawing/2014/main" id="{B406835A-EC17-A04A-BE37-2B9F3923BD3C}"/>
              </a:ext>
            </a:extLst>
          </p:cNvPr>
          <p:cNvPicPr>
            <a:picLocks noChangeAspect="1"/>
          </p:cNvPicPr>
          <p:nvPr userDrawn="1"/>
        </p:nvPicPr>
        <p:blipFill>
          <a:blip r:embed="rId3"/>
          <a:stretch>
            <a:fillRect/>
          </a:stretch>
        </p:blipFill>
        <p:spPr>
          <a:xfrm>
            <a:off x="831851" y="5527040"/>
            <a:ext cx="2210353" cy="560520"/>
          </a:xfrm>
          <a:prstGeom prst="rect">
            <a:avLst/>
          </a:prstGeom>
        </p:spPr>
      </p:pic>
      <p:sp>
        <p:nvSpPr>
          <p:cNvPr id="4" name="Date Placeholder 3">
            <a:extLst>
              <a:ext uri="{FF2B5EF4-FFF2-40B4-BE49-F238E27FC236}">
                <a16:creationId xmlns:a16="http://schemas.microsoft.com/office/drawing/2014/main" id="{7EDFE899-5F81-544E-A915-E6320293E09D}"/>
              </a:ext>
            </a:extLst>
          </p:cNvPr>
          <p:cNvSpPr>
            <a:spLocks noGrp="1"/>
          </p:cNvSpPr>
          <p:nvPr>
            <p:ph type="dt" sz="half" idx="10"/>
          </p:nvPr>
        </p:nvSpPr>
        <p:spPr/>
        <p:txBody>
          <a:bodyPr/>
          <a:lstStyle/>
          <a:p>
            <a:fld id="{7AB3EE13-5FCB-9C42-A93B-39A2047ADC20}" type="datetime1">
              <a:rPr lang="en-GB" smtClean="0"/>
              <a:t>21/05/2024</a:t>
            </a:fld>
            <a:endParaRPr lang="en-US" dirty="0"/>
          </a:p>
        </p:txBody>
      </p:sp>
      <p:sp>
        <p:nvSpPr>
          <p:cNvPr id="5" name="Footer Placeholder 4">
            <a:extLst>
              <a:ext uri="{FF2B5EF4-FFF2-40B4-BE49-F238E27FC236}">
                <a16:creationId xmlns:a16="http://schemas.microsoft.com/office/drawing/2014/main" id="{2FB821E7-45D7-F74F-B564-964148DA00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9A7D14-C32E-2C42-98CD-EAC78D9BD1FA}"/>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3156538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eneric/Impact Text &amp; Image 2">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B5E875-B60A-AE45-B59D-5F3A83B9175D}"/>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838200" y="1459478"/>
            <a:ext cx="50444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2">
            <a:extLst>
              <a:ext uri="{FF2B5EF4-FFF2-40B4-BE49-F238E27FC236}">
                <a16:creationId xmlns:a16="http://schemas.microsoft.com/office/drawing/2014/main" id="{A88647BF-A57C-8249-889F-5AC7DD3202E7}"/>
              </a:ext>
            </a:extLst>
          </p:cNvPr>
          <p:cNvSpPr>
            <a:spLocks noGrp="1"/>
          </p:cNvSpPr>
          <p:nvPr>
            <p:ph type="pic" idx="13" hasCustomPrompt="1"/>
          </p:nvPr>
        </p:nvSpPr>
        <p:spPr>
          <a:xfrm>
            <a:off x="6309360" y="1463040"/>
            <a:ext cx="5044440" cy="3362960"/>
          </a:xfrm>
          <a:prstGeom prst="roundRect">
            <a:avLst>
              <a:gd name="adj" fmla="val 2736"/>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Place black and white image for generic/service content or </a:t>
            </a:r>
            <a:r>
              <a:rPr lang="en-US" dirty="0" err="1"/>
              <a:t>colour</a:t>
            </a:r>
            <a:r>
              <a:rPr lang="en-US" dirty="0"/>
              <a:t> image for ‘impact’ content.</a:t>
            </a:r>
          </a:p>
          <a:p>
            <a:endParaRPr lang="en-US" dirty="0"/>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9059AB2C-4B99-BA49-A1DA-3174DB9E16C4}" type="datetime1">
              <a:rPr lang="en-GB" smtClean="0"/>
              <a:t>21/05/2024</a:t>
            </a:fld>
            <a:endParaRPr lang="en-US" dirty="0"/>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pic>
        <p:nvPicPr>
          <p:cNvPr id="17" name="Picture 16">
            <a:extLst>
              <a:ext uri="{FF2B5EF4-FFF2-40B4-BE49-F238E27FC236}">
                <a16:creationId xmlns:a16="http://schemas.microsoft.com/office/drawing/2014/main" id="{FDA96812-C596-B049-AAB8-93457EF6B8F9}"/>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Tree>
    <p:extLst>
      <p:ext uri="{BB962C8B-B14F-4D97-AF65-F5344CB8AC3E}">
        <p14:creationId xmlns:p14="http://schemas.microsoft.com/office/powerpoint/2010/main" val="403105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eneric Text &amp; Image 2">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B6D3317-D90B-EF49-866A-F478D6494A08}"/>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3" name="Picture 12">
            <a:extLst>
              <a:ext uri="{FF2B5EF4-FFF2-40B4-BE49-F238E27FC236}">
                <a16:creationId xmlns:a16="http://schemas.microsoft.com/office/drawing/2014/main" id="{528D9441-422C-3640-820A-48711927143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160000" y="1818000"/>
            <a:ext cx="4032000" cy="5040000"/>
          </a:xfrm>
          <a:prstGeom prst="rect">
            <a:avLst/>
          </a:prstGeom>
        </p:spPr>
      </p:pic>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838200" y="1459478"/>
            <a:ext cx="5044440" cy="4352400"/>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2">
            <a:extLst>
              <a:ext uri="{FF2B5EF4-FFF2-40B4-BE49-F238E27FC236}">
                <a16:creationId xmlns:a16="http://schemas.microsoft.com/office/drawing/2014/main" id="{A88647BF-A57C-8249-889F-5AC7DD3202E7}"/>
              </a:ext>
            </a:extLst>
          </p:cNvPr>
          <p:cNvSpPr>
            <a:spLocks noGrp="1"/>
          </p:cNvSpPr>
          <p:nvPr>
            <p:ph type="pic" idx="13" hasCustomPrompt="1"/>
          </p:nvPr>
        </p:nvSpPr>
        <p:spPr>
          <a:xfrm>
            <a:off x="6309360" y="1463040"/>
            <a:ext cx="5044440" cy="3362960"/>
          </a:xfrm>
          <a:prstGeom prst="roundRect">
            <a:avLst>
              <a:gd name="adj" fmla="val 2736"/>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Place black and white for generic/service content or </a:t>
            </a:r>
            <a:r>
              <a:rPr lang="en-US" dirty="0" err="1"/>
              <a:t>colour</a:t>
            </a:r>
            <a:r>
              <a:rPr lang="en-US" dirty="0"/>
              <a:t> image for ‘impact’ content.</a:t>
            </a:r>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EFE0CEC1-651B-7546-AFA1-0AE5803C80CE}" type="datetime1">
              <a:rPr lang="en-GB" smtClean="0"/>
              <a:t>21/05/2024</a:t>
            </a:fld>
            <a:endParaRPr lang="en-US" dirty="0"/>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673671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ic/Impact Text &amp; Imag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BCBE07B-4D26-5540-BEE8-6A38DAFED008}"/>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6" name="Picture 15">
            <a:extLst>
              <a:ext uri="{FF2B5EF4-FFF2-40B4-BE49-F238E27FC236}">
                <a16:creationId xmlns:a16="http://schemas.microsoft.com/office/drawing/2014/main" id="{BDDACAEE-DC94-BB45-B780-0A68123536C2}"/>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838200" y="1459478"/>
            <a:ext cx="5044440" cy="4352400"/>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2">
            <a:extLst>
              <a:ext uri="{FF2B5EF4-FFF2-40B4-BE49-F238E27FC236}">
                <a16:creationId xmlns:a16="http://schemas.microsoft.com/office/drawing/2014/main" id="{A88647BF-A57C-8249-889F-5AC7DD3202E7}"/>
              </a:ext>
            </a:extLst>
          </p:cNvPr>
          <p:cNvSpPr>
            <a:spLocks noGrp="1"/>
          </p:cNvSpPr>
          <p:nvPr>
            <p:ph type="pic" idx="13" hasCustomPrompt="1"/>
          </p:nvPr>
        </p:nvSpPr>
        <p:spPr>
          <a:xfrm>
            <a:off x="6309360" y="1463040"/>
            <a:ext cx="5044440" cy="3362960"/>
          </a:xfrm>
          <a:prstGeom prst="roundRect">
            <a:avLst>
              <a:gd name="adj" fmla="val 2736"/>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Place black and white for generic/service content or </a:t>
            </a:r>
            <a:r>
              <a:rPr lang="en-US" dirty="0" err="1"/>
              <a:t>colour</a:t>
            </a:r>
            <a:r>
              <a:rPr lang="en-US" dirty="0"/>
              <a:t> image for ‘impact’ content.</a:t>
            </a:r>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EFE0CEC1-651B-7546-AFA1-0AE5803C80CE}" type="datetime1">
              <a:rPr lang="en-GB" smtClean="0"/>
              <a:t>21/05/2024</a:t>
            </a:fld>
            <a:endParaRPr lang="en-US" dirty="0"/>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82286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Flow Chart 1">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56D04D0-7888-BF4A-8490-E3598A8C2B1F}"/>
              </a:ext>
              <a:ext uri="{C183D7F6-B498-43B3-948B-1728B52AA6E4}">
                <adec:decorative xmlns:adec="http://schemas.microsoft.com/office/drawing/2017/decorative" val="1"/>
              </a:ext>
            </a:extLst>
          </p:cNvPr>
          <p:cNvCxnSpPr>
            <a:cxnSpLocks/>
          </p:cNvCxnSpPr>
          <p:nvPr userDrawn="1"/>
        </p:nvCxnSpPr>
        <p:spPr>
          <a:xfrm>
            <a:off x="2913682" y="3617843"/>
            <a:ext cx="9288981" cy="0"/>
          </a:xfrm>
          <a:prstGeom prst="line">
            <a:avLst/>
          </a:prstGeom>
          <a:ln w="28575">
            <a:solidFill>
              <a:srgbClr val="702082"/>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DBD6C3D8-F4FB-0748-80D9-9B0C2AE54EA7}"/>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21" name="Title 1">
            <a:extLst>
              <a:ext uri="{FF2B5EF4-FFF2-40B4-BE49-F238E27FC236}">
                <a16:creationId xmlns:a16="http://schemas.microsoft.com/office/drawing/2014/main" id="{3EA6D41D-BD33-514C-80EA-5E51B030E26E}"/>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838199" y="1960844"/>
            <a:ext cx="2369457" cy="3313997"/>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Box 15" descr="1">
            <a:extLst>
              <a:ext uri="{FF2B5EF4-FFF2-40B4-BE49-F238E27FC236}">
                <a16:creationId xmlns:a16="http://schemas.microsoft.com/office/drawing/2014/main" id="{5229882F-8E60-DC4E-B829-E40C3B79068A}"/>
              </a:ext>
            </a:extLst>
          </p:cNvPr>
          <p:cNvSpPr txBox="1">
            <a:spLocks noChangeAspect="1"/>
          </p:cNvSpPr>
          <p:nvPr userDrawn="1"/>
        </p:nvSpPr>
        <p:spPr>
          <a:xfrm>
            <a:off x="3440291" y="3257843"/>
            <a:ext cx="720000" cy="720000"/>
          </a:xfrm>
          <a:prstGeom prst="ellipse">
            <a:avLst/>
          </a:prstGeom>
          <a:solidFill>
            <a:srgbClr val="70208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1</a:t>
            </a:r>
          </a:p>
        </p:txBody>
      </p:sp>
      <p:sp>
        <p:nvSpPr>
          <p:cNvPr id="17" name="Content Placeholder 2">
            <a:extLst>
              <a:ext uri="{FF2B5EF4-FFF2-40B4-BE49-F238E27FC236}">
                <a16:creationId xmlns:a16="http://schemas.microsoft.com/office/drawing/2014/main" id="{551A80D3-61D4-CF4A-8400-CA845C208530}"/>
              </a:ext>
            </a:extLst>
          </p:cNvPr>
          <p:cNvSpPr>
            <a:spLocks noGrp="1"/>
          </p:cNvSpPr>
          <p:nvPr>
            <p:ph idx="13"/>
          </p:nvPr>
        </p:nvSpPr>
        <p:spPr>
          <a:xfrm>
            <a:off x="4443757" y="1960844"/>
            <a:ext cx="2370113" cy="3313997"/>
          </a:xfrm>
          <a:prstGeom prst="roundRect">
            <a:avLst>
              <a:gd name="adj" fmla="val 3758"/>
            </a:avLst>
          </a:prstGeom>
          <a:solidFill>
            <a:srgbClr val="21232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Box 17" descr="2">
            <a:extLst>
              <a:ext uri="{FF2B5EF4-FFF2-40B4-BE49-F238E27FC236}">
                <a16:creationId xmlns:a16="http://schemas.microsoft.com/office/drawing/2014/main" id="{FEC23411-C866-AD45-97DB-A8500AA6A094}"/>
              </a:ext>
            </a:extLst>
          </p:cNvPr>
          <p:cNvSpPr txBox="1">
            <a:spLocks/>
          </p:cNvSpPr>
          <p:nvPr userDrawn="1"/>
        </p:nvSpPr>
        <p:spPr>
          <a:xfrm>
            <a:off x="7041271" y="3257843"/>
            <a:ext cx="720000" cy="720000"/>
          </a:xfrm>
          <a:prstGeom prst="ellipse">
            <a:avLst/>
          </a:prstGeom>
          <a:solidFill>
            <a:srgbClr val="21232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2</a:t>
            </a:r>
          </a:p>
        </p:txBody>
      </p:sp>
      <p:sp>
        <p:nvSpPr>
          <p:cNvPr id="20" name="Content Placeholder 2">
            <a:extLst>
              <a:ext uri="{FF2B5EF4-FFF2-40B4-BE49-F238E27FC236}">
                <a16:creationId xmlns:a16="http://schemas.microsoft.com/office/drawing/2014/main" id="{4B35406F-3770-2A40-9173-67A3538D2FBD}"/>
              </a:ext>
            </a:extLst>
          </p:cNvPr>
          <p:cNvSpPr>
            <a:spLocks noGrp="1"/>
          </p:cNvSpPr>
          <p:nvPr>
            <p:ph idx="14"/>
          </p:nvPr>
        </p:nvSpPr>
        <p:spPr>
          <a:xfrm>
            <a:off x="8042227" y="1960844"/>
            <a:ext cx="2361661" cy="3313997"/>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Box 18" descr="3">
            <a:extLst>
              <a:ext uri="{FF2B5EF4-FFF2-40B4-BE49-F238E27FC236}">
                <a16:creationId xmlns:a16="http://schemas.microsoft.com/office/drawing/2014/main" id="{A666CD40-405E-8F48-BB3F-139D673BAC5B}"/>
              </a:ext>
            </a:extLst>
          </p:cNvPr>
          <p:cNvSpPr txBox="1">
            <a:spLocks/>
          </p:cNvSpPr>
          <p:nvPr userDrawn="1"/>
        </p:nvSpPr>
        <p:spPr>
          <a:xfrm>
            <a:off x="10633800" y="3275678"/>
            <a:ext cx="720000" cy="720000"/>
          </a:xfrm>
          <a:prstGeom prst="ellipse">
            <a:avLst/>
          </a:prstGeom>
          <a:solidFill>
            <a:srgbClr val="70208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3</a:t>
            </a:r>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0715BF9A-A25A-9E44-AC24-21CF2156EB06}" type="datetime1">
              <a:rPr lang="en-GB" smtClean="0"/>
              <a:t>21/05/2024</a:t>
            </a:fld>
            <a:endParaRPr lang="en-US"/>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25019386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eneric Flow Chart 2">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56D04D0-7888-BF4A-8490-E3598A8C2B1F}"/>
              </a:ext>
              <a:ext uri="{C183D7F6-B498-43B3-948B-1728B52AA6E4}">
                <adec:decorative xmlns:adec="http://schemas.microsoft.com/office/drawing/2017/decorative" val="1"/>
              </a:ext>
            </a:extLst>
          </p:cNvPr>
          <p:cNvCxnSpPr>
            <a:cxnSpLocks/>
          </p:cNvCxnSpPr>
          <p:nvPr userDrawn="1"/>
        </p:nvCxnSpPr>
        <p:spPr>
          <a:xfrm>
            <a:off x="-50800" y="3617843"/>
            <a:ext cx="12253463" cy="0"/>
          </a:xfrm>
          <a:prstGeom prst="line">
            <a:avLst/>
          </a:prstGeom>
          <a:ln w="28575">
            <a:solidFill>
              <a:srgbClr val="702082"/>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4AE12F76-1376-6D42-B2AA-7CB3A9664C0E}"/>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21" name="Title 1">
            <a:extLst>
              <a:ext uri="{FF2B5EF4-FFF2-40B4-BE49-F238E27FC236}">
                <a16:creationId xmlns:a16="http://schemas.microsoft.com/office/drawing/2014/main" id="{867A9403-DB04-8348-B31B-339D7FB807C9}"/>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838199" y="1960844"/>
            <a:ext cx="2369457" cy="3313997"/>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Box 15" descr="3">
            <a:extLst>
              <a:ext uri="{FF2B5EF4-FFF2-40B4-BE49-F238E27FC236}">
                <a16:creationId xmlns:a16="http://schemas.microsoft.com/office/drawing/2014/main" id="{5229882F-8E60-DC4E-B829-E40C3B79068A}"/>
              </a:ext>
            </a:extLst>
          </p:cNvPr>
          <p:cNvSpPr txBox="1">
            <a:spLocks noChangeAspect="1"/>
          </p:cNvSpPr>
          <p:nvPr userDrawn="1"/>
        </p:nvSpPr>
        <p:spPr>
          <a:xfrm>
            <a:off x="3440291" y="3264220"/>
            <a:ext cx="720000" cy="720000"/>
          </a:xfrm>
          <a:prstGeom prst="ellipse">
            <a:avLst/>
          </a:prstGeom>
          <a:solidFill>
            <a:srgbClr val="70208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4</a:t>
            </a:r>
          </a:p>
        </p:txBody>
      </p:sp>
      <p:sp>
        <p:nvSpPr>
          <p:cNvPr id="17" name="Content Placeholder 2">
            <a:extLst>
              <a:ext uri="{FF2B5EF4-FFF2-40B4-BE49-F238E27FC236}">
                <a16:creationId xmlns:a16="http://schemas.microsoft.com/office/drawing/2014/main" id="{551A80D3-61D4-CF4A-8400-CA845C208530}"/>
              </a:ext>
            </a:extLst>
          </p:cNvPr>
          <p:cNvSpPr>
            <a:spLocks noGrp="1"/>
          </p:cNvSpPr>
          <p:nvPr>
            <p:ph idx="13"/>
          </p:nvPr>
        </p:nvSpPr>
        <p:spPr>
          <a:xfrm>
            <a:off x="4443757" y="1960844"/>
            <a:ext cx="2370113" cy="3313997"/>
          </a:xfrm>
          <a:prstGeom prst="roundRect">
            <a:avLst>
              <a:gd name="adj" fmla="val 3758"/>
            </a:avLst>
          </a:prstGeom>
          <a:solidFill>
            <a:srgbClr val="21232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Box 17" descr="4">
            <a:extLst>
              <a:ext uri="{FF2B5EF4-FFF2-40B4-BE49-F238E27FC236}">
                <a16:creationId xmlns:a16="http://schemas.microsoft.com/office/drawing/2014/main" id="{FEC23411-C866-AD45-97DB-A8500AA6A094}"/>
              </a:ext>
            </a:extLst>
          </p:cNvPr>
          <p:cNvSpPr txBox="1">
            <a:spLocks noChangeAspect="1"/>
          </p:cNvSpPr>
          <p:nvPr userDrawn="1"/>
        </p:nvSpPr>
        <p:spPr>
          <a:xfrm>
            <a:off x="7041271" y="3264220"/>
            <a:ext cx="720000" cy="720000"/>
          </a:xfrm>
          <a:prstGeom prst="ellipse">
            <a:avLst/>
          </a:prstGeom>
          <a:solidFill>
            <a:srgbClr val="21232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5</a:t>
            </a:r>
          </a:p>
        </p:txBody>
      </p:sp>
      <p:sp>
        <p:nvSpPr>
          <p:cNvPr id="20" name="Content Placeholder 2">
            <a:extLst>
              <a:ext uri="{FF2B5EF4-FFF2-40B4-BE49-F238E27FC236}">
                <a16:creationId xmlns:a16="http://schemas.microsoft.com/office/drawing/2014/main" id="{4B35406F-3770-2A40-9173-67A3538D2FBD}"/>
              </a:ext>
            </a:extLst>
          </p:cNvPr>
          <p:cNvSpPr>
            <a:spLocks noGrp="1"/>
          </p:cNvSpPr>
          <p:nvPr>
            <p:ph idx="14"/>
          </p:nvPr>
        </p:nvSpPr>
        <p:spPr>
          <a:xfrm>
            <a:off x="8042227" y="1960844"/>
            <a:ext cx="2361661" cy="3313997"/>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Box 18" descr="5">
            <a:extLst>
              <a:ext uri="{FF2B5EF4-FFF2-40B4-BE49-F238E27FC236}">
                <a16:creationId xmlns:a16="http://schemas.microsoft.com/office/drawing/2014/main" id="{A666CD40-405E-8F48-BB3F-139D673BAC5B}"/>
              </a:ext>
            </a:extLst>
          </p:cNvPr>
          <p:cNvSpPr txBox="1">
            <a:spLocks/>
          </p:cNvSpPr>
          <p:nvPr userDrawn="1"/>
        </p:nvSpPr>
        <p:spPr>
          <a:xfrm>
            <a:off x="10746535" y="3264220"/>
            <a:ext cx="723600" cy="720000"/>
          </a:xfrm>
          <a:prstGeom prst="ellipse">
            <a:avLst/>
          </a:prstGeom>
          <a:solidFill>
            <a:srgbClr val="70208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6</a:t>
            </a:r>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4503D537-DB89-2741-879E-E6FBC377CB7F}" type="datetime1">
              <a:rPr lang="en-GB" smtClean="0"/>
              <a:t>21/05/2024</a:t>
            </a:fld>
            <a:endParaRPr lang="en-US"/>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908249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eneric Flow Chart 3">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56D04D0-7888-BF4A-8490-E3598A8C2B1F}"/>
              </a:ext>
            </a:extLst>
          </p:cNvPr>
          <p:cNvCxnSpPr>
            <a:cxnSpLocks/>
          </p:cNvCxnSpPr>
          <p:nvPr userDrawn="1"/>
        </p:nvCxnSpPr>
        <p:spPr>
          <a:xfrm>
            <a:off x="0" y="3617843"/>
            <a:ext cx="11036591" cy="0"/>
          </a:xfrm>
          <a:prstGeom prst="line">
            <a:avLst/>
          </a:prstGeom>
          <a:ln w="28575">
            <a:solidFill>
              <a:srgbClr val="702082"/>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53365D08-9FBB-4142-93B8-0502CDFD9847}"/>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19" name="Title 1">
            <a:extLst>
              <a:ext uri="{FF2B5EF4-FFF2-40B4-BE49-F238E27FC236}">
                <a16:creationId xmlns:a16="http://schemas.microsoft.com/office/drawing/2014/main" id="{A783AA5C-25E9-1D47-A098-CB8BECAF4201}"/>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sp>
        <p:nvSpPr>
          <p:cNvPr id="21" name="TextBox 20" descr="4">
            <a:extLst>
              <a:ext uri="{FF2B5EF4-FFF2-40B4-BE49-F238E27FC236}">
                <a16:creationId xmlns:a16="http://schemas.microsoft.com/office/drawing/2014/main" id="{402C4869-86BF-854E-91B5-2F8215766C1F}"/>
              </a:ext>
            </a:extLst>
          </p:cNvPr>
          <p:cNvSpPr txBox="1">
            <a:spLocks/>
          </p:cNvSpPr>
          <p:nvPr userDrawn="1"/>
        </p:nvSpPr>
        <p:spPr>
          <a:xfrm>
            <a:off x="795409" y="3261755"/>
            <a:ext cx="720000" cy="720000"/>
          </a:xfrm>
          <a:prstGeom prst="ellipse">
            <a:avLst/>
          </a:prstGeom>
          <a:solidFill>
            <a:srgbClr val="21232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4</a:t>
            </a:r>
          </a:p>
        </p:txBody>
      </p:sp>
      <p:sp>
        <p:nvSpPr>
          <p:cNvPr id="15" name="Content Placeholder 2">
            <a:extLst>
              <a:ext uri="{FF2B5EF4-FFF2-40B4-BE49-F238E27FC236}">
                <a16:creationId xmlns:a16="http://schemas.microsoft.com/office/drawing/2014/main" id="{CBE827E2-8C8D-664E-B07C-9EADEC5D464C}"/>
              </a:ext>
            </a:extLst>
          </p:cNvPr>
          <p:cNvSpPr>
            <a:spLocks noGrp="1"/>
          </p:cNvSpPr>
          <p:nvPr>
            <p:ph idx="1"/>
          </p:nvPr>
        </p:nvSpPr>
        <p:spPr>
          <a:xfrm>
            <a:off x="1773663" y="1960844"/>
            <a:ext cx="2369457" cy="3313997"/>
          </a:xfrm>
          <a:prstGeom prst="roundRect">
            <a:avLst>
              <a:gd name="adj" fmla="val 3758"/>
            </a:avLst>
          </a:prstGeom>
          <a:solidFill>
            <a:srgbClr val="21232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Box 15" descr="5">
            <a:extLst>
              <a:ext uri="{FF2B5EF4-FFF2-40B4-BE49-F238E27FC236}">
                <a16:creationId xmlns:a16="http://schemas.microsoft.com/office/drawing/2014/main" id="{5229882F-8E60-DC4E-B829-E40C3B79068A}"/>
              </a:ext>
            </a:extLst>
          </p:cNvPr>
          <p:cNvSpPr txBox="1">
            <a:spLocks/>
          </p:cNvSpPr>
          <p:nvPr userDrawn="1"/>
        </p:nvSpPr>
        <p:spPr>
          <a:xfrm>
            <a:off x="4405429" y="3243612"/>
            <a:ext cx="723600" cy="720000"/>
          </a:xfrm>
          <a:prstGeom prst="ellipse">
            <a:avLst/>
          </a:prstGeom>
          <a:solidFill>
            <a:srgbClr val="70208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5</a:t>
            </a:r>
          </a:p>
        </p:txBody>
      </p:sp>
      <p:sp>
        <p:nvSpPr>
          <p:cNvPr id="17" name="Content Placeholder 2">
            <a:extLst>
              <a:ext uri="{FF2B5EF4-FFF2-40B4-BE49-F238E27FC236}">
                <a16:creationId xmlns:a16="http://schemas.microsoft.com/office/drawing/2014/main" id="{551A80D3-61D4-CF4A-8400-CA845C208530}"/>
              </a:ext>
            </a:extLst>
          </p:cNvPr>
          <p:cNvSpPr>
            <a:spLocks noGrp="1"/>
          </p:cNvSpPr>
          <p:nvPr>
            <p:ph idx="13"/>
          </p:nvPr>
        </p:nvSpPr>
        <p:spPr>
          <a:xfrm>
            <a:off x="5382573" y="1960844"/>
            <a:ext cx="2370113" cy="3313997"/>
          </a:xfrm>
          <a:prstGeom prst="roundRect">
            <a:avLst>
              <a:gd name="adj" fmla="val 3758"/>
            </a:avLst>
          </a:prstGeom>
          <a:solidFill>
            <a:srgbClr val="70208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Box 17" descr="6">
            <a:extLst>
              <a:ext uri="{FF2B5EF4-FFF2-40B4-BE49-F238E27FC236}">
                <a16:creationId xmlns:a16="http://schemas.microsoft.com/office/drawing/2014/main" id="{FEC23411-C866-AD45-97DB-A8500AA6A094}"/>
              </a:ext>
            </a:extLst>
          </p:cNvPr>
          <p:cNvSpPr txBox="1">
            <a:spLocks/>
          </p:cNvSpPr>
          <p:nvPr userDrawn="1"/>
        </p:nvSpPr>
        <p:spPr>
          <a:xfrm>
            <a:off x="8020801" y="3243612"/>
            <a:ext cx="720000" cy="720000"/>
          </a:xfrm>
          <a:prstGeom prst="ellipse">
            <a:avLst/>
          </a:prstGeom>
          <a:solidFill>
            <a:srgbClr val="212322"/>
          </a:solidFill>
        </p:spPr>
        <p:txBody>
          <a:bodyPr wrap="square" rtlCol="0" anchor="ctr">
            <a:spAutoFit/>
          </a:bodyPr>
          <a:lstStyle/>
          <a:p>
            <a:pPr algn="ctr"/>
            <a:r>
              <a:rPr lang="en-US" b="0" i="0" dirty="0">
                <a:solidFill>
                  <a:schemeClr val="bg1"/>
                </a:solidFill>
                <a:latin typeface="Arial" panose="020B0604020202020204" pitchFamily="34" charset="0"/>
                <a:cs typeface="Arial" panose="020B0604020202020204" pitchFamily="34" charset="0"/>
              </a:rPr>
              <a:t>6</a:t>
            </a:r>
          </a:p>
        </p:txBody>
      </p:sp>
      <p:sp>
        <p:nvSpPr>
          <p:cNvPr id="20" name="Content Placeholder 2">
            <a:extLst>
              <a:ext uri="{FF2B5EF4-FFF2-40B4-BE49-F238E27FC236}">
                <a16:creationId xmlns:a16="http://schemas.microsoft.com/office/drawing/2014/main" id="{4B35406F-3770-2A40-9173-67A3538D2FBD}"/>
              </a:ext>
            </a:extLst>
          </p:cNvPr>
          <p:cNvSpPr>
            <a:spLocks noGrp="1"/>
          </p:cNvSpPr>
          <p:nvPr>
            <p:ph idx="14"/>
          </p:nvPr>
        </p:nvSpPr>
        <p:spPr>
          <a:xfrm>
            <a:off x="9007581" y="1960844"/>
            <a:ext cx="2361661" cy="3313997"/>
          </a:xfrm>
          <a:prstGeom prst="roundRect">
            <a:avLst>
              <a:gd name="adj" fmla="val 3758"/>
            </a:avLst>
          </a:prstGeom>
          <a:solidFill>
            <a:srgbClr val="212322"/>
          </a:solidFill>
        </p:spPr>
        <p:txBody>
          <a:bodyPr lIns="180000" tIns="180000" rIns="180000" bIns="180000" anchor="ctr" anchorCtr="0"/>
          <a:lstStyle>
            <a:lvl1pPr marL="0" indent="0">
              <a:buNone/>
              <a:defRPr>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A4096729-12C7-6847-AF20-30EC9E9095B0}" type="datetime1">
              <a:rPr lang="en-GB" smtClean="0"/>
              <a:t>21/05/2024</a:t>
            </a:fld>
            <a:endParaRPr lang="en-US"/>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4160475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eneric/Impact Two Column">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26A9C47-FC13-6448-9F53-7E11444CCFFD}"/>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6" name="Picture 15">
            <a:extLst>
              <a:ext uri="{FF2B5EF4-FFF2-40B4-BE49-F238E27FC236}">
                <a16:creationId xmlns:a16="http://schemas.microsoft.com/office/drawing/2014/main" id="{C5878313-77FD-8244-8818-E61634B962F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15" name="Content Placeholder 2">
            <a:extLst>
              <a:ext uri="{FF2B5EF4-FFF2-40B4-BE49-F238E27FC236}">
                <a16:creationId xmlns:a16="http://schemas.microsoft.com/office/drawing/2014/main" id="{8A0C2EC8-81AB-2648-BD99-8F3BC31361FC}"/>
              </a:ext>
            </a:extLst>
          </p:cNvPr>
          <p:cNvSpPr>
            <a:spLocks noGrp="1"/>
          </p:cNvSpPr>
          <p:nvPr>
            <p:ph idx="14"/>
          </p:nvPr>
        </p:nvSpPr>
        <p:spPr>
          <a:xfrm>
            <a:off x="838200" y="1459478"/>
            <a:ext cx="50444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4B89A0-27EB-7D49-A1FB-0A24F43DEDB3}"/>
              </a:ext>
            </a:extLst>
          </p:cNvPr>
          <p:cNvSpPr>
            <a:spLocks noGrp="1"/>
          </p:cNvSpPr>
          <p:nvPr>
            <p:ph sz="half" idx="2"/>
          </p:nvPr>
        </p:nvSpPr>
        <p:spPr>
          <a:xfrm>
            <a:off x="6309360" y="1473048"/>
            <a:ext cx="50444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396E716-C6D3-7140-8AC0-DDCC0A368FE6}"/>
              </a:ext>
            </a:extLst>
          </p:cNvPr>
          <p:cNvSpPr>
            <a:spLocks noGrp="1"/>
          </p:cNvSpPr>
          <p:nvPr>
            <p:ph type="dt" sz="half" idx="10"/>
          </p:nvPr>
        </p:nvSpPr>
        <p:spPr/>
        <p:txBody>
          <a:bodyPr/>
          <a:lstStyle/>
          <a:p>
            <a:fld id="{01026011-5817-4C4F-8C54-ED4A8F32D78D}" type="datetime1">
              <a:rPr lang="en-GB" smtClean="0"/>
              <a:t>21/05/2024</a:t>
            </a:fld>
            <a:endParaRPr lang="en-US"/>
          </a:p>
        </p:txBody>
      </p:sp>
      <p:sp>
        <p:nvSpPr>
          <p:cNvPr id="6" name="Footer Placeholder 5">
            <a:extLst>
              <a:ext uri="{FF2B5EF4-FFF2-40B4-BE49-F238E27FC236}">
                <a16:creationId xmlns:a16="http://schemas.microsoft.com/office/drawing/2014/main" id="{0933742A-7D36-C84C-82B7-F28431F11E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FA0B6A-A6F4-6C45-A2B9-16CA5FF6523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3556566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eneric/Impact Two Column 2">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0337DCC-087C-EF4C-B483-4BDDB150609F}"/>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7" name="Picture 16">
            <a:extLst>
              <a:ext uri="{FF2B5EF4-FFF2-40B4-BE49-F238E27FC236}">
                <a16:creationId xmlns:a16="http://schemas.microsoft.com/office/drawing/2014/main" id="{21502FDC-D3BB-9B41-8939-2A314D1D487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3" name="Text Placeholder 2">
            <a:extLst>
              <a:ext uri="{FF2B5EF4-FFF2-40B4-BE49-F238E27FC236}">
                <a16:creationId xmlns:a16="http://schemas.microsoft.com/office/drawing/2014/main" id="{2FDD5734-76C8-6E43-990B-FACD1199D39C}"/>
              </a:ext>
            </a:extLst>
          </p:cNvPr>
          <p:cNvSpPr>
            <a:spLocks noGrp="1"/>
          </p:cNvSpPr>
          <p:nvPr>
            <p:ph type="body" idx="1"/>
          </p:nvPr>
        </p:nvSpPr>
        <p:spPr>
          <a:xfrm>
            <a:off x="839789" y="1462549"/>
            <a:ext cx="5042852" cy="823912"/>
          </a:xfrm>
        </p:spPr>
        <p:txBody>
          <a:bodyPr anchor="b"/>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2">
            <a:extLst>
              <a:ext uri="{FF2B5EF4-FFF2-40B4-BE49-F238E27FC236}">
                <a16:creationId xmlns:a16="http://schemas.microsoft.com/office/drawing/2014/main" id="{D2049980-D938-5240-A9B1-A7B9C08A3FD7}"/>
              </a:ext>
            </a:extLst>
          </p:cNvPr>
          <p:cNvSpPr>
            <a:spLocks noGrp="1"/>
          </p:cNvSpPr>
          <p:nvPr>
            <p:ph idx="14"/>
          </p:nvPr>
        </p:nvSpPr>
        <p:spPr>
          <a:xfrm>
            <a:off x="838200" y="2540580"/>
            <a:ext cx="5044440" cy="3327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694AF8A-80DC-4A40-A902-B667F289330F}"/>
              </a:ext>
            </a:extLst>
          </p:cNvPr>
          <p:cNvSpPr>
            <a:spLocks noGrp="1"/>
          </p:cNvSpPr>
          <p:nvPr>
            <p:ph type="body" sz="quarter" idx="3"/>
          </p:nvPr>
        </p:nvSpPr>
        <p:spPr>
          <a:xfrm>
            <a:off x="6309360" y="1462549"/>
            <a:ext cx="5046028" cy="823912"/>
          </a:xfrm>
        </p:spPr>
        <p:txBody>
          <a:bodyPr anchor="b"/>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3">
            <a:extLst>
              <a:ext uri="{FF2B5EF4-FFF2-40B4-BE49-F238E27FC236}">
                <a16:creationId xmlns:a16="http://schemas.microsoft.com/office/drawing/2014/main" id="{1FFC97D4-D179-AC49-9CD5-C230CF63DF32}"/>
              </a:ext>
            </a:extLst>
          </p:cNvPr>
          <p:cNvSpPr>
            <a:spLocks noGrp="1"/>
          </p:cNvSpPr>
          <p:nvPr>
            <p:ph sz="half" idx="2"/>
          </p:nvPr>
        </p:nvSpPr>
        <p:spPr>
          <a:xfrm>
            <a:off x="6309360" y="2554150"/>
            <a:ext cx="5044440" cy="3327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D7CB24B-B261-464F-8701-7A7D30D33A55}"/>
              </a:ext>
            </a:extLst>
          </p:cNvPr>
          <p:cNvSpPr>
            <a:spLocks noGrp="1"/>
          </p:cNvSpPr>
          <p:nvPr>
            <p:ph type="dt" sz="half" idx="10"/>
          </p:nvPr>
        </p:nvSpPr>
        <p:spPr/>
        <p:txBody>
          <a:bodyPr/>
          <a:lstStyle/>
          <a:p>
            <a:fld id="{57AD4DEB-400B-2F47-8EA9-BED2FF45862A}" type="datetime1">
              <a:rPr lang="en-GB" smtClean="0"/>
              <a:t>21/05/2024</a:t>
            </a:fld>
            <a:endParaRPr lang="en-US"/>
          </a:p>
        </p:txBody>
      </p:sp>
      <p:sp>
        <p:nvSpPr>
          <p:cNvPr id="8" name="Footer Placeholder 7">
            <a:extLst>
              <a:ext uri="{FF2B5EF4-FFF2-40B4-BE49-F238E27FC236}">
                <a16:creationId xmlns:a16="http://schemas.microsoft.com/office/drawing/2014/main" id="{D77D488B-CF03-CF4C-AC0D-CE28BE9175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FEA418-9509-2546-A306-76691545CF90}"/>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35302325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eneric/Impact Blank">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6BF8616-2073-4D43-96DD-F449E93AA97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F617DED8-4350-C740-BB7C-D6C45B1EB394}" type="datetime1">
              <a:rPr lang="en-GB" smtClean="0"/>
              <a:t>21/05/2024</a:t>
            </a:fld>
            <a:endParaRPr lang="en-US"/>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
        <p:nvSpPr>
          <p:cNvPr id="9" name="Title 1">
            <a:extLst>
              <a:ext uri="{FF2B5EF4-FFF2-40B4-BE49-F238E27FC236}">
                <a16:creationId xmlns:a16="http://schemas.microsoft.com/office/drawing/2014/main" id="{75F5B6C1-7363-7845-84D2-65178D7ACEAF}"/>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17712650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eneric/Impact Two Column Imag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B171A6C3-7214-5D45-B4C8-B6981E6ED0EA}"/>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5" name="Picture 14">
            <a:extLst>
              <a:ext uri="{FF2B5EF4-FFF2-40B4-BE49-F238E27FC236}">
                <a16:creationId xmlns:a16="http://schemas.microsoft.com/office/drawing/2014/main" id="{89054E92-8F01-F54E-8278-480D5601F5A3}"/>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11" name="Picture Placeholder 2">
            <a:extLst>
              <a:ext uri="{FF2B5EF4-FFF2-40B4-BE49-F238E27FC236}">
                <a16:creationId xmlns:a16="http://schemas.microsoft.com/office/drawing/2014/main" id="{E2730E72-8D0C-9849-B689-B4BEB07099DE}"/>
              </a:ext>
            </a:extLst>
          </p:cNvPr>
          <p:cNvSpPr>
            <a:spLocks noGrp="1"/>
          </p:cNvSpPr>
          <p:nvPr>
            <p:ph type="pic" idx="14"/>
          </p:nvPr>
        </p:nvSpPr>
        <p:spPr>
          <a:xfrm>
            <a:off x="838201" y="1463040"/>
            <a:ext cx="5044440" cy="3362960"/>
          </a:xfrm>
          <a:prstGeom prst="roundRect">
            <a:avLst>
              <a:gd name="adj" fmla="val 2736"/>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2" name="Text Placeholder 3">
            <a:extLst>
              <a:ext uri="{FF2B5EF4-FFF2-40B4-BE49-F238E27FC236}">
                <a16:creationId xmlns:a16="http://schemas.microsoft.com/office/drawing/2014/main" id="{70287752-A3D4-354A-80FC-B04FFE1BC6F4}"/>
              </a:ext>
            </a:extLst>
          </p:cNvPr>
          <p:cNvSpPr>
            <a:spLocks noGrp="1"/>
          </p:cNvSpPr>
          <p:nvPr>
            <p:ph type="body" sz="half" idx="2"/>
          </p:nvPr>
        </p:nvSpPr>
        <p:spPr>
          <a:xfrm>
            <a:off x="839788" y="5150923"/>
            <a:ext cx="5042853" cy="6881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Picture Placeholder 2">
            <a:extLst>
              <a:ext uri="{FF2B5EF4-FFF2-40B4-BE49-F238E27FC236}">
                <a16:creationId xmlns:a16="http://schemas.microsoft.com/office/drawing/2014/main" id="{D51B0398-8716-8F4A-97F7-95F84FB5CA3A}"/>
              </a:ext>
            </a:extLst>
          </p:cNvPr>
          <p:cNvSpPr>
            <a:spLocks noGrp="1"/>
          </p:cNvSpPr>
          <p:nvPr>
            <p:ph type="pic" idx="13"/>
          </p:nvPr>
        </p:nvSpPr>
        <p:spPr>
          <a:xfrm>
            <a:off x="6309360" y="1463040"/>
            <a:ext cx="5044440" cy="3362960"/>
          </a:xfrm>
          <a:prstGeom prst="roundRect">
            <a:avLst>
              <a:gd name="adj" fmla="val 2736"/>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a:extLst>
              <a:ext uri="{FF2B5EF4-FFF2-40B4-BE49-F238E27FC236}">
                <a16:creationId xmlns:a16="http://schemas.microsoft.com/office/drawing/2014/main" id="{CBB708B0-6D17-BC4F-A793-1D36B2137D90}"/>
              </a:ext>
            </a:extLst>
          </p:cNvPr>
          <p:cNvSpPr>
            <a:spLocks noGrp="1"/>
          </p:cNvSpPr>
          <p:nvPr>
            <p:ph type="body" sz="half" idx="15"/>
          </p:nvPr>
        </p:nvSpPr>
        <p:spPr>
          <a:xfrm>
            <a:off x="6309360" y="5150923"/>
            <a:ext cx="5085807" cy="6881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Date Placeholder 1">
            <a:extLst>
              <a:ext uri="{FF2B5EF4-FFF2-40B4-BE49-F238E27FC236}">
                <a16:creationId xmlns:a16="http://schemas.microsoft.com/office/drawing/2014/main" id="{02822C03-EB4F-6C40-A1DC-FC28C5081126}"/>
              </a:ext>
            </a:extLst>
          </p:cNvPr>
          <p:cNvSpPr>
            <a:spLocks noGrp="1"/>
          </p:cNvSpPr>
          <p:nvPr>
            <p:ph type="dt" sz="half" idx="10"/>
          </p:nvPr>
        </p:nvSpPr>
        <p:spPr/>
        <p:txBody>
          <a:bodyPr/>
          <a:lstStyle/>
          <a:p>
            <a:fld id="{6B019124-9FEE-F749-B64E-9F79989DAC2E}" type="datetime1">
              <a:rPr lang="en-GB" smtClean="0"/>
              <a:t>21/05/2024</a:t>
            </a:fld>
            <a:endParaRPr lang="en-US"/>
          </a:p>
        </p:txBody>
      </p:sp>
      <p:sp>
        <p:nvSpPr>
          <p:cNvPr id="3" name="Footer Placeholder 2">
            <a:extLst>
              <a:ext uri="{FF2B5EF4-FFF2-40B4-BE49-F238E27FC236}">
                <a16:creationId xmlns:a16="http://schemas.microsoft.com/office/drawing/2014/main" id="{077AB214-15AA-D748-81F1-3058A17859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425E78-C9A1-1F43-B258-04C4C460ED07}"/>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926611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ic Section Tit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568CA6-59BD-244B-9036-0C61FAFBFC2A}"/>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8160000" y="1818000"/>
            <a:ext cx="4032000" cy="5040000"/>
          </a:xfrm>
          <a:prstGeom prst="rect">
            <a:avLst/>
          </a:prstGeom>
        </p:spPr>
      </p:pic>
      <p:sp>
        <p:nvSpPr>
          <p:cNvPr id="15" name="Title 1">
            <a:extLst>
              <a:ext uri="{FF2B5EF4-FFF2-40B4-BE49-F238E27FC236}">
                <a16:creationId xmlns:a16="http://schemas.microsoft.com/office/drawing/2014/main" id="{D7F1ED91-20F3-6C45-B97B-320BA4DC48B7}"/>
              </a:ext>
            </a:extLst>
          </p:cNvPr>
          <p:cNvSpPr>
            <a:spLocks noGrp="1"/>
          </p:cNvSpPr>
          <p:nvPr>
            <p:ph type="title"/>
          </p:nvPr>
        </p:nvSpPr>
        <p:spPr>
          <a:xfrm>
            <a:off x="831850" y="1229360"/>
            <a:ext cx="7347646" cy="2558547"/>
          </a:xfrm>
        </p:spPr>
        <p:txBody>
          <a:bodyPr anchor="b">
            <a:normAutofit/>
          </a:bodyPr>
          <a:lstStyle>
            <a:lvl1pPr>
              <a:defRPr sz="4400"/>
            </a:lvl1pPr>
          </a:lstStyle>
          <a:p>
            <a:r>
              <a:rPr lang="en-US"/>
              <a:t>Click to edit Master title style</a:t>
            </a:r>
            <a:endParaRPr lang="en-US" dirty="0"/>
          </a:p>
        </p:txBody>
      </p:sp>
      <p:sp>
        <p:nvSpPr>
          <p:cNvPr id="16" name="Text Placeholder 2">
            <a:extLst>
              <a:ext uri="{FF2B5EF4-FFF2-40B4-BE49-F238E27FC236}">
                <a16:creationId xmlns:a16="http://schemas.microsoft.com/office/drawing/2014/main" id="{ACAD05E5-D687-604F-9665-B43A8F5A0F15}"/>
              </a:ext>
            </a:extLst>
          </p:cNvPr>
          <p:cNvSpPr>
            <a:spLocks noGrp="1"/>
          </p:cNvSpPr>
          <p:nvPr>
            <p:ph type="body" idx="1"/>
          </p:nvPr>
        </p:nvSpPr>
        <p:spPr>
          <a:xfrm>
            <a:off x="831850" y="3814895"/>
            <a:ext cx="7336790" cy="1500187"/>
          </a:xfrm>
        </p:spPr>
        <p:txBody>
          <a:bodyPr/>
          <a:lstStyle>
            <a:lvl1pPr marL="0" indent="0">
              <a:buNone/>
              <a:defRPr sz="240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1" name="Picture 10" descr="UK Data Service logo">
            <a:extLst>
              <a:ext uri="{FF2B5EF4-FFF2-40B4-BE49-F238E27FC236}">
                <a16:creationId xmlns:a16="http://schemas.microsoft.com/office/drawing/2014/main" id="{156298A7-4C3C-BA4C-97D4-F2F510C5A17A}"/>
              </a:ext>
            </a:extLst>
          </p:cNvPr>
          <p:cNvPicPr>
            <a:picLocks noChangeAspect="1"/>
          </p:cNvPicPr>
          <p:nvPr userDrawn="1"/>
        </p:nvPicPr>
        <p:blipFill>
          <a:blip r:embed="rId3"/>
          <a:stretch>
            <a:fillRect/>
          </a:stretch>
        </p:blipFill>
        <p:spPr>
          <a:xfrm>
            <a:off x="599440" y="182880"/>
            <a:ext cx="3101521" cy="1059831"/>
          </a:xfrm>
          <a:prstGeom prst="rect">
            <a:avLst/>
          </a:prstGeom>
        </p:spPr>
      </p:pic>
      <p:sp>
        <p:nvSpPr>
          <p:cNvPr id="4" name="Date Placeholder 3">
            <a:extLst>
              <a:ext uri="{FF2B5EF4-FFF2-40B4-BE49-F238E27FC236}">
                <a16:creationId xmlns:a16="http://schemas.microsoft.com/office/drawing/2014/main" id="{576A7BAA-6633-ED49-B704-0C3C14CAA02E}"/>
              </a:ext>
            </a:extLst>
          </p:cNvPr>
          <p:cNvSpPr>
            <a:spLocks noGrp="1"/>
          </p:cNvSpPr>
          <p:nvPr>
            <p:ph type="dt" sz="half" idx="10"/>
          </p:nvPr>
        </p:nvSpPr>
        <p:spPr/>
        <p:txBody>
          <a:bodyPr/>
          <a:lstStyle/>
          <a:p>
            <a:fld id="{B215A42F-436F-F945-AF86-C545F1275288}" type="datetime1">
              <a:rPr lang="en-GB" smtClean="0"/>
              <a:t>21/05/2024</a:t>
            </a:fld>
            <a:endParaRPr lang="en-US" dirty="0"/>
          </a:p>
        </p:txBody>
      </p:sp>
      <p:sp>
        <p:nvSpPr>
          <p:cNvPr id="5" name="Footer Placeholder 4">
            <a:extLst>
              <a:ext uri="{FF2B5EF4-FFF2-40B4-BE49-F238E27FC236}">
                <a16:creationId xmlns:a16="http://schemas.microsoft.com/office/drawing/2014/main" id="{BFAB7BBB-4F97-4945-8A6E-B312377E7D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4C29CD-B531-3345-9F02-2BBEC37AF461}"/>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37595621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eneric/Impact Text w/ Large Imag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D637F60-8147-E64A-B40D-2B0E76450DAB}"/>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3" name="Picture 12">
            <a:extLst>
              <a:ext uri="{FF2B5EF4-FFF2-40B4-BE49-F238E27FC236}">
                <a16:creationId xmlns:a16="http://schemas.microsoft.com/office/drawing/2014/main" id="{1D3CC57A-08FB-2043-9F96-FEB3835CE5EC}"/>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15" name="Content Placeholder 2">
            <a:extLst>
              <a:ext uri="{FF2B5EF4-FFF2-40B4-BE49-F238E27FC236}">
                <a16:creationId xmlns:a16="http://schemas.microsoft.com/office/drawing/2014/main" id="{E30400B8-1E22-FA40-8821-BF2BE615A391}"/>
              </a:ext>
            </a:extLst>
          </p:cNvPr>
          <p:cNvSpPr>
            <a:spLocks noGrp="1"/>
          </p:cNvSpPr>
          <p:nvPr>
            <p:ph idx="1"/>
          </p:nvPr>
        </p:nvSpPr>
        <p:spPr>
          <a:xfrm>
            <a:off x="838200" y="1463040"/>
            <a:ext cx="3981994" cy="41137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2">
            <a:extLst>
              <a:ext uri="{FF2B5EF4-FFF2-40B4-BE49-F238E27FC236}">
                <a16:creationId xmlns:a16="http://schemas.microsoft.com/office/drawing/2014/main" id="{B1AA4212-F7CB-D54A-B323-E0607E7F2D43}"/>
              </a:ext>
            </a:extLst>
          </p:cNvPr>
          <p:cNvSpPr>
            <a:spLocks noGrp="1"/>
          </p:cNvSpPr>
          <p:nvPr>
            <p:ph type="pic" idx="13" hasCustomPrompt="1"/>
          </p:nvPr>
        </p:nvSpPr>
        <p:spPr>
          <a:xfrm>
            <a:off x="5183188" y="1463040"/>
            <a:ext cx="6170612" cy="4113741"/>
          </a:xfrm>
          <a:prstGeom prst="roundRect">
            <a:avLst>
              <a:gd name="adj" fmla="val 2736"/>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Place black and white for generic/service content or </a:t>
            </a:r>
            <a:r>
              <a:rPr lang="en-US" dirty="0" err="1"/>
              <a:t>colour</a:t>
            </a:r>
            <a:r>
              <a:rPr lang="en-US" dirty="0"/>
              <a:t> image for ‘impact’ content.</a:t>
            </a:r>
          </a:p>
          <a:p>
            <a:endParaRPr lang="en-US" dirty="0"/>
          </a:p>
        </p:txBody>
      </p:sp>
      <p:sp>
        <p:nvSpPr>
          <p:cNvPr id="5" name="Date Placeholder 4">
            <a:extLst>
              <a:ext uri="{FF2B5EF4-FFF2-40B4-BE49-F238E27FC236}">
                <a16:creationId xmlns:a16="http://schemas.microsoft.com/office/drawing/2014/main" id="{24E5832B-BD35-5546-BFD6-7A0897477F2A}"/>
              </a:ext>
            </a:extLst>
          </p:cNvPr>
          <p:cNvSpPr>
            <a:spLocks noGrp="1"/>
          </p:cNvSpPr>
          <p:nvPr>
            <p:ph type="dt" sz="half" idx="10"/>
          </p:nvPr>
        </p:nvSpPr>
        <p:spPr/>
        <p:txBody>
          <a:bodyPr/>
          <a:lstStyle/>
          <a:p>
            <a:fld id="{121B5539-A31E-E445-B370-3EE7B5028308}" type="datetime1">
              <a:rPr lang="en-GB" smtClean="0"/>
              <a:t>21/05/2024</a:t>
            </a:fld>
            <a:endParaRPr lang="en-US"/>
          </a:p>
        </p:txBody>
      </p:sp>
      <p:sp>
        <p:nvSpPr>
          <p:cNvPr id="6" name="Footer Placeholder 5">
            <a:extLst>
              <a:ext uri="{FF2B5EF4-FFF2-40B4-BE49-F238E27FC236}">
                <a16:creationId xmlns:a16="http://schemas.microsoft.com/office/drawing/2014/main" id="{12417B17-7C2F-CC4E-8479-ACD6C7D42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C452-7B7D-9941-880B-F88136874632}"/>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17914769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257F14C-28EB-D44F-835B-2A45258A3E7D}"/>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440193" y="0"/>
            <a:ext cx="4140000" cy="4140000"/>
          </a:xfrm>
          <a:prstGeom prst="rect">
            <a:avLst/>
          </a:prstGeom>
        </p:spPr>
      </p:pic>
      <p:pic>
        <p:nvPicPr>
          <p:cNvPr id="15" name="Picture 14">
            <a:extLst>
              <a:ext uri="{FF2B5EF4-FFF2-40B4-BE49-F238E27FC236}">
                <a16:creationId xmlns:a16="http://schemas.microsoft.com/office/drawing/2014/main" id="{3DCBD7EA-7633-8544-82AA-792AA39D270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8052000" y="2718000"/>
            <a:ext cx="4140000" cy="4140000"/>
          </a:xfrm>
          <a:prstGeom prst="rect">
            <a:avLst/>
          </a:prstGeom>
        </p:spPr>
      </p:pic>
      <p:sp>
        <p:nvSpPr>
          <p:cNvPr id="13" name="Title 1">
            <a:extLst>
              <a:ext uri="{FF2B5EF4-FFF2-40B4-BE49-F238E27FC236}">
                <a16:creationId xmlns:a16="http://schemas.microsoft.com/office/drawing/2014/main" id="{2278BD0B-2407-594E-B441-F29356308E5A}"/>
              </a:ext>
            </a:extLst>
          </p:cNvPr>
          <p:cNvSpPr>
            <a:spLocks noGrp="1"/>
          </p:cNvSpPr>
          <p:nvPr>
            <p:ph type="title"/>
          </p:nvPr>
        </p:nvSpPr>
        <p:spPr>
          <a:xfrm>
            <a:off x="831850" y="1240077"/>
            <a:ext cx="5264150" cy="2547830"/>
          </a:xfrm>
        </p:spPr>
        <p:txBody>
          <a:bodyPr anchor="b">
            <a:normAutofit/>
          </a:bodyPr>
          <a:lstStyle>
            <a:lvl1pPr>
              <a:defRPr sz="4400"/>
            </a:lvl1p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3073C0B5-D10A-244A-A642-F2ECD8D216A4}"/>
              </a:ext>
            </a:extLst>
          </p:cNvPr>
          <p:cNvSpPr>
            <a:spLocks noGrp="1"/>
          </p:cNvSpPr>
          <p:nvPr>
            <p:ph type="body" idx="1" hasCustomPrompt="1"/>
          </p:nvPr>
        </p:nvSpPr>
        <p:spPr>
          <a:xfrm>
            <a:off x="831850" y="3814895"/>
            <a:ext cx="5264150" cy="1500187"/>
          </a:xfrm>
        </p:spPr>
        <p:txBody>
          <a:bodyPr/>
          <a:lstStyle>
            <a:lvl1pPr marL="0" indent="0">
              <a:buNone/>
              <a:defRPr sz="240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Insert contact details [name, email]</a:t>
            </a:r>
          </a:p>
        </p:txBody>
      </p:sp>
      <p:pic>
        <p:nvPicPr>
          <p:cNvPr id="17" name="Logo" descr="UK Data Service logo">
            <a:extLst>
              <a:ext uri="{FF2B5EF4-FFF2-40B4-BE49-F238E27FC236}">
                <a16:creationId xmlns:a16="http://schemas.microsoft.com/office/drawing/2014/main" id="{0F76BA20-AA2B-7340-AC15-C4F4ACBB3B65}"/>
              </a:ext>
            </a:extLst>
          </p:cNvPr>
          <p:cNvPicPr>
            <a:picLocks noChangeAspect="1"/>
          </p:cNvPicPr>
          <p:nvPr userDrawn="1"/>
        </p:nvPicPr>
        <p:blipFill>
          <a:blip r:embed="rId4"/>
          <a:stretch>
            <a:fillRect/>
          </a:stretch>
        </p:blipFill>
        <p:spPr>
          <a:xfrm>
            <a:off x="599440" y="182880"/>
            <a:ext cx="3101521" cy="1059831"/>
          </a:xfrm>
          <a:prstGeom prst="rect">
            <a:avLst/>
          </a:prstGeom>
        </p:spPr>
      </p:pic>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45591B23-550B-D34F-BD1A-05839C075451}" type="datetime1">
              <a:rPr lang="en-GB" smtClean="0"/>
              <a:t>21/05/2024</a:t>
            </a:fld>
            <a:endParaRPr lang="en-US"/>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17246269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Slide 2">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2278BD0B-2407-594E-B441-F29356308E5A}"/>
              </a:ext>
            </a:extLst>
          </p:cNvPr>
          <p:cNvSpPr>
            <a:spLocks noGrp="1"/>
          </p:cNvSpPr>
          <p:nvPr>
            <p:ph type="title"/>
          </p:nvPr>
        </p:nvSpPr>
        <p:spPr>
          <a:xfrm>
            <a:off x="831850" y="1252603"/>
            <a:ext cx="5264150" cy="2535304"/>
          </a:xfrm>
        </p:spPr>
        <p:txBody>
          <a:bodyPr anchor="b">
            <a:normAutofit/>
          </a:bodyPr>
          <a:lstStyle>
            <a:lvl1pPr>
              <a:defRPr sz="4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45591B23-550B-D34F-BD1A-05839C075451}" type="datetime1">
              <a:rPr lang="en-GB" smtClean="0"/>
              <a:t>21/05/2024</a:t>
            </a:fld>
            <a:endParaRPr lang="en-US"/>
          </a:p>
        </p:txBody>
      </p:sp>
      <p:pic>
        <p:nvPicPr>
          <p:cNvPr id="10" name="Logo" descr="UK Data Service logo">
            <a:extLst>
              <a:ext uri="{FF2B5EF4-FFF2-40B4-BE49-F238E27FC236}">
                <a16:creationId xmlns:a16="http://schemas.microsoft.com/office/drawing/2014/main" id="{7236A974-59D9-5341-B4B6-A118591D7A93}"/>
              </a:ext>
            </a:extLst>
          </p:cNvPr>
          <p:cNvPicPr>
            <a:picLocks noChangeAspect="1"/>
          </p:cNvPicPr>
          <p:nvPr userDrawn="1"/>
        </p:nvPicPr>
        <p:blipFill>
          <a:blip r:embed="rId2"/>
          <a:stretch>
            <a:fillRect/>
          </a:stretch>
        </p:blipFill>
        <p:spPr>
          <a:xfrm>
            <a:off x="599440" y="182880"/>
            <a:ext cx="3101521" cy="1059831"/>
          </a:xfrm>
          <a:prstGeom prst="rect">
            <a:avLst/>
          </a:prstGeom>
        </p:spPr>
      </p:pic>
      <p:sp>
        <p:nvSpPr>
          <p:cNvPr id="14" name="Text Placeholder 2">
            <a:extLst>
              <a:ext uri="{FF2B5EF4-FFF2-40B4-BE49-F238E27FC236}">
                <a16:creationId xmlns:a16="http://schemas.microsoft.com/office/drawing/2014/main" id="{3073C0B5-D10A-244A-A642-F2ECD8D216A4}"/>
              </a:ext>
            </a:extLst>
          </p:cNvPr>
          <p:cNvSpPr>
            <a:spLocks noGrp="1"/>
          </p:cNvSpPr>
          <p:nvPr>
            <p:ph type="body" idx="1"/>
          </p:nvPr>
        </p:nvSpPr>
        <p:spPr>
          <a:xfrm>
            <a:off x="831850" y="3814895"/>
            <a:ext cx="5264150" cy="1500187"/>
          </a:xfrm>
        </p:spPr>
        <p:txBody>
          <a:bodyPr/>
          <a:lstStyle>
            <a:lvl1pPr marL="0" indent="0">
              <a:buNone/>
              <a:defRPr sz="240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4670014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BB6CE-15A0-1F4C-8750-95EFE64645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3ABD98-971F-2E47-A3B1-7DF8D24359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D3FDF4-2C51-0642-B47E-E9644E942529}"/>
              </a:ext>
            </a:extLst>
          </p:cNvPr>
          <p:cNvSpPr>
            <a:spLocks noGrp="1"/>
          </p:cNvSpPr>
          <p:nvPr>
            <p:ph type="dt" sz="half" idx="10"/>
          </p:nvPr>
        </p:nvSpPr>
        <p:spPr/>
        <p:txBody>
          <a:bodyPr/>
          <a:lstStyle/>
          <a:p>
            <a:fld id="{49289C17-556E-C046-A339-146F08853335}" type="datetime1">
              <a:rPr lang="en-GB" smtClean="0"/>
              <a:t>21/05/2024</a:t>
            </a:fld>
            <a:endParaRPr lang="en-US"/>
          </a:p>
        </p:txBody>
      </p:sp>
      <p:sp>
        <p:nvSpPr>
          <p:cNvPr id="5" name="Footer Placeholder 4">
            <a:extLst>
              <a:ext uri="{FF2B5EF4-FFF2-40B4-BE49-F238E27FC236}">
                <a16:creationId xmlns:a16="http://schemas.microsoft.com/office/drawing/2014/main" id="{419A1DE3-9B49-6A45-9086-4F82B8A46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178811-6AAB-0544-B451-5714A93F500C}"/>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6357409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704203-40B6-AD49-BABA-0F53D899F9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AD708B-2825-8A44-ADE7-0D8D0CFF2C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A64769-EEF7-A549-9639-8815B60030E5}"/>
              </a:ext>
            </a:extLst>
          </p:cNvPr>
          <p:cNvSpPr>
            <a:spLocks noGrp="1"/>
          </p:cNvSpPr>
          <p:nvPr>
            <p:ph type="dt" sz="half" idx="10"/>
          </p:nvPr>
        </p:nvSpPr>
        <p:spPr/>
        <p:txBody>
          <a:bodyPr/>
          <a:lstStyle/>
          <a:p>
            <a:fld id="{0A4E35E5-3497-504C-90EE-ACD012EC1750}" type="datetime1">
              <a:rPr lang="en-GB" smtClean="0"/>
              <a:t>21/05/2024</a:t>
            </a:fld>
            <a:endParaRPr lang="en-US"/>
          </a:p>
        </p:txBody>
      </p:sp>
      <p:sp>
        <p:nvSpPr>
          <p:cNvPr id="5" name="Footer Placeholder 4">
            <a:extLst>
              <a:ext uri="{FF2B5EF4-FFF2-40B4-BE49-F238E27FC236}">
                <a16:creationId xmlns:a16="http://schemas.microsoft.com/office/drawing/2014/main" id="{A4221ACA-B6B2-A145-B9B1-6320D9CAF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F0699-5091-B846-8889-D3EC580EBA0B}"/>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268194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text block (No-colour Hex)">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B4B117-0BB7-B947-BBCE-4B75B6FF2C13}"/>
              </a:ext>
            </a:extLst>
          </p:cNvPr>
          <p:cNvSpPr>
            <a:spLocks noGrp="1"/>
          </p:cNvSpPr>
          <p:nvPr>
            <p:ph type="title"/>
          </p:nvPr>
        </p:nvSpPr>
        <p:spPr>
          <a:xfrm>
            <a:off x="838200" y="513409"/>
            <a:ext cx="9977271" cy="548819"/>
          </a:xfrm>
        </p:spPr>
        <p:txBody>
          <a:bodyPr>
            <a:noAutofit/>
          </a:bodyPr>
          <a:lstStyle>
            <a:lvl1pPr>
              <a:defRPr sz="3600"/>
            </a:lvl1pPr>
          </a:lstStyle>
          <a:p>
            <a:r>
              <a:rPr lang="en-US"/>
              <a:t>Click to edit Master title style</a:t>
            </a:r>
            <a:endParaRPr lang="en-US" dirty="0"/>
          </a:p>
        </p:txBody>
      </p:sp>
      <p:sp>
        <p:nvSpPr>
          <p:cNvPr id="10" name="Text Placeholder 9"/>
          <p:cNvSpPr>
            <a:spLocks noGrp="1"/>
          </p:cNvSpPr>
          <p:nvPr>
            <p:ph type="body" sz="quarter" idx="13"/>
          </p:nvPr>
        </p:nvSpPr>
        <p:spPr>
          <a:xfrm>
            <a:off x="838200" y="1524001"/>
            <a:ext cx="9977438" cy="32209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6" name="Picture 5" descr="&quot; &quot;">
            <a:extLst>
              <a:ext uri="{FF2B5EF4-FFF2-40B4-BE49-F238E27FC236}">
                <a16:creationId xmlns:a16="http://schemas.microsoft.com/office/drawing/2014/main" id="{5E49A4A5-C4C1-5D41-BB01-2986D21171C3}"/>
              </a:ext>
            </a:extLst>
          </p:cNvPr>
          <p:cNvPicPr>
            <a:picLocks noChangeAspect="1"/>
          </p:cNvPicPr>
          <p:nvPr userDrawn="1"/>
        </p:nvPicPr>
        <p:blipFill>
          <a:blip r:embed="rId2"/>
          <a:stretch>
            <a:fillRect/>
          </a:stretch>
        </p:blipFill>
        <p:spPr>
          <a:xfrm>
            <a:off x="8610600" y="3099873"/>
            <a:ext cx="3594462" cy="3594462"/>
          </a:xfrm>
          <a:prstGeom prst="rect">
            <a:avLst/>
          </a:prstGeom>
        </p:spPr>
      </p:pic>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F617DED8-4350-C740-BB7C-D6C45B1EB394}" type="datetime1">
              <a:rPr lang="en-GB" smtClean="0"/>
              <a:t>21/05/2024</a:t>
            </a:fld>
            <a:endParaRPr lang="en-US"/>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4042561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ingle text block (Colour Hex)">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B4B117-0BB7-B947-BBCE-4B75B6FF2C13}"/>
              </a:ext>
            </a:extLst>
          </p:cNvPr>
          <p:cNvSpPr>
            <a:spLocks noGrp="1"/>
          </p:cNvSpPr>
          <p:nvPr>
            <p:ph type="title"/>
          </p:nvPr>
        </p:nvSpPr>
        <p:spPr>
          <a:xfrm>
            <a:off x="838200" y="538123"/>
            <a:ext cx="9977271" cy="548819"/>
          </a:xfrm>
        </p:spPr>
        <p:txBody>
          <a:bodyPr>
            <a:noAutofit/>
          </a:bodyPr>
          <a:lstStyle>
            <a:lvl1pPr>
              <a:defRPr sz="3600"/>
            </a:lvl1pPr>
          </a:lstStyle>
          <a:p>
            <a:r>
              <a:rPr lang="en-US"/>
              <a:t>Click to edit Master title style</a:t>
            </a:r>
            <a:endParaRPr lang="en-US" dirty="0"/>
          </a:p>
        </p:txBody>
      </p:sp>
      <p:sp>
        <p:nvSpPr>
          <p:cNvPr id="10" name="Text Placeholder 9"/>
          <p:cNvSpPr>
            <a:spLocks noGrp="1"/>
          </p:cNvSpPr>
          <p:nvPr>
            <p:ph type="body" sz="quarter" idx="13"/>
          </p:nvPr>
        </p:nvSpPr>
        <p:spPr>
          <a:xfrm>
            <a:off x="838200" y="1548713"/>
            <a:ext cx="8843682" cy="40654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1" name="Picture 10" descr="&quot; &quot;">
            <a:extLst>
              <a:ext uri="{FF2B5EF4-FFF2-40B4-BE49-F238E27FC236}">
                <a16:creationId xmlns:a16="http://schemas.microsoft.com/office/drawing/2014/main" id="{96E4B558-0EB5-6F40-AF8C-7DF31DEF437A}"/>
              </a:ext>
            </a:extLst>
          </p:cNvPr>
          <p:cNvPicPr>
            <a:picLocks noChangeAspect="1"/>
          </p:cNvPicPr>
          <p:nvPr userDrawn="1"/>
        </p:nvPicPr>
        <p:blipFill>
          <a:blip r:embed="rId2"/>
          <a:stretch>
            <a:fillRect/>
          </a:stretch>
        </p:blipFill>
        <p:spPr>
          <a:xfrm>
            <a:off x="7112000" y="1223011"/>
            <a:ext cx="5080000" cy="6350000"/>
          </a:xfrm>
          <a:prstGeom prst="rect">
            <a:avLst/>
          </a:prstGeom>
        </p:spPr>
      </p:pic>
      <p:sp>
        <p:nvSpPr>
          <p:cNvPr id="2" name="Date Placeholder 1">
            <a:extLst>
              <a:ext uri="{FF2B5EF4-FFF2-40B4-BE49-F238E27FC236}">
                <a16:creationId xmlns:a16="http://schemas.microsoft.com/office/drawing/2014/main" id="{422CE153-A336-5918-5749-D02BBB6D265B}"/>
              </a:ext>
            </a:extLst>
          </p:cNvPr>
          <p:cNvSpPr>
            <a:spLocks noGrp="1"/>
          </p:cNvSpPr>
          <p:nvPr>
            <p:ph type="dt" sz="half" idx="14"/>
          </p:nvPr>
        </p:nvSpPr>
        <p:spPr/>
        <p:txBody>
          <a:bodyPr/>
          <a:lstStyle/>
          <a:p>
            <a:fld id="{94F93ADD-E702-C74C-B2F2-777AA750DCF5}" type="datetime1">
              <a:rPr lang="en-GB" smtClean="0"/>
              <a:t>21/05/2024</a:t>
            </a:fld>
            <a:endParaRPr lang="en-US" dirty="0"/>
          </a:p>
        </p:txBody>
      </p:sp>
      <p:sp>
        <p:nvSpPr>
          <p:cNvPr id="6" name="Footer Placeholder 5">
            <a:extLst>
              <a:ext uri="{FF2B5EF4-FFF2-40B4-BE49-F238E27FC236}">
                <a16:creationId xmlns:a16="http://schemas.microsoft.com/office/drawing/2014/main" id="{1590968D-23E8-F73D-0091-D1E4C90E4539}"/>
              </a:ext>
            </a:extLst>
          </p:cNvPr>
          <p:cNvSpPr>
            <a:spLocks noGrp="1"/>
          </p:cNvSpPr>
          <p:nvPr>
            <p:ph type="ftr" sz="quarter" idx="15"/>
          </p:nvPr>
        </p:nvSpPr>
        <p:spPr/>
        <p:txBody>
          <a:bodyPr/>
          <a:lstStyle/>
          <a:p>
            <a:endParaRPr lang="en-US" dirty="0"/>
          </a:p>
        </p:txBody>
      </p:sp>
      <p:sp>
        <p:nvSpPr>
          <p:cNvPr id="7" name="Slide Number Placeholder 6">
            <a:extLst>
              <a:ext uri="{FF2B5EF4-FFF2-40B4-BE49-F238E27FC236}">
                <a16:creationId xmlns:a16="http://schemas.microsoft.com/office/drawing/2014/main" id="{11F85C31-DABF-AC75-D965-D245B6A78374}"/>
              </a:ext>
            </a:extLst>
          </p:cNvPr>
          <p:cNvSpPr>
            <a:spLocks noGrp="1"/>
          </p:cNvSpPr>
          <p:nvPr>
            <p:ph type="sldNum" sz="quarter" idx="16"/>
          </p:nvPr>
        </p:nvSpPr>
        <p:spPr/>
        <p:txBody>
          <a:bodyPr/>
          <a:lstStyle/>
          <a:p>
            <a:fld id="{016687C5-7511-7743-B429-3BDBE272F28B}" type="slidenum">
              <a:rPr lang="en-US" smtClean="0"/>
              <a:pPr/>
              <a:t>‹#›</a:t>
            </a:fld>
            <a:endParaRPr lang="en-US" dirty="0"/>
          </a:p>
        </p:txBody>
      </p:sp>
    </p:spTree>
    <p:extLst>
      <p:ext uri="{BB962C8B-B14F-4D97-AF65-F5344CB8AC3E}">
        <p14:creationId xmlns:p14="http://schemas.microsoft.com/office/powerpoint/2010/main" val="3280349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ngle text block (Small Hex)">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B4B117-0BB7-B947-BBCE-4B75B6FF2C13}"/>
              </a:ext>
            </a:extLst>
          </p:cNvPr>
          <p:cNvSpPr>
            <a:spLocks noGrp="1"/>
          </p:cNvSpPr>
          <p:nvPr>
            <p:ph type="title"/>
          </p:nvPr>
        </p:nvSpPr>
        <p:spPr>
          <a:xfrm>
            <a:off x="838200" y="538123"/>
            <a:ext cx="9977271" cy="548819"/>
          </a:xfrm>
        </p:spPr>
        <p:txBody>
          <a:bodyPr>
            <a:noAutofit/>
          </a:bodyPr>
          <a:lstStyle>
            <a:lvl1pPr>
              <a:defRPr sz="3600"/>
            </a:lvl1pPr>
          </a:lstStyle>
          <a:p>
            <a:r>
              <a:rPr lang="en-US"/>
              <a:t>Click to edit Master title style</a:t>
            </a:r>
            <a:endParaRPr lang="en-US" dirty="0"/>
          </a:p>
        </p:txBody>
      </p:sp>
      <p:sp>
        <p:nvSpPr>
          <p:cNvPr id="10" name="Text Placeholder 9"/>
          <p:cNvSpPr>
            <a:spLocks noGrp="1"/>
          </p:cNvSpPr>
          <p:nvPr>
            <p:ph type="body" sz="quarter" idx="13"/>
          </p:nvPr>
        </p:nvSpPr>
        <p:spPr>
          <a:xfrm>
            <a:off x="838200" y="1540477"/>
            <a:ext cx="9977438" cy="4257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F617DED8-4350-C740-BB7C-D6C45B1EB394}" type="datetime1">
              <a:rPr lang="en-GB" smtClean="0"/>
              <a:t>21/05/2024</a:t>
            </a:fld>
            <a:endParaRPr lang="en-US"/>
          </a:p>
        </p:txBody>
      </p:sp>
      <p:pic>
        <p:nvPicPr>
          <p:cNvPr id="12" name="Picture 11">
            <a:extLst>
              <a:ext uri="{FF2B5EF4-FFF2-40B4-BE49-F238E27FC236}">
                <a16:creationId xmlns:a16="http://schemas.microsoft.com/office/drawing/2014/main" id="{8E568CA6-59BD-244B-9036-0C61FAFBFC2A}"/>
              </a:ext>
            </a:extLst>
          </p:cNvPr>
          <p:cNvPicPr>
            <a:picLocks noChangeAspect="1"/>
          </p:cNvPicPr>
          <p:nvPr userDrawn="1"/>
        </p:nvPicPr>
        <p:blipFill>
          <a:blip r:embed="rId2"/>
          <a:srcRect/>
          <a:stretch/>
        </p:blipFill>
        <p:spPr>
          <a:xfrm>
            <a:off x="10647926" y="5391304"/>
            <a:ext cx="1544074" cy="1930092"/>
          </a:xfrm>
          <a:prstGeom prst="rect">
            <a:avLst/>
          </a:prstGeom>
        </p:spPr>
      </p:pic>
    </p:spTree>
    <p:extLst>
      <p:ext uri="{BB962C8B-B14F-4D97-AF65-F5344CB8AC3E}">
        <p14:creationId xmlns:p14="http://schemas.microsoft.com/office/powerpoint/2010/main" val="3918423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556283B-FAA3-0C45-8F69-C61CD2C68C0B}"/>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2" name="Picture 11">
            <a:extLst>
              <a:ext uri="{FF2B5EF4-FFF2-40B4-BE49-F238E27FC236}">
                <a16:creationId xmlns:a16="http://schemas.microsoft.com/office/drawing/2014/main" id="{8D2BAFDA-3085-094D-8597-EA125B75D51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3" name="Chart Placeholder 2">
            <a:extLst>
              <a:ext uri="{FF2B5EF4-FFF2-40B4-BE49-F238E27FC236}">
                <a16:creationId xmlns:a16="http://schemas.microsoft.com/office/drawing/2014/main" id="{D7C0223E-760F-4543-BDE3-CA6F2E441259}"/>
              </a:ext>
            </a:extLst>
          </p:cNvPr>
          <p:cNvSpPr>
            <a:spLocks noGrp="1"/>
          </p:cNvSpPr>
          <p:nvPr>
            <p:ph type="chart" sz="quarter" idx="13" hasCustomPrompt="1"/>
          </p:nvPr>
        </p:nvSpPr>
        <p:spPr>
          <a:xfrm>
            <a:off x="838200" y="1498600"/>
            <a:ext cx="7315200" cy="4484687"/>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GB" smtClean="0">
                <a:effectLst/>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Double click the icon to add and edit charts. Use suitable brand </a:t>
            </a:r>
            <a:r>
              <a:rPr lang="en-US" dirty="0" err="1"/>
              <a:t>colours</a:t>
            </a:r>
            <a:r>
              <a:rPr lang="en-US" dirty="0"/>
              <a:t> to change the chart’s appearance. Use black or purple </a:t>
            </a:r>
            <a:r>
              <a:rPr lang="en-US" dirty="0" err="1"/>
              <a:t>colour</a:t>
            </a:r>
            <a:r>
              <a:rPr lang="en-US" dirty="0"/>
              <a:t> (</a:t>
            </a:r>
            <a:r>
              <a:rPr lang="en-GB" dirty="0">
                <a:solidFill>
                  <a:srgbClr val="222221"/>
                </a:solidFill>
                <a:effectLst/>
                <a:latin typeface="Helvetica" pitchFamily="2" charset="0"/>
              </a:rPr>
              <a:t>#702082) for all text. Refer to theme and our brand guide for more colours.</a:t>
            </a:r>
          </a:p>
          <a:p>
            <a:endParaRPr lang="en-US" dirty="0"/>
          </a:p>
        </p:txBody>
      </p:sp>
      <p:sp>
        <p:nvSpPr>
          <p:cNvPr id="5" name="Date Placeholder 4">
            <a:extLst>
              <a:ext uri="{FF2B5EF4-FFF2-40B4-BE49-F238E27FC236}">
                <a16:creationId xmlns:a16="http://schemas.microsoft.com/office/drawing/2014/main" id="{8396E716-C6D3-7140-8AC0-DDCC0A368FE6}"/>
              </a:ext>
            </a:extLst>
          </p:cNvPr>
          <p:cNvSpPr>
            <a:spLocks noGrp="1"/>
          </p:cNvSpPr>
          <p:nvPr>
            <p:ph type="dt" sz="half" idx="10"/>
          </p:nvPr>
        </p:nvSpPr>
        <p:spPr/>
        <p:txBody>
          <a:bodyPr/>
          <a:lstStyle/>
          <a:p>
            <a:fld id="{BC2AF70C-7487-5D49-97F3-B37681DB2E7A}" type="datetime1">
              <a:rPr lang="en-GB" smtClean="0"/>
              <a:t>21/05/2024</a:t>
            </a:fld>
            <a:endParaRPr lang="en-US" dirty="0"/>
          </a:p>
        </p:txBody>
      </p:sp>
      <p:sp>
        <p:nvSpPr>
          <p:cNvPr id="6" name="Footer Placeholder 5">
            <a:extLst>
              <a:ext uri="{FF2B5EF4-FFF2-40B4-BE49-F238E27FC236}">
                <a16:creationId xmlns:a16="http://schemas.microsoft.com/office/drawing/2014/main" id="{0933742A-7D36-C84C-82B7-F28431F11E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FA0B6A-A6F4-6C45-A2B9-16CA5FF6523D}"/>
              </a:ext>
            </a:extLst>
          </p:cNvPr>
          <p:cNvSpPr>
            <a:spLocks noGrp="1"/>
          </p:cNvSpPr>
          <p:nvPr>
            <p:ph type="sldNum" sz="quarter" idx="12"/>
          </p:nvPr>
        </p:nvSpPr>
        <p:spPr/>
        <p:txBody>
          <a:bodyPr/>
          <a:lstStyle/>
          <a:p>
            <a:fld id="{016687C5-7511-7743-B429-3BDBE272F28B}" type="slidenum">
              <a:rPr lang="en-US" smtClean="0"/>
              <a:t>‹#›</a:t>
            </a:fld>
            <a:endParaRPr lang="en-US" dirty="0"/>
          </a:p>
        </p:txBody>
      </p:sp>
    </p:spTree>
    <p:extLst>
      <p:ext uri="{BB962C8B-B14F-4D97-AF65-F5344CB8AC3E}">
        <p14:creationId xmlns:p14="http://schemas.microsoft.com/office/powerpoint/2010/main" val="432745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E85E4F7-9E26-F444-BDD5-B54AD9B3559B}"/>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5" name="Picture 14">
            <a:extLst>
              <a:ext uri="{FF2B5EF4-FFF2-40B4-BE49-F238E27FC236}">
                <a16:creationId xmlns:a16="http://schemas.microsoft.com/office/drawing/2014/main" id="{8179C323-C234-3B4B-AC17-6AE6E504560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4" name="Table Placeholder 3">
            <a:extLst>
              <a:ext uri="{FF2B5EF4-FFF2-40B4-BE49-F238E27FC236}">
                <a16:creationId xmlns:a16="http://schemas.microsoft.com/office/drawing/2014/main" id="{3F149F08-6749-4F49-BA62-07A1E155EC2B}"/>
              </a:ext>
            </a:extLst>
          </p:cNvPr>
          <p:cNvSpPr>
            <a:spLocks noGrp="1"/>
          </p:cNvSpPr>
          <p:nvPr>
            <p:ph type="tbl" sz="quarter" idx="13" hasCustomPrompt="1"/>
          </p:nvPr>
        </p:nvSpPr>
        <p:spPr>
          <a:xfrm>
            <a:off x="838200" y="1498600"/>
            <a:ext cx="9977438" cy="3819525"/>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Double click icon to design your table. Use black or purple </a:t>
            </a:r>
            <a:r>
              <a:rPr lang="en-US" dirty="0" err="1"/>
              <a:t>colour</a:t>
            </a:r>
            <a:r>
              <a:rPr lang="en-US" dirty="0"/>
              <a:t> (</a:t>
            </a:r>
            <a:r>
              <a:rPr lang="en-GB" dirty="0">
                <a:solidFill>
                  <a:srgbClr val="222221"/>
                </a:solidFill>
                <a:effectLst/>
                <a:latin typeface="Helvetica" pitchFamily="2" charset="0"/>
              </a:rPr>
              <a:t>#702082) for all text. Refer to theme and our brand guide for more colours.</a:t>
            </a:r>
          </a:p>
        </p:txBody>
      </p:sp>
      <p:sp>
        <p:nvSpPr>
          <p:cNvPr id="5" name="Date Placeholder 4">
            <a:extLst>
              <a:ext uri="{FF2B5EF4-FFF2-40B4-BE49-F238E27FC236}">
                <a16:creationId xmlns:a16="http://schemas.microsoft.com/office/drawing/2014/main" id="{8396E716-C6D3-7140-8AC0-DDCC0A368FE6}"/>
              </a:ext>
            </a:extLst>
          </p:cNvPr>
          <p:cNvSpPr>
            <a:spLocks noGrp="1"/>
          </p:cNvSpPr>
          <p:nvPr>
            <p:ph type="dt" sz="half" idx="10"/>
          </p:nvPr>
        </p:nvSpPr>
        <p:spPr/>
        <p:txBody>
          <a:bodyPr/>
          <a:lstStyle/>
          <a:p>
            <a:fld id="{98024559-C37D-F943-A0B6-3EDAAF776624}" type="datetime1">
              <a:rPr lang="en-GB" smtClean="0"/>
              <a:t>21/05/2024</a:t>
            </a:fld>
            <a:endParaRPr lang="en-US"/>
          </a:p>
        </p:txBody>
      </p:sp>
      <p:sp>
        <p:nvSpPr>
          <p:cNvPr id="6" name="Footer Placeholder 5">
            <a:extLst>
              <a:ext uri="{FF2B5EF4-FFF2-40B4-BE49-F238E27FC236}">
                <a16:creationId xmlns:a16="http://schemas.microsoft.com/office/drawing/2014/main" id="{0933742A-7D36-C84C-82B7-F28431F11E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FA0B6A-A6F4-6C45-A2B9-16CA5FF6523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669359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rtAr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E85E4F7-9E26-F444-BDD5-B54AD9B3559B}"/>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pic>
        <p:nvPicPr>
          <p:cNvPr id="15" name="Picture 14">
            <a:extLst>
              <a:ext uri="{FF2B5EF4-FFF2-40B4-BE49-F238E27FC236}">
                <a16:creationId xmlns:a16="http://schemas.microsoft.com/office/drawing/2014/main" id="{8179C323-C234-3B4B-AC17-6AE6E504560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052000" y="2718000"/>
            <a:ext cx="4140000" cy="4140000"/>
          </a:xfrm>
          <a:prstGeom prst="rect">
            <a:avLst/>
          </a:prstGeom>
        </p:spPr>
      </p:pic>
      <p:sp>
        <p:nvSpPr>
          <p:cNvPr id="5" name="Date Placeholder 4">
            <a:extLst>
              <a:ext uri="{FF2B5EF4-FFF2-40B4-BE49-F238E27FC236}">
                <a16:creationId xmlns:a16="http://schemas.microsoft.com/office/drawing/2014/main" id="{8396E716-C6D3-7140-8AC0-DDCC0A368FE6}"/>
              </a:ext>
            </a:extLst>
          </p:cNvPr>
          <p:cNvSpPr>
            <a:spLocks noGrp="1"/>
          </p:cNvSpPr>
          <p:nvPr>
            <p:ph type="dt" sz="half" idx="10"/>
          </p:nvPr>
        </p:nvSpPr>
        <p:spPr/>
        <p:txBody>
          <a:bodyPr/>
          <a:lstStyle/>
          <a:p>
            <a:fld id="{98024559-C37D-F943-A0B6-3EDAAF776624}" type="datetime1">
              <a:rPr lang="en-GB" smtClean="0"/>
              <a:t>21/05/2024</a:t>
            </a:fld>
            <a:endParaRPr lang="en-US"/>
          </a:p>
        </p:txBody>
      </p:sp>
      <p:sp>
        <p:nvSpPr>
          <p:cNvPr id="6" name="Footer Placeholder 5">
            <a:extLst>
              <a:ext uri="{FF2B5EF4-FFF2-40B4-BE49-F238E27FC236}">
                <a16:creationId xmlns:a16="http://schemas.microsoft.com/office/drawing/2014/main" id="{0933742A-7D36-C84C-82B7-F28431F11E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FA0B6A-A6F4-6C45-A2B9-16CA5FF6523D}"/>
              </a:ext>
            </a:extLst>
          </p:cNvPr>
          <p:cNvSpPr>
            <a:spLocks noGrp="1"/>
          </p:cNvSpPr>
          <p:nvPr>
            <p:ph type="sldNum" sz="quarter" idx="12"/>
          </p:nvPr>
        </p:nvSpPr>
        <p:spPr/>
        <p:txBody>
          <a:bodyPr/>
          <a:lstStyle/>
          <a:p>
            <a:fld id="{016687C5-7511-7743-B429-3BDBE272F28B}" type="slidenum">
              <a:rPr lang="en-US" smtClean="0"/>
              <a:t>‹#›</a:t>
            </a:fld>
            <a:endParaRPr lang="en-US"/>
          </a:p>
        </p:txBody>
      </p:sp>
      <p:sp>
        <p:nvSpPr>
          <p:cNvPr id="11" name="SmartArt Placeholder 3"/>
          <p:cNvSpPr>
            <a:spLocks noGrp="1"/>
          </p:cNvSpPr>
          <p:nvPr>
            <p:ph type="dgm" sz="quarter" idx="13"/>
          </p:nvPr>
        </p:nvSpPr>
        <p:spPr>
          <a:xfrm>
            <a:off x="838200" y="1773238"/>
            <a:ext cx="9424988" cy="3600450"/>
          </a:xfrm>
        </p:spPr>
        <p:txBody>
          <a:bodyPr/>
          <a:lstStyle/>
          <a:p>
            <a:r>
              <a:rPr lang="en-US"/>
              <a:t>Click icon to add SmartArt graphic</a:t>
            </a:r>
            <a:endParaRPr lang="en-GB" dirty="0"/>
          </a:p>
        </p:txBody>
      </p:sp>
    </p:spTree>
    <p:extLst>
      <p:ext uri="{BB962C8B-B14F-4D97-AF65-F5344CB8AC3E}">
        <p14:creationId xmlns:p14="http://schemas.microsoft.com/office/powerpoint/2010/main" val="92837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eneric Text &amp; Imag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F05234C-2ACE-284E-9BC2-36AD230EE505}"/>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160000" y="1818000"/>
            <a:ext cx="4032000" cy="5040000"/>
          </a:xfrm>
          <a:prstGeom prst="rect">
            <a:avLst/>
          </a:prstGeom>
        </p:spPr>
      </p:pic>
      <p:sp>
        <p:nvSpPr>
          <p:cNvPr id="2" name="Title 1">
            <a:extLst>
              <a:ext uri="{FF2B5EF4-FFF2-40B4-BE49-F238E27FC236}">
                <a16:creationId xmlns:a16="http://schemas.microsoft.com/office/drawing/2014/main" id="{0A51BE7A-0162-E341-B254-C9EBCDF7DC93}"/>
              </a:ext>
            </a:extLst>
          </p:cNvPr>
          <p:cNvSpPr>
            <a:spLocks noGrp="1"/>
          </p:cNvSpPr>
          <p:nvPr>
            <p:ph type="title"/>
          </p:nvPr>
        </p:nvSpPr>
        <p:spPr>
          <a:xfrm>
            <a:off x="838200" y="519964"/>
            <a:ext cx="9977271" cy="548819"/>
          </a:xfrm>
        </p:spPr>
        <p:txBody>
          <a:bodyPr>
            <a:noAutofit/>
          </a:bodyPr>
          <a:lstStyle>
            <a:lvl1pPr>
              <a:defRPr sz="3600"/>
            </a:lvl1pPr>
          </a:lstStyle>
          <a:p>
            <a:r>
              <a:rPr lang="en-US"/>
              <a:t>Click to edit Master title style</a:t>
            </a:r>
            <a:endParaRPr lang="en-US" dirty="0"/>
          </a:p>
        </p:txBody>
      </p:sp>
      <p:sp>
        <p:nvSpPr>
          <p:cNvPr id="17" name="Content Placeholder 2">
            <a:extLst>
              <a:ext uri="{FF2B5EF4-FFF2-40B4-BE49-F238E27FC236}">
                <a16:creationId xmlns:a16="http://schemas.microsoft.com/office/drawing/2014/main" id="{62430BE4-70A3-6545-9DF6-33845DC86CAB}"/>
              </a:ext>
            </a:extLst>
          </p:cNvPr>
          <p:cNvSpPr>
            <a:spLocks noGrp="1"/>
          </p:cNvSpPr>
          <p:nvPr>
            <p:ph idx="1"/>
          </p:nvPr>
        </p:nvSpPr>
        <p:spPr>
          <a:xfrm>
            <a:off x="838200" y="1459478"/>
            <a:ext cx="50444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2">
            <a:extLst>
              <a:ext uri="{FF2B5EF4-FFF2-40B4-BE49-F238E27FC236}">
                <a16:creationId xmlns:a16="http://schemas.microsoft.com/office/drawing/2014/main" id="{A88647BF-A57C-8249-889F-5AC7DD3202E7}"/>
              </a:ext>
            </a:extLst>
          </p:cNvPr>
          <p:cNvSpPr>
            <a:spLocks noGrp="1"/>
          </p:cNvSpPr>
          <p:nvPr>
            <p:ph type="pic" idx="13" hasCustomPrompt="1"/>
          </p:nvPr>
        </p:nvSpPr>
        <p:spPr>
          <a:xfrm>
            <a:off x="6309360" y="1463040"/>
            <a:ext cx="5044440" cy="3362960"/>
          </a:xfrm>
          <a:prstGeom prst="roundRect">
            <a:avLst>
              <a:gd name="adj" fmla="val 2736"/>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Place black and white image for generic/service content or </a:t>
            </a:r>
            <a:r>
              <a:rPr lang="en-US" dirty="0" err="1"/>
              <a:t>colour</a:t>
            </a:r>
            <a:r>
              <a:rPr lang="en-US" dirty="0"/>
              <a:t> image for ‘impact’ content.</a:t>
            </a:r>
          </a:p>
          <a:p>
            <a:endParaRPr lang="en-US" dirty="0"/>
          </a:p>
        </p:txBody>
      </p:sp>
      <p:sp>
        <p:nvSpPr>
          <p:cNvPr id="4" name="Date Placeholder 3">
            <a:extLst>
              <a:ext uri="{FF2B5EF4-FFF2-40B4-BE49-F238E27FC236}">
                <a16:creationId xmlns:a16="http://schemas.microsoft.com/office/drawing/2014/main" id="{E1244F07-9552-DF47-A3DF-81EEEB30D5D2}"/>
              </a:ext>
            </a:extLst>
          </p:cNvPr>
          <p:cNvSpPr>
            <a:spLocks noGrp="1"/>
          </p:cNvSpPr>
          <p:nvPr>
            <p:ph type="dt" sz="half" idx="10"/>
          </p:nvPr>
        </p:nvSpPr>
        <p:spPr/>
        <p:txBody>
          <a:bodyPr/>
          <a:lstStyle/>
          <a:p>
            <a:fld id="{9059AB2C-4B99-BA49-A1DA-3174DB9E16C4}" type="datetime1">
              <a:rPr lang="en-GB" smtClean="0"/>
              <a:t>21/05/2024</a:t>
            </a:fld>
            <a:endParaRPr lang="en-US" dirty="0"/>
          </a:p>
        </p:txBody>
      </p:sp>
      <p:sp>
        <p:nvSpPr>
          <p:cNvPr id="5" name="Footer Placeholder 4">
            <a:extLst>
              <a:ext uri="{FF2B5EF4-FFF2-40B4-BE49-F238E27FC236}">
                <a16:creationId xmlns:a16="http://schemas.microsoft.com/office/drawing/2014/main" id="{70360707-9E51-FF4F-8A77-BCC5BE6976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14B9F-1F46-414D-B534-1A5CCD323D2D}"/>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217055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8D3251-F8FF-3E43-9ABF-224BA6655B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00C572-2F59-9442-A975-71EAAFC4CB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701CD03-6088-6243-83B0-E50471392C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lumMod val="75000"/>
                    <a:lumOff val="25000"/>
                  </a:schemeClr>
                </a:solidFill>
              </a:defRPr>
            </a:lvl1pPr>
          </a:lstStyle>
          <a:p>
            <a:fld id="{94F93ADD-E702-C74C-B2F2-777AA750DCF5}" type="datetime1">
              <a:rPr lang="en-GB" smtClean="0"/>
              <a:t>21/05/2024</a:t>
            </a:fld>
            <a:endParaRPr lang="en-US" dirty="0"/>
          </a:p>
        </p:txBody>
      </p:sp>
      <p:sp>
        <p:nvSpPr>
          <p:cNvPr id="5" name="Footer Placeholder 4">
            <a:extLst>
              <a:ext uri="{FF2B5EF4-FFF2-40B4-BE49-F238E27FC236}">
                <a16:creationId xmlns:a16="http://schemas.microsoft.com/office/drawing/2014/main" id="{C51C6E44-43F8-EC48-801C-C47A6939FA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lumMod val="75000"/>
                    <a:lumOff val="25000"/>
                  </a:schemeClr>
                </a:solidFill>
              </a:defRPr>
            </a:lvl1pPr>
          </a:lstStyle>
          <a:p>
            <a:endParaRPr lang="en-US" dirty="0"/>
          </a:p>
        </p:txBody>
      </p:sp>
      <p:sp>
        <p:nvSpPr>
          <p:cNvPr id="6" name="Slide Number Placeholder 5">
            <a:extLst>
              <a:ext uri="{FF2B5EF4-FFF2-40B4-BE49-F238E27FC236}">
                <a16:creationId xmlns:a16="http://schemas.microsoft.com/office/drawing/2014/main" id="{37BF583A-B9F5-4F41-8DD5-8AC7F4FF96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lumMod val="75000"/>
                    <a:lumOff val="25000"/>
                  </a:schemeClr>
                </a:solidFill>
              </a:defRPr>
            </a:lvl1pPr>
          </a:lstStyle>
          <a:p>
            <a:fld id="{016687C5-7511-7743-B429-3BDBE272F28B}" type="slidenum">
              <a:rPr lang="en-US" smtClean="0"/>
              <a:pPr/>
              <a:t>‹#›</a:t>
            </a:fld>
            <a:endParaRPr lang="en-US" dirty="0"/>
          </a:p>
        </p:txBody>
      </p:sp>
    </p:spTree>
    <p:extLst>
      <p:ext uri="{BB962C8B-B14F-4D97-AF65-F5344CB8AC3E}">
        <p14:creationId xmlns:p14="http://schemas.microsoft.com/office/powerpoint/2010/main" val="344337512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712" r:id="rId3"/>
    <p:sldLayoutId id="2147483713" r:id="rId4"/>
    <p:sldLayoutId id="2147483714" r:id="rId5"/>
    <p:sldLayoutId id="2147483677" r:id="rId6"/>
    <p:sldLayoutId id="2147483669" r:id="rId7"/>
    <p:sldLayoutId id="2147483715" r:id="rId8"/>
    <p:sldLayoutId id="2147483665" r:id="rId9"/>
    <p:sldLayoutId id="2147483702" r:id="rId10"/>
    <p:sldLayoutId id="2147483680" r:id="rId11"/>
    <p:sldLayoutId id="2147483706" r:id="rId12"/>
    <p:sldLayoutId id="2147483671" r:id="rId13"/>
    <p:sldLayoutId id="2147483673" r:id="rId14"/>
    <p:sldLayoutId id="2147483692" r:id="rId15"/>
    <p:sldLayoutId id="2147483652" r:id="rId16"/>
    <p:sldLayoutId id="2147483653" r:id="rId17"/>
    <p:sldLayoutId id="2147483654" r:id="rId18"/>
    <p:sldLayoutId id="2147483655" r:id="rId19"/>
    <p:sldLayoutId id="2147483657" r:id="rId20"/>
    <p:sldLayoutId id="2147483670" r:id="rId21"/>
    <p:sldLayoutId id="2147483678" r:id="rId22"/>
    <p:sldLayoutId id="2147483658" r:id="rId23"/>
    <p:sldLayoutId id="2147483659" r:id="rId24"/>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mailto:j.kasmire@manchester.ac.u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2.jpe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1B70D4-7556-534B-BB93-5540A3673493}"/>
              </a:ext>
            </a:extLst>
          </p:cNvPr>
          <p:cNvSpPr>
            <a:spLocks noGrp="1"/>
          </p:cNvSpPr>
          <p:nvPr>
            <p:ph type="title"/>
          </p:nvPr>
        </p:nvSpPr>
        <p:spPr>
          <a:xfrm>
            <a:off x="831851" y="1209040"/>
            <a:ext cx="6257106" cy="2578867"/>
          </a:xfrm>
        </p:spPr>
        <p:txBody>
          <a:bodyPr>
            <a:normAutofit fontScale="90000"/>
          </a:bodyPr>
          <a:lstStyle/>
          <a:p>
            <a:pPr marL="0" indent="0">
              <a:lnSpc>
                <a:spcPct val="107000"/>
              </a:lnSpc>
              <a:spcAft>
                <a:spcPts val="800"/>
              </a:spcAft>
              <a:buNone/>
            </a:pPr>
            <a:r>
              <a:rPr lang="en-GB" sz="4400" kern="100" dirty="0">
                <a:effectLst/>
                <a:latin typeface="Calibri" panose="020F0502020204030204" pitchFamily="34" charset="0"/>
                <a:ea typeface="Calibri" panose="020F0502020204030204" pitchFamily="34" charset="0"/>
                <a:cs typeface="Times New Roman" panose="02020603050405020304" pitchFamily="18" charset="0"/>
              </a:rPr>
              <a:t>Coding in public: recognising vulnerability as a barrier to reproducibility</a:t>
            </a:r>
          </a:p>
        </p:txBody>
      </p:sp>
      <p:sp>
        <p:nvSpPr>
          <p:cNvPr id="5" name="Text Placeholder 4">
            <a:extLst>
              <a:ext uri="{FF2B5EF4-FFF2-40B4-BE49-F238E27FC236}">
                <a16:creationId xmlns:a16="http://schemas.microsoft.com/office/drawing/2014/main" id="{B23607BC-A661-1942-930C-8EB3C9C8AFDE}"/>
              </a:ext>
            </a:extLst>
          </p:cNvPr>
          <p:cNvSpPr>
            <a:spLocks noGrp="1"/>
          </p:cNvSpPr>
          <p:nvPr>
            <p:ph type="body" idx="1"/>
          </p:nvPr>
        </p:nvSpPr>
        <p:spPr/>
        <p:txBody>
          <a:bodyPr/>
          <a:lstStyle/>
          <a:p>
            <a:r>
              <a:rPr lang="en-GB" dirty="0"/>
              <a:t>IASSIST Conference 2024</a:t>
            </a:r>
          </a:p>
          <a:p>
            <a:r>
              <a:rPr lang="en-GB" dirty="0"/>
              <a:t>Halifax, Nova Scotia</a:t>
            </a:r>
            <a:endParaRPr lang="en-US" dirty="0"/>
          </a:p>
        </p:txBody>
      </p:sp>
      <p:pic>
        <p:nvPicPr>
          <p:cNvPr id="7" name="Picture Placeholder 5">
            <a:extLst>
              <a:ext uri="{FF2B5EF4-FFF2-40B4-BE49-F238E27FC236}">
                <a16:creationId xmlns:a16="http://schemas.microsoft.com/office/drawing/2014/main" id="{081F8F27-1C23-DE44-B435-0913D52578A2}"/>
              </a:ext>
              <a:ext uri="{C183D7F6-B498-43B3-948B-1728B52AA6E4}">
                <adec:decorative xmlns:adec="http://schemas.microsoft.com/office/drawing/2017/decorative" val="1"/>
              </a:ext>
            </a:extLst>
          </p:cNvPr>
          <p:cNvPicPr>
            <a:picLocks noGrp="1" noChangeAspect="1"/>
          </p:cNvPicPr>
          <p:nvPr>
            <p:ph type="pic" idx="13"/>
          </p:nvPr>
        </p:nvPicPr>
        <p:blipFill>
          <a:blip r:embed="rId3"/>
          <a:srcRect l="4994" r="4994"/>
          <a:stretch>
            <a:fillRect/>
          </a:stretch>
        </p:blipFill>
        <p:spPr/>
      </p:pic>
      <p:pic>
        <p:nvPicPr>
          <p:cNvPr id="8" name="Picture 6">
            <a:extLst>
              <a:ext uri="{C183D7F6-B498-43B3-948B-1728B52AA6E4}">
                <adec:decorative xmlns:adec="http://schemas.microsoft.com/office/drawing/2017/decorative" val="1"/>
              </a:ext>
            </a:extLst>
          </p:cNvPr>
          <p:cNvPicPr>
            <a:picLocks noGrp="1" noChangeAspect="1" noChangeArrowheads="1"/>
          </p:cNvPicPr>
          <p:nvPr>
            <p:ph type="pic" idx="14"/>
          </p:nvPr>
        </p:nvPicPr>
        <p:blipFill>
          <a:blip r:embed="rId4">
            <a:extLst>
              <a:ext uri="{28A0092B-C50C-407E-A947-70E740481C1C}">
                <a14:useLocalDpi xmlns:a14="http://schemas.microsoft.com/office/drawing/2010/main" val="0"/>
              </a:ext>
            </a:extLst>
          </a:blip>
          <a:srcRect l="11899" r="11899"/>
          <a:stretch>
            <a:fillRect/>
          </a:stretch>
        </p:blipFill>
        <p:spPr bwMode="auto">
          <a:xfrm>
            <a:off x="4705949" y="1744755"/>
            <a:ext cx="3727451"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1208069" y="6479114"/>
            <a:ext cx="6690633" cy="230832"/>
          </a:xfrm>
          <a:prstGeom prst="rect">
            <a:avLst/>
          </a:prstGeom>
        </p:spPr>
        <p:txBody>
          <a:bodyPr wrap="square">
            <a:spAutoFit/>
          </a:bodyPr>
          <a:lstStyle/>
          <a:p>
            <a:pPr algn="r"/>
            <a:r>
              <a:rPr lang="en-GB" sz="900" dirty="0">
                <a:solidFill>
                  <a:prstClr val="black"/>
                </a:solidFill>
                <a:latin typeface="Arial" panose="020B0604020202020204" pitchFamily="34" charset="0"/>
                <a:cs typeface="Arial" panose="020B0604020202020204" pitchFamily="34" charset="0"/>
              </a:rPr>
              <a:t>Copyright © 2021. Created by Computational Social Science Training Team, UK Data Service. </a:t>
            </a:r>
            <a:endParaRPr lang="en-GB" sz="900" dirty="0"/>
          </a:p>
        </p:txBody>
      </p:sp>
      <p:sp>
        <p:nvSpPr>
          <p:cNvPr id="3" name="Slide Number Placeholder 2">
            <a:extLst>
              <a:ext uri="{FF2B5EF4-FFF2-40B4-BE49-F238E27FC236}">
                <a16:creationId xmlns:a16="http://schemas.microsoft.com/office/drawing/2014/main" id="{89B40B0B-BDD4-934E-8690-7D00D9EAE6BA}"/>
              </a:ext>
            </a:extLst>
          </p:cNvPr>
          <p:cNvSpPr>
            <a:spLocks noGrp="1"/>
          </p:cNvSpPr>
          <p:nvPr>
            <p:ph type="sldNum" sz="quarter" idx="12"/>
          </p:nvPr>
        </p:nvSpPr>
        <p:spPr/>
        <p:txBody>
          <a:bodyPr/>
          <a:lstStyle/>
          <a:p>
            <a:fld id="{016687C5-7511-7743-B429-3BDBE272F28B}" type="slidenum">
              <a:rPr lang="en-US" smtClean="0"/>
              <a:t>1</a:t>
            </a:fld>
            <a:endParaRPr lang="en-US"/>
          </a:p>
        </p:txBody>
      </p:sp>
    </p:spTree>
    <p:extLst>
      <p:ext uri="{BB962C8B-B14F-4D97-AF65-F5344CB8AC3E}">
        <p14:creationId xmlns:p14="http://schemas.microsoft.com/office/powerpoint/2010/main" val="3841458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D1AEF-B904-33FD-4971-C4AC1C337050}"/>
              </a:ext>
            </a:extLst>
          </p:cNvPr>
          <p:cNvSpPr>
            <a:spLocks noGrp="1"/>
          </p:cNvSpPr>
          <p:nvPr>
            <p:ph type="title"/>
          </p:nvPr>
        </p:nvSpPr>
        <p:spPr/>
        <p:txBody>
          <a:bodyPr/>
          <a:lstStyle/>
          <a:p>
            <a:r>
              <a:rPr lang="en-GB" dirty="0"/>
              <a:t>Emergent theme 3 - Reproducibility is a burden</a:t>
            </a:r>
          </a:p>
        </p:txBody>
      </p:sp>
      <p:sp>
        <p:nvSpPr>
          <p:cNvPr id="3" name="Text Placeholder 2">
            <a:extLst>
              <a:ext uri="{FF2B5EF4-FFF2-40B4-BE49-F238E27FC236}">
                <a16:creationId xmlns:a16="http://schemas.microsoft.com/office/drawing/2014/main" id="{4261AEBC-62C3-C7D3-5FA5-BA324D7DE9CF}"/>
              </a:ext>
            </a:extLst>
          </p:cNvPr>
          <p:cNvSpPr>
            <a:spLocks noGrp="1"/>
          </p:cNvSpPr>
          <p:nvPr>
            <p:ph type="body" sz="quarter" idx="13"/>
          </p:nvPr>
        </p:nvSpPr>
        <p:spPr/>
        <p:txBody>
          <a:bodyPr>
            <a:noAutofit/>
          </a:bodyPr>
          <a:lstStyle/>
          <a:p>
            <a:pPr>
              <a:lnSpc>
                <a:spcPct val="107000"/>
              </a:lnSpc>
              <a:spcAft>
                <a:spcPts val="800"/>
              </a:spcAft>
            </a:pPr>
            <a:r>
              <a:rPr lang="en-GB" sz="2800" kern="100" dirty="0">
                <a:effectLst/>
                <a:latin typeface="Calibri" panose="020F0502020204030204" pitchFamily="34" charset="0"/>
                <a:ea typeface="Calibri" panose="020F0502020204030204" pitchFamily="34" charset="0"/>
                <a:cs typeface="Times New Roman" panose="02020603050405020304" pitchFamily="18" charset="0"/>
              </a:rPr>
              <a:t>No time planned within a grant to deal with reproducibility</a:t>
            </a:r>
          </a:p>
          <a:p>
            <a:pPr>
              <a:lnSpc>
                <a:spcPct val="107000"/>
              </a:lnSpc>
              <a:spcAft>
                <a:spcPts val="800"/>
              </a:spcAft>
            </a:pPr>
            <a:r>
              <a:rPr lang="en-GB" sz="2800" kern="100" dirty="0">
                <a:latin typeface="Calibri" panose="020F0502020204030204" pitchFamily="34" charset="0"/>
                <a:ea typeface="Calibri" panose="020F0502020204030204" pitchFamily="34" charset="0"/>
                <a:cs typeface="Times New Roman" panose="02020603050405020304" pitchFamily="18" charset="0"/>
              </a:rPr>
              <a:t>No (clear) publication requirements or standards</a:t>
            </a:r>
          </a:p>
          <a:p>
            <a:pPr>
              <a:lnSpc>
                <a:spcPct val="107000"/>
              </a:lnSpc>
              <a:spcAft>
                <a:spcPts val="800"/>
              </a:spcAft>
            </a:pPr>
            <a:r>
              <a:rPr lang="en-GB" sz="2800" kern="100" dirty="0">
                <a:effectLst/>
                <a:latin typeface="Calibri" panose="020F0502020204030204" pitchFamily="34" charset="0"/>
                <a:ea typeface="Calibri" panose="020F0502020204030204" pitchFamily="34" charset="0"/>
                <a:cs typeface="Times New Roman" panose="02020603050405020304" pitchFamily="18" charset="0"/>
              </a:rPr>
              <a:t>Unclear on how to get credit for reproducibility work</a:t>
            </a:r>
          </a:p>
          <a:p>
            <a:pPr>
              <a:lnSpc>
                <a:spcPct val="107000"/>
              </a:lnSpc>
              <a:spcAft>
                <a:spcPts val="800"/>
              </a:spcAft>
            </a:pPr>
            <a:r>
              <a:rPr lang="en-GB" sz="2800" kern="100" dirty="0">
                <a:latin typeface="Calibri" panose="020F0502020204030204" pitchFamily="34" charset="0"/>
                <a:ea typeface="Calibri" panose="020F0502020204030204" pitchFamily="34" charset="0"/>
                <a:cs typeface="Times New Roman" panose="02020603050405020304" pitchFamily="18" charset="0"/>
              </a:rPr>
              <a:t>Best when well-planned, well-communicated, fully participative</a:t>
            </a:r>
          </a:p>
          <a:p>
            <a:pPr>
              <a:lnSpc>
                <a:spcPct val="107000"/>
              </a:lnSpc>
              <a:spcAft>
                <a:spcPts val="800"/>
              </a:spcAft>
            </a:pPr>
            <a:r>
              <a:rPr lang="en-GB" sz="2800" kern="100" dirty="0">
                <a:latin typeface="Calibri" panose="020F0502020204030204" pitchFamily="34" charset="0"/>
                <a:ea typeface="Calibri" panose="020F0502020204030204" pitchFamily="34" charset="0"/>
                <a:cs typeface="Times New Roman" panose="02020603050405020304" pitchFamily="18" charset="0"/>
              </a:rPr>
              <a:t>Useful tools may not be planned, budgeted, available, etc. </a:t>
            </a:r>
          </a:p>
          <a:p>
            <a:pPr>
              <a:lnSpc>
                <a:spcPct val="107000"/>
              </a:lnSpc>
              <a:spcAft>
                <a:spcPts val="800"/>
              </a:spcAft>
            </a:pPr>
            <a:r>
              <a:rPr lang="en-GB" sz="2800" kern="100" dirty="0">
                <a:latin typeface="Calibri" panose="020F0502020204030204" pitchFamily="34" charset="0"/>
                <a:ea typeface="Calibri" panose="020F0502020204030204" pitchFamily="34" charset="0"/>
                <a:cs typeface="Times New Roman" panose="02020603050405020304" pitchFamily="18" charset="0"/>
              </a:rPr>
              <a:t>Poorly done means more time and intensive manual work needed</a:t>
            </a:r>
          </a:p>
        </p:txBody>
      </p:sp>
      <p:sp>
        <p:nvSpPr>
          <p:cNvPr id="4" name="Slide Number Placeholder 3">
            <a:extLst>
              <a:ext uri="{FF2B5EF4-FFF2-40B4-BE49-F238E27FC236}">
                <a16:creationId xmlns:a16="http://schemas.microsoft.com/office/drawing/2014/main" id="{697798BB-D9B3-03DE-E8B3-4DD6C4DD920B}"/>
              </a:ext>
            </a:extLst>
          </p:cNvPr>
          <p:cNvSpPr>
            <a:spLocks noGrp="1"/>
          </p:cNvSpPr>
          <p:nvPr>
            <p:ph type="sldNum" sz="quarter" idx="12"/>
          </p:nvPr>
        </p:nvSpPr>
        <p:spPr/>
        <p:txBody>
          <a:bodyPr/>
          <a:lstStyle/>
          <a:p>
            <a:fld id="{016687C5-7511-7743-B429-3BDBE272F28B}" type="slidenum">
              <a:rPr lang="en-US" smtClean="0"/>
              <a:t>10</a:t>
            </a:fld>
            <a:endParaRPr lang="en-US"/>
          </a:p>
        </p:txBody>
      </p:sp>
    </p:spTree>
    <p:extLst>
      <p:ext uri="{BB962C8B-B14F-4D97-AF65-F5344CB8AC3E}">
        <p14:creationId xmlns:p14="http://schemas.microsoft.com/office/powerpoint/2010/main" val="578242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D1AEF-B904-33FD-4971-C4AC1C337050}"/>
              </a:ext>
            </a:extLst>
          </p:cNvPr>
          <p:cNvSpPr>
            <a:spLocks noGrp="1"/>
          </p:cNvSpPr>
          <p:nvPr>
            <p:ph type="title"/>
          </p:nvPr>
        </p:nvSpPr>
        <p:spPr/>
        <p:txBody>
          <a:bodyPr/>
          <a:lstStyle/>
          <a:p>
            <a:r>
              <a:rPr lang="en-GB" dirty="0"/>
              <a:t>Reproducibility is currently a barrier without</a:t>
            </a:r>
          </a:p>
        </p:txBody>
      </p:sp>
      <p:sp>
        <p:nvSpPr>
          <p:cNvPr id="3" name="Text Placeholder 2">
            <a:extLst>
              <a:ext uri="{FF2B5EF4-FFF2-40B4-BE49-F238E27FC236}">
                <a16:creationId xmlns:a16="http://schemas.microsoft.com/office/drawing/2014/main" id="{4261AEBC-62C3-C7D3-5FA5-BA324D7DE9CF}"/>
              </a:ext>
            </a:extLst>
          </p:cNvPr>
          <p:cNvSpPr>
            <a:spLocks noGrp="1"/>
          </p:cNvSpPr>
          <p:nvPr>
            <p:ph type="body" sz="quarter" idx="13"/>
          </p:nvPr>
        </p:nvSpPr>
        <p:spPr/>
        <p:txBody>
          <a:bodyPr>
            <a:noAutofit/>
          </a:bodyPr>
          <a:lstStyle/>
          <a:p>
            <a:pPr marL="0" indent="0">
              <a:lnSpc>
                <a:spcPct val="107000"/>
              </a:lnSpc>
              <a:spcAft>
                <a:spcPts val="800"/>
              </a:spcAft>
              <a:buNone/>
            </a:pPr>
            <a:r>
              <a:rPr lang="en-GB" sz="2800" b="1" kern="100" dirty="0">
                <a:latin typeface="Calibri" panose="020F0502020204030204" pitchFamily="34" charset="0"/>
                <a:ea typeface="Calibri" panose="020F0502020204030204" pitchFamily="34" charset="0"/>
                <a:cs typeface="Times New Roman" panose="02020603050405020304" pitchFamily="18" charset="0"/>
              </a:rPr>
              <a:t>Practical support</a:t>
            </a:r>
            <a:r>
              <a:rPr lang="en-GB" sz="2800" kern="100" dirty="0">
                <a:latin typeface="Calibri" panose="020F0502020204030204" pitchFamily="34" charset="0"/>
                <a:ea typeface="Calibri" panose="020F0502020204030204" pitchFamily="34" charset="0"/>
                <a:cs typeface="Times New Roman" panose="02020603050405020304" pitchFamily="18" charset="0"/>
              </a:rPr>
              <a:t>: training, time, tools, mentoring, leadership, examples, standards, best-practice guidance, etc. </a:t>
            </a:r>
          </a:p>
          <a:p>
            <a:pPr marL="0" indent="0">
              <a:lnSpc>
                <a:spcPct val="107000"/>
              </a:lnSpc>
              <a:spcAft>
                <a:spcPts val="800"/>
              </a:spcAft>
              <a:buNone/>
            </a:pPr>
            <a:r>
              <a:rPr lang="en-GB" sz="2800" b="1" kern="100" dirty="0">
                <a:latin typeface="Calibri" panose="020F0502020204030204" pitchFamily="34" charset="0"/>
                <a:ea typeface="Calibri" panose="020F0502020204030204" pitchFamily="34" charset="0"/>
                <a:cs typeface="Times New Roman" panose="02020603050405020304" pitchFamily="18" charset="0"/>
              </a:rPr>
              <a:t>Opportunities</a:t>
            </a:r>
            <a:r>
              <a:rPr lang="en-GB" sz="2800" kern="100" dirty="0">
                <a:latin typeface="Calibri" panose="020F0502020204030204" pitchFamily="34" charset="0"/>
                <a:ea typeface="Calibri" panose="020F0502020204030204" pitchFamily="34" charset="0"/>
                <a:cs typeface="Times New Roman" panose="02020603050405020304" pitchFamily="18" charset="0"/>
              </a:rPr>
              <a:t>: to do and/or publish reproducibility efforts, ways to publish code/data, paid support to do reproducibility work, etc. </a:t>
            </a:r>
          </a:p>
          <a:p>
            <a:pPr marL="0" indent="0">
              <a:lnSpc>
                <a:spcPct val="107000"/>
              </a:lnSpc>
              <a:spcAft>
                <a:spcPts val="800"/>
              </a:spcAft>
              <a:buNone/>
            </a:pPr>
            <a:r>
              <a:rPr lang="en-GB" sz="2800" b="1" kern="100" dirty="0">
                <a:latin typeface="Calibri" panose="020F0502020204030204" pitchFamily="34" charset="0"/>
                <a:ea typeface="Calibri" panose="020F0502020204030204" pitchFamily="34" charset="0"/>
                <a:cs typeface="Times New Roman" panose="02020603050405020304" pitchFamily="18" charset="0"/>
              </a:rPr>
              <a:t>Culture change</a:t>
            </a:r>
            <a:r>
              <a:rPr lang="en-GB" sz="2800" kern="100" dirty="0">
                <a:latin typeface="Calibri" panose="020F0502020204030204" pitchFamily="34" charset="0"/>
                <a:ea typeface="Calibri" panose="020F0502020204030204" pitchFamily="34" charset="0"/>
                <a:cs typeface="Times New Roman" panose="02020603050405020304" pitchFamily="18" charset="0"/>
              </a:rPr>
              <a:t>: value transparency, adjust image of “intelligence” or “academic”, reduce pressure on research positions, change funding/publication/promotion criteria, DEI efforts in academia, etc. </a:t>
            </a:r>
          </a:p>
        </p:txBody>
      </p:sp>
      <p:sp>
        <p:nvSpPr>
          <p:cNvPr id="4" name="Slide Number Placeholder 3">
            <a:extLst>
              <a:ext uri="{FF2B5EF4-FFF2-40B4-BE49-F238E27FC236}">
                <a16:creationId xmlns:a16="http://schemas.microsoft.com/office/drawing/2014/main" id="{697798BB-D9B3-03DE-E8B3-4DD6C4DD920B}"/>
              </a:ext>
            </a:extLst>
          </p:cNvPr>
          <p:cNvSpPr>
            <a:spLocks noGrp="1"/>
          </p:cNvSpPr>
          <p:nvPr>
            <p:ph type="sldNum" sz="quarter" idx="12"/>
          </p:nvPr>
        </p:nvSpPr>
        <p:spPr/>
        <p:txBody>
          <a:bodyPr/>
          <a:lstStyle/>
          <a:p>
            <a:fld id="{016687C5-7511-7743-B429-3BDBE272F28B}" type="slidenum">
              <a:rPr lang="en-US" smtClean="0"/>
              <a:t>11</a:t>
            </a:fld>
            <a:endParaRPr lang="en-US"/>
          </a:p>
        </p:txBody>
      </p:sp>
    </p:spTree>
    <p:extLst>
      <p:ext uri="{BB962C8B-B14F-4D97-AF65-F5344CB8AC3E}">
        <p14:creationId xmlns:p14="http://schemas.microsoft.com/office/powerpoint/2010/main" val="815454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D1AEF-B904-33FD-4971-C4AC1C337050}"/>
              </a:ext>
            </a:extLst>
          </p:cNvPr>
          <p:cNvSpPr>
            <a:spLocks noGrp="1"/>
          </p:cNvSpPr>
          <p:nvPr>
            <p:ph type="title"/>
          </p:nvPr>
        </p:nvSpPr>
        <p:spPr/>
        <p:txBody>
          <a:bodyPr/>
          <a:lstStyle/>
          <a:p>
            <a:r>
              <a:rPr lang="en-GB" dirty="0"/>
              <a:t>Barriers and intersectionality</a:t>
            </a:r>
          </a:p>
        </p:txBody>
      </p:sp>
      <p:sp>
        <p:nvSpPr>
          <p:cNvPr id="3" name="Text Placeholder 2">
            <a:extLst>
              <a:ext uri="{FF2B5EF4-FFF2-40B4-BE49-F238E27FC236}">
                <a16:creationId xmlns:a16="http://schemas.microsoft.com/office/drawing/2014/main" id="{4261AEBC-62C3-C7D3-5FA5-BA324D7DE9CF}"/>
              </a:ext>
            </a:extLst>
          </p:cNvPr>
          <p:cNvSpPr>
            <a:spLocks noGrp="1"/>
          </p:cNvSpPr>
          <p:nvPr>
            <p:ph type="body" sz="quarter" idx="13"/>
          </p:nvPr>
        </p:nvSpPr>
        <p:spPr/>
        <p:txBody>
          <a:bodyPr>
            <a:noAutofit/>
          </a:bodyPr>
          <a:lstStyle/>
          <a:p>
            <a:pPr marL="0" indent="0">
              <a:lnSpc>
                <a:spcPct val="107000"/>
              </a:lnSpc>
              <a:spcAft>
                <a:spcPts val="800"/>
              </a:spcAft>
              <a:buNone/>
            </a:pPr>
            <a:r>
              <a:rPr lang="en-GB" sz="2800" kern="100" dirty="0">
                <a:latin typeface="Calibri" panose="020F0502020204030204" pitchFamily="34" charset="0"/>
                <a:ea typeface="Calibri" panose="020F0502020204030204" pitchFamily="34" charset="0"/>
                <a:cs typeface="Times New Roman" panose="02020603050405020304" pitchFamily="18" charset="0"/>
              </a:rPr>
              <a:t>Workplace pressures matter. </a:t>
            </a:r>
          </a:p>
          <a:p>
            <a:pPr marL="0" indent="0">
              <a:lnSpc>
                <a:spcPct val="107000"/>
              </a:lnSpc>
              <a:spcAft>
                <a:spcPts val="800"/>
              </a:spcAft>
              <a:buNone/>
            </a:pPr>
            <a:endParaRPr lang="en-GB" sz="28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2800" kern="100" dirty="0">
                <a:latin typeface="Calibri" panose="020F0502020204030204" pitchFamily="34" charset="0"/>
                <a:ea typeface="Calibri" panose="020F0502020204030204" pitchFamily="34" charset="0"/>
                <a:cs typeface="Times New Roman" panose="02020603050405020304" pitchFamily="18" charset="0"/>
              </a:rPr>
              <a:t>Some researchers feel those pressures more.</a:t>
            </a:r>
          </a:p>
          <a:p>
            <a:pPr marL="0" indent="0">
              <a:lnSpc>
                <a:spcPct val="107000"/>
              </a:lnSpc>
              <a:spcAft>
                <a:spcPts val="800"/>
              </a:spcAft>
              <a:buNone/>
            </a:pPr>
            <a:endParaRPr lang="en-GB" sz="28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2800" kern="100" dirty="0">
                <a:latin typeface="Calibri" panose="020F0502020204030204" pitchFamily="34" charset="0"/>
                <a:ea typeface="Calibri" panose="020F0502020204030204" pitchFamily="34" charset="0"/>
                <a:cs typeface="Times New Roman" panose="02020603050405020304" pitchFamily="18" charset="0"/>
              </a:rPr>
              <a:t>Reproducibility is more of a barrier to more pressured researchers.</a:t>
            </a:r>
          </a:p>
          <a:p>
            <a:pPr marL="0" indent="0">
              <a:lnSpc>
                <a:spcPct val="107000"/>
              </a:lnSpc>
              <a:spcAft>
                <a:spcPts val="800"/>
              </a:spcAft>
              <a:buNone/>
            </a:pPr>
            <a:endParaRPr lang="en-GB" sz="28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97798BB-D9B3-03DE-E8B3-4DD6C4DD920B}"/>
              </a:ext>
            </a:extLst>
          </p:cNvPr>
          <p:cNvSpPr>
            <a:spLocks noGrp="1"/>
          </p:cNvSpPr>
          <p:nvPr>
            <p:ph type="sldNum" sz="quarter" idx="12"/>
          </p:nvPr>
        </p:nvSpPr>
        <p:spPr/>
        <p:txBody>
          <a:bodyPr/>
          <a:lstStyle/>
          <a:p>
            <a:fld id="{016687C5-7511-7743-B429-3BDBE272F28B}" type="slidenum">
              <a:rPr lang="en-US" smtClean="0"/>
              <a:t>12</a:t>
            </a:fld>
            <a:endParaRPr lang="en-US"/>
          </a:p>
        </p:txBody>
      </p:sp>
    </p:spTree>
    <p:extLst>
      <p:ext uri="{BB962C8B-B14F-4D97-AF65-F5344CB8AC3E}">
        <p14:creationId xmlns:p14="http://schemas.microsoft.com/office/powerpoint/2010/main" val="3069839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D1AEF-B904-33FD-4971-C4AC1C337050}"/>
              </a:ext>
            </a:extLst>
          </p:cNvPr>
          <p:cNvSpPr>
            <a:spLocks noGrp="1"/>
          </p:cNvSpPr>
          <p:nvPr>
            <p:ph type="title"/>
          </p:nvPr>
        </p:nvSpPr>
        <p:spPr/>
        <p:txBody>
          <a:bodyPr/>
          <a:lstStyle/>
          <a:p>
            <a:r>
              <a:rPr lang="en-GB" dirty="0"/>
              <a:t>Recommendations for the future</a:t>
            </a:r>
          </a:p>
        </p:txBody>
      </p:sp>
      <p:sp>
        <p:nvSpPr>
          <p:cNvPr id="3" name="Text Placeholder 2">
            <a:extLst>
              <a:ext uri="{FF2B5EF4-FFF2-40B4-BE49-F238E27FC236}">
                <a16:creationId xmlns:a16="http://schemas.microsoft.com/office/drawing/2014/main" id="{4261AEBC-62C3-C7D3-5FA5-BA324D7DE9CF}"/>
              </a:ext>
            </a:extLst>
          </p:cNvPr>
          <p:cNvSpPr>
            <a:spLocks noGrp="1"/>
          </p:cNvSpPr>
          <p:nvPr>
            <p:ph type="body" sz="quarter" idx="13"/>
          </p:nvPr>
        </p:nvSpPr>
        <p:spPr/>
        <p:txBody>
          <a:bodyPr>
            <a:noAutofit/>
          </a:bodyPr>
          <a:lstStyle/>
          <a:p>
            <a:pPr marL="0" indent="0">
              <a:lnSpc>
                <a:spcPct val="107000"/>
              </a:lnSpc>
              <a:spcAft>
                <a:spcPts val="800"/>
              </a:spcAft>
              <a:buNone/>
            </a:pPr>
            <a:r>
              <a:rPr lang="en-GB" sz="2800" kern="100" dirty="0">
                <a:latin typeface="Calibri" panose="020F0502020204030204" pitchFamily="34" charset="0"/>
                <a:ea typeface="Calibri" panose="020F0502020204030204" pitchFamily="34" charset="0"/>
                <a:cs typeface="Times New Roman" panose="02020603050405020304" pitchFamily="18" charset="0"/>
              </a:rPr>
              <a:t>Be the change you want to see in the world. </a:t>
            </a:r>
          </a:p>
          <a:p>
            <a:pPr marL="0" indent="0">
              <a:lnSpc>
                <a:spcPct val="107000"/>
              </a:lnSpc>
              <a:spcAft>
                <a:spcPts val="800"/>
              </a:spcAft>
              <a:buNone/>
            </a:pPr>
            <a:r>
              <a:rPr lang="en-GB" sz="2800" kern="100" dirty="0">
                <a:latin typeface="Calibri" panose="020F0502020204030204" pitchFamily="34" charset="0"/>
                <a:ea typeface="Calibri" panose="020F0502020204030204" pitchFamily="34" charset="0"/>
                <a:cs typeface="Times New Roman" panose="02020603050405020304" pitchFamily="18" charset="0"/>
              </a:rPr>
              <a:t>	Give your team the support </a:t>
            </a:r>
            <a:r>
              <a:rPr lang="en-GB" sz="2800" kern="100">
                <a:latin typeface="Calibri" panose="020F0502020204030204" pitchFamily="34" charset="0"/>
                <a:ea typeface="Calibri" panose="020F0502020204030204" pitchFamily="34" charset="0"/>
                <a:cs typeface="Times New Roman" panose="02020603050405020304" pitchFamily="18" charset="0"/>
              </a:rPr>
              <a:t>and resources </a:t>
            </a:r>
            <a:r>
              <a:rPr lang="en-GB" sz="2800" kern="100" dirty="0">
                <a:latin typeface="Calibri" panose="020F0502020204030204" pitchFamily="34" charset="0"/>
                <a:ea typeface="Calibri" panose="020F0502020204030204" pitchFamily="34" charset="0"/>
                <a:cs typeface="Times New Roman" panose="02020603050405020304" pitchFamily="18" charset="0"/>
              </a:rPr>
              <a:t>they need.</a:t>
            </a:r>
          </a:p>
          <a:p>
            <a:pPr marL="0" indent="0">
              <a:lnSpc>
                <a:spcPct val="107000"/>
              </a:lnSpc>
              <a:spcAft>
                <a:spcPts val="800"/>
              </a:spcAft>
              <a:buNone/>
            </a:pPr>
            <a:r>
              <a:rPr lang="en-GB" sz="2800" kern="100" dirty="0">
                <a:latin typeface="Calibri" panose="020F0502020204030204" pitchFamily="34" charset="0"/>
                <a:ea typeface="Calibri" panose="020F0502020204030204" pitchFamily="34" charset="0"/>
                <a:cs typeface="Times New Roman" panose="02020603050405020304" pitchFamily="18" charset="0"/>
              </a:rPr>
              <a:t>	Can you create opportunities? </a:t>
            </a:r>
          </a:p>
          <a:p>
            <a:pPr marL="0" indent="0">
              <a:lnSpc>
                <a:spcPct val="107000"/>
              </a:lnSpc>
              <a:spcAft>
                <a:spcPts val="800"/>
              </a:spcAft>
              <a:buNone/>
            </a:pPr>
            <a:r>
              <a:rPr lang="en-GB" sz="2800" kern="100" dirty="0">
                <a:latin typeface="Calibri" panose="020F0502020204030204" pitchFamily="34" charset="0"/>
                <a:ea typeface="Calibri" panose="020F0502020204030204" pitchFamily="34" charset="0"/>
                <a:cs typeface="Times New Roman" panose="02020603050405020304" pitchFamily="18" charset="0"/>
              </a:rPr>
              <a:t>	Change your own culture. </a:t>
            </a:r>
          </a:p>
        </p:txBody>
      </p:sp>
      <p:sp>
        <p:nvSpPr>
          <p:cNvPr id="4" name="Slide Number Placeholder 3">
            <a:extLst>
              <a:ext uri="{FF2B5EF4-FFF2-40B4-BE49-F238E27FC236}">
                <a16:creationId xmlns:a16="http://schemas.microsoft.com/office/drawing/2014/main" id="{697798BB-D9B3-03DE-E8B3-4DD6C4DD920B}"/>
              </a:ext>
            </a:extLst>
          </p:cNvPr>
          <p:cNvSpPr>
            <a:spLocks noGrp="1"/>
          </p:cNvSpPr>
          <p:nvPr>
            <p:ph type="sldNum" sz="quarter" idx="12"/>
          </p:nvPr>
        </p:nvSpPr>
        <p:spPr/>
        <p:txBody>
          <a:bodyPr/>
          <a:lstStyle/>
          <a:p>
            <a:fld id="{016687C5-7511-7743-B429-3BDBE272F28B}" type="slidenum">
              <a:rPr lang="en-US" smtClean="0"/>
              <a:t>13</a:t>
            </a:fld>
            <a:endParaRPr lang="en-US"/>
          </a:p>
        </p:txBody>
      </p:sp>
    </p:spTree>
    <p:extLst>
      <p:ext uri="{BB962C8B-B14F-4D97-AF65-F5344CB8AC3E}">
        <p14:creationId xmlns:p14="http://schemas.microsoft.com/office/powerpoint/2010/main" val="2435118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Contact details</a:t>
            </a:r>
            <a:endParaRPr lang="en-GB" sz="3600" dirty="0"/>
          </a:p>
        </p:txBody>
      </p:sp>
      <p:sp>
        <p:nvSpPr>
          <p:cNvPr id="4" name="Slide Number Placeholder 3"/>
          <p:cNvSpPr>
            <a:spLocks noGrp="1"/>
          </p:cNvSpPr>
          <p:nvPr>
            <p:ph type="sldNum" sz="quarter" idx="12"/>
          </p:nvPr>
        </p:nvSpPr>
        <p:spPr/>
        <p:txBody>
          <a:bodyPr/>
          <a:lstStyle/>
          <a:p>
            <a:fld id="{016687C5-7511-7743-B429-3BDBE272F28B}" type="slidenum">
              <a:rPr lang="en-US" smtClean="0"/>
              <a:t>14</a:t>
            </a:fld>
            <a:endParaRPr lang="en-US"/>
          </a:p>
        </p:txBody>
      </p:sp>
      <p:sp>
        <p:nvSpPr>
          <p:cNvPr id="3" name="TextBox 2">
            <a:extLst>
              <a:ext uri="{FF2B5EF4-FFF2-40B4-BE49-F238E27FC236}">
                <a16:creationId xmlns:a16="http://schemas.microsoft.com/office/drawing/2014/main" id="{28F79FD7-59DC-CDF1-2E08-6AE9731B2AF3}"/>
              </a:ext>
            </a:extLst>
          </p:cNvPr>
          <p:cNvSpPr txBox="1"/>
          <p:nvPr/>
        </p:nvSpPr>
        <p:spPr>
          <a:xfrm>
            <a:off x="1130710" y="4198374"/>
            <a:ext cx="4237703" cy="646331"/>
          </a:xfrm>
          <a:prstGeom prst="rect">
            <a:avLst/>
          </a:prstGeom>
          <a:noFill/>
        </p:spPr>
        <p:txBody>
          <a:bodyPr wrap="square" rtlCol="0">
            <a:spAutoFit/>
          </a:bodyPr>
          <a:lstStyle/>
          <a:p>
            <a:r>
              <a:rPr lang="en-GB" dirty="0">
                <a:hlinkClick r:id="rId2"/>
              </a:rPr>
              <a:t>j.kasmire@manchester.ac.uk</a:t>
            </a:r>
            <a:endParaRPr lang="en-GB" dirty="0"/>
          </a:p>
          <a:p>
            <a:r>
              <a:rPr lang="en-GB"/>
              <a:t>@JKasmireComplex</a:t>
            </a:r>
          </a:p>
        </p:txBody>
      </p:sp>
    </p:spTree>
    <p:extLst>
      <p:ext uri="{BB962C8B-B14F-4D97-AF65-F5344CB8AC3E}">
        <p14:creationId xmlns:p14="http://schemas.microsoft.com/office/powerpoint/2010/main" val="2062461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F6768-55D3-E8A2-50FE-266B699A582F}"/>
              </a:ext>
            </a:extLst>
          </p:cNvPr>
          <p:cNvSpPr>
            <a:spLocks noGrp="1"/>
          </p:cNvSpPr>
          <p:nvPr>
            <p:ph type="title"/>
          </p:nvPr>
        </p:nvSpPr>
        <p:spPr/>
        <p:txBody>
          <a:bodyPr/>
          <a:lstStyle/>
          <a:p>
            <a:r>
              <a:rPr lang="en-GB" dirty="0"/>
              <a:t>Who we are</a:t>
            </a:r>
          </a:p>
        </p:txBody>
      </p:sp>
      <p:sp>
        <p:nvSpPr>
          <p:cNvPr id="3" name="Text Placeholder 2">
            <a:extLst>
              <a:ext uri="{FF2B5EF4-FFF2-40B4-BE49-F238E27FC236}">
                <a16:creationId xmlns:a16="http://schemas.microsoft.com/office/drawing/2014/main" id="{F79D1681-856D-8152-F510-5BC9E3711643}"/>
              </a:ext>
            </a:extLst>
          </p:cNvPr>
          <p:cNvSpPr>
            <a:spLocks noGrp="1"/>
          </p:cNvSpPr>
          <p:nvPr>
            <p:ph type="body" sz="quarter" idx="13"/>
          </p:nvPr>
        </p:nvSpPr>
        <p:spPr>
          <a:xfrm>
            <a:off x="756720" y="1540477"/>
            <a:ext cx="3281126" cy="4257896"/>
          </a:xfrm>
        </p:spPr>
        <p:txBody>
          <a:bodyPr/>
          <a:lstStyle/>
          <a:p>
            <a:pPr marL="0" indent="0">
              <a:buNone/>
            </a:pPr>
            <a:r>
              <a:rPr lang="en-GB" b="1" i="0" dirty="0" err="1">
                <a:solidFill>
                  <a:srgbClr val="000000"/>
                </a:solidFill>
                <a:effectLst/>
                <a:latin typeface="verdana" panose="020B0604030504040204" pitchFamily="34" charset="0"/>
              </a:rPr>
              <a:t>Dr.</a:t>
            </a:r>
            <a:r>
              <a:rPr lang="en-GB" b="1" i="0" dirty="0">
                <a:solidFill>
                  <a:srgbClr val="000000"/>
                </a:solidFill>
                <a:effectLst/>
                <a:latin typeface="verdana" panose="020B0604030504040204" pitchFamily="34" charset="0"/>
              </a:rPr>
              <a:t> Jools Kasmire   </a:t>
            </a:r>
            <a:r>
              <a:rPr lang="en-GB" b="0" i="0" dirty="0">
                <a:solidFill>
                  <a:srgbClr val="000000"/>
                </a:solidFill>
                <a:effectLst/>
                <a:latin typeface="verdana" panose="020B0604030504040204" pitchFamily="34" charset="0"/>
              </a:rPr>
              <a:t>              </a:t>
            </a:r>
            <a:r>
              <a:rPr lang="en-GB" dirty="0">
                <a:solidFill>
                  <a:srgbClr val="000000"/>
                </a:solidFill>
                <a:latin typeface="verdana" panose="020B0604030504040204" pitchFamily="34" charset="0"/>
              </a:rPr>
              <a:t>Jupyter notebooks</a:t>
            </a:r>
          </a:p>
          <a:p>
            <a:pPr marL="0" indent="0">
              <a:buNone/>
            </a:pPr>
            <a:r>
              <a:rPr lang="en-GB" dirty="0">
                <a:solidFill>
                  <a:srgbClr val="000000"/>
                </a:solidFill>
                <a:latin typeface="verdana" panose="020B0604030504040204" pitchFamily="34" charset="0"/>
              </a:rPr>
              <a:t>Raise awareness of repositories with executable code and data</a:t>
            </a:r>
            <a:endParaRPr lang="en-GB" dirty="0"/>
          </a:p>
        </p:txBody>
      </p:sp>
      <p:sp>
        <p:nvSpPr>
          <p:cNvPr id="4" name="Slide Number Placeholder 3">
            <a:extLst>
              <a:ext uri="{FF2B5EF4-FFF2-40B4-BE49-F238E27FC236}">
                <a16:creationId xmlns:a16="http://schemas.microsoft.com/office/drawing/2014/main" id="{AF54E1C3-C490-E2C5-C38F-A6BE13907A16}"/>
              </a:ext>
            </a:extLst>
          </p:cNvPr>
          <p:cNvSpPr>
            <a:spLocks noGrp="1"/>
          </p:cNvSpPr>
          <p:nvPr>
            <p:ph type="sldNum" sz="quarter" idx="12"/>
          </p:nvPr>
        </p:nvSpPr>
        <p:spPr/>
        <p:txBody>
          <a:bodyPr/>
          <a:lstStyle/>
          <a:p>
            <a:fld id="{016687C5-7511-7743-B429-3BDBE272F28B}" type="slidenum">
              <a:rPr lang="en-US" smtClean="0"/>
              <a:t>2</a:t>
            </a:fld>
            <a:endParaRPr lang="en-US"/>
          </a:p>
        </p:txBody>
      </p:sp>
      <p:pic>
        <p:nvPicPr>
          <p:cNvPr id="1026" name="Picture 2">
            <a:extLst>
              <a:ext uri="{FF2B5EF4-FFF2-40B4-BE49-F238E27FC236}">
                <a16:creationId xmlns:a16="http://schemas.microsoft.com/office/drawing/2014/main" id="{03C6D578-3A25-2872-2EA6-0571E8882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7569" y="4046899"/>
            <a:ext cx="1521832" cy="24613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cartoon of a child with pink hair&#10;&#10;Description automatically generated">
            <a:extLst>
              <a:ext uri="{FF2B5EF4-FFF2-40B4-BE49-F238E27FC236}">
                <a16:creationId xmlns:a16="http://schemas.microsoft.com/office/drawing/2014/main" id="{D1EE571E-B646-A5C8-5A22-E757CDD1ED20}"/>
              </a:ext>
            </a:extLst>
          </p:cNvPr>
          <p:cNvPicPr>
            <a:picLocks noChangeAspect="1"/>
          </p:cNvPicPr>
          <p:nvPr/>
        </p:nvPicPr>
        <p:blipFill>
          <a:blip r:embed="rId4"/>
          <a:stretch>
            <a:fillRect/>
          </a:stretch>
        </p:blipFill>
        <p:spPr>
          <a:xfrm>
            <a:off x="946016" y="4046899"/>
            <a:ext cx="2461368" cy="2461368"/>
          </a:xfrm>
          <a:prstGeom prst="rect">
            <a:avLst/>
          </a:prstGeom>
        </p:spPr>
      </p:pic>
      <p:pic>
        <p:nvPicPr>
          <p:cNvPr id="5" name="Picture 2">
            <a:extLst>
              <a:ext uri="{FF2B5EF4-FFF2-40B4-BE49-F238E27FC236}">
                <a16:creationId xmlns:a16="http://schemas.microsoft.com/office/drawing/2014/main" id="{1E884B08-2B2D-5478-3642-814AE22F1F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7418" y="4046899"/>
            <a:ext cx="1377112" cy="2461368"/>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2">
            <a:extLst>
              <a:ext uri="{FF2B5EF4-FFF2-40B4-BE49-F238E27FC236}">
                <a16:creationId xmlns:a16="http://schemas.microsoft.com/office/drawing/2014/main" id="{7824F1B3-4D69-0B4C-99F8-18C4433CB8C3}"/>
              </a:ext>
            </a:extLst>
          </p:cNvPr>
          <p:cNvSpPr txBox="1">
            <a:spLocks/>
          </p:cNvSpPr>
          <p:nvPr/>
        </p:nvSpPr>
        <p:spPr>
          <a:xfrm>
            <a:off x="4357998" y="1540477"/>
            <a:ext cx="3349782" cy="42578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solidFill>
                  <a:srgbClr val="000000"/>
                </a:solidFill>
                <a:latin typeface="verdana" panose="020B0604030504040204" pitchFamily="34" charset="0"/>
              </a:rPr>
              <a:t>Louise Capener              </a:t>
            </a:r>
            <a:r>
              <a:rPr lang="en-GB" dirty="0">
                <a:solidFill>
                  <a:srgbClr val="000000"/>
                </a:solidFill>
                <a:latin typeface="verdana" panose="020B0604030504040204" pitchFamily="34" charset="0"/>
              </a:rPr>
              <a:t>Python                        </a:t>
            </a:r>
          </a:p>
          <a:p>
            <a:pPr marL="0" indent="0">
              <a:buFont typeface="Arial" panose="020B0604020202020204" pitchFamily="34" charset="0"/>
              <a:buNone/>
            </a:pPr>
            <a:r>
              <a:rPr lang="en-GB" dirty="0">
                <a:solidFill>
                  <a:srgbClr val="000000"/>
                </a:solidFill>
                <a:latin typeface="verdana" panose="020B0604030504040204" pitchFamily="34" charset="0"/>
              </a:rPr>
              <a:t>Being more purposeful  with code commenting</a:t>
            </a:r>
          </a:p>
          <a:p>
            <a:pPr marL="0" indent="0">
              <a:buFont typeface="Arial" panose="020B0604020202020204" pitchFamily="34" charset="0"/>
              <a:buNone/>
            </a:pPr>
            <a:endParaRPr lang="en-GB" dirty="0"/>
          </a:p>
        </p:txBody>
      </p:sp>
      <p:sp>
        <p:nvSpPr>
          <p:cNvPr id="8" name="Text Placeholder 2">
            <a:extLst>
              <a:ext uri="{FF2B5EF4-FFF2-40B4-BE49-F238E27FC236}">
                <a16:creationId xmlns:a16="http://schemas.microsoft.com/office/drawing/2014/main" id="{E5F6B82F-52F7-18BC-0E62-0B783378CE40}"/>
              </a:ext>
            </a:extLst>
          </p:cNvPr>
          <p:cNvSpPr txBox="1">
            <a:spLocks/>
          </p:cNvSpPr>
          <p:nvPr/>
        </p:nvSpPr>
        <p:spPr>
          <a:xfrm>
            <a:off x="8130012" y="1540356"/>
            <a:ext cx="2990426" cy="42578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solidFill>
                  <a:srgbClr val="000000"/>
                </a:solidFill>
                <a:latin typeface="verdana" panose="020B0604030504040204" pitchFamily="34" charset="0"/>
              </a:rPr>
              <a:t>Nadia Kennar</a:t>
            </a:r>
          </a:p>
          <a:p>
            <a:pPr marL="0" indent="0">
              <a:buFont typeface="Arial" panose="020B0604020202020204" pitchFamily="34" charset="0"/>
              <a:buNone/>
            </a:pPr>
            <a:r>
              <a:rPr lang="en-GB" dirty="0">
                <a:solidFill>
                  <a:srgbClr val="000000"/>
                </a:solidFill>
                <a:latin typeface="verdana" panose="020B0604030504040204" pitchFamily="34" charset="0"/>
              </a:rPr>
              <a:t>R</a:t>
            </a:r>
          </a:p>
          <a:p>
            <a:pPr marL="0" indent="0">
              <a:buFont typeface="Arial" panose="020B0604020202020204" pitchFamily="34" charset="0"/>
              <a:buNone/>
            </a:pPr>
            <a:r>
              <a:rPr lang="en-GB" dirty="0"/>
              <a:t>Ensure all research documents and code are obtainable and organized</a:t>
            </a:r>
          </a:p>
        </p:txBody>
      </p:sp>
    </p:spTree>
    <p:extLst>
      <p:ext uri="{BB962C8B-B14F-4D97-AF65-F5344CB8AC3E}">
        <p14:creationId xmlns:p14="http://schemas.microsoft.com/office/powerpoint/2010/main" val="1825642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t>Table of Contents</a:t>
            </a:r>
          </a:p>
        </p:txBody>
      </p:sp>
      <p:sp>
        <p:nvSpPr>
          <p:cNvPr id="3" name="Text Placeholder 2"/>
          <p:cNvSpPr>
            <a:spLocks noGrp="1"/>
          </p:cNvSpPr>
          <p:nvPr>
            <p:ph type="body" sz="quarter" idx="13"/>
          </p:nvPr>
        </p:nvSpPr>
        <p:spPr/>
        <p:txBody>
          <a:bodyPr>
            <a:normAutofit/>
          </a:bodyPr>
          <a:lstStyle/>
          <a:p>
            <a:pPr algn="l">
              <a:buFont typeface="Arial" panose="020B0604020202020204" pitchFamily="34" charset="0"/>
              <a:buChar char="•"/>
            </a:pPr>
            <a:r>
              <a:rPr lang="en-GB" sz="2800" dirty="0">
                <a:solidFill>
                  <a:srgbClr val="1D2125"/>
                </a:solidFill>
                <a:latin typeface="+mn-lt"/>
              </a:rPr>
              <a:t>The workshop</a:t>
            </a:r>
          </a:p>
          <a:p>
            <a:pPr algn="l">
              <a:buFont typeface="Arial" panose="020B0604020202020204" pitchFamily="34" charset="0"/>
              <a:buChar char="•"/>
            </a:pPr>
            <a:r>
              <a:rPr lang="en-GB" sz="2800" dirty="0">
                <a:solidFill>
                  <a:srgbClr val="1D2125"/>
                </a:solidFill>
                <a:latin typeface="+mn-lt"/>
              </a:rPr>
              <a:t>Emergent themes</a:t>
            </a:r>
          </a:p>
          <a:p>
            <a:pPr algn="l">
              <a:buFont typeface="Arial" panose="020B0604020202020204" pitchFamily="34" charset="0"/>
              <a:buChar char="•"/>
            </a:pPr>
            <a:r>
              <a:rPr lang="en-GB" sz="2800" dirty="0">
                <a:solidFill>
                  <a:srgbClr val="1D2125"/>
                </a:solidFill>
                <a:latin typeface="+mn-lt"/>
              </a:rPr>
              <a:t>How barriers intersect with intersectionality</a:t>
            </a:r>
          </a:p>
          <a:p>
            <a:pPr algn="l">
              <a:buFont typeface="Arial" panose="020B0604020202020204" pitchFamily="34" charset="0"/>
              <a:buChar char="•"/>
            </a:pPr>
            <a:r>
              <a:rPr lang="en-GB" sz="2800" dirty="0">
                <a:solidFill>
                  <a:srgbClr val="1D2125"/>
                </a:solidFill>
                <a:latin typeface="+mn-lt"/>
              </a:rPr>
              <a:t>Recommendations for the future</a:t>
            </a:r>
          </a:p>
        </p:txBody>
      </p:sp>
      <p:sp>
        <p:nvSpPr>
          <p:cNvPr id="4" name="Slide Number Placeholder 3"/>
          <p:cNvSpPr>
            <a:spLocks noGrp="1"/>
          </p:cNvSpPr>
          <p:nvPr>
            <p:ph type="sldNum" sz="quarter" idx="16"/>
          </p:nvPr>
        </p:nvSpPr>
        <p:spPr>
          <a:xfrm>
            <a:off x="8610600" y="6356350"/>
            <a:ext cx="2743200" cy="365125"/>
          </a:xfrm>
        </p:spPr>
        <p:txBody>
          <a:bodyPr/>
          <a:lstStyle/>
          <a:p>
            <a:fld id="{016687C5-7511-7743-B429-3BDBE272F28B}" type="slidenum">
              <a:rPr lang="en-US" smtClean="0"/>
              <a:t>3</a:t>
            </a:fld>
            <a:endParaRPr lang="en-US"/>
          </a:p>
        </p:txBody>
      </p:sp>
    </p:spTree>
    <p:extLst>
      <p:ext uri="{BB962C8B-B14F-4D97-AF65-F5344CB8AC3E}">
        <p14:creationId xmlns:p14="http://schemas.microsoft.com/office/powerpoint/2010/main" val="97572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D1AEF-B904-33FD-4971-C4AC1C337050}"/>
              </a:ext>
            </a:extLst>
          </p:cNvPr>
          <p:cNvSpPr>
            <a:spLocks noGrp="1"/>
          </p:cNvSpPr>
          <p:nvPr>
            <p:ph type="title"/>
          </p:nvPr>
        </p:nvSpPr>
        <p:spPr/>
        <p:txBody>
          <a:bodyPr/>
          <a:lstStyle/>
          <a:p>
            <a:r>
              <a:rPr lang="en-GB" dirty="0"/>
              <a:t>The workshop - single “full day” of 3 sessions</a:t>
            </a:r>
          </a:p>
        </p:txBody>
      </p:sp>
      <p:sp>
        <p:nvSpPr>
          <p:cNvPr id="3" name="Text Placeholder 2">
            <a:extLst>
              <a:ext uri="{FF2B5EF4-FFF2-40B4-BE49-F238E27FC236}">
                <a16:creationId xmlns:a16="http://schemas.microsoft.com/office/drawing/2014/main" id="{4261AEBC-62C3-C7D3-5FA5-BA324D7DE9CF}"/>
              </a:ext>
            </a:extLst>
          </p:cNvPr>
          <p:cNvSpPr>
            <a:spLocks noGrp="1"/>
          </p:cNvSpPr>
          <p:nvPr>
            <p:ph type="body" sz="quarter" idx="13"/>
          </p:nvPr>
        </p:nvSpPr>
        <p:spPr/>
        <p:txBody>
          <a:bodyPr>
            <a:noAutofit/>
          </a:bodyPr>
          <a:lstStyle/>
          <a:p>
            <a:pPr>
              <a:lnSpc>
                <a:spcPct val="107000"/>
              </a:lnSpc>
              <a:spcAft>
                <a:spcPts val="800"/>
              </a:spcAft>
            </a:pPr>
            <a:r>
              <a:rPr lang="en-GB" sz="2800" kern="100" dirty="0">
                <a:effectLst/>
                <a:latin typeface="Calibri" panose="020F0502020204030204" pitchFamily="34" charset="0"/>
                <a:ea typeface="Calibri" panose="020F0502020204030204" pitchFamily="34" charset="0"/>
                <a:cs typeface="Times New Roman" panose="02020603050405020304" pitchFamily="18" charset="0"/>
              </a:rPr>
              <a:t>Free with lunch and drink breaks provided</a:t>
            </a:r>
          </a:p>
          <a:p>
            <a:pPr>
              <a:lnSpc>
                <a:spcPct val="107000"/>
              </a:lnSpc>
              <a:spcAft>
                <a:spcPts val="800"/>
              </a:spcAft>
            </a:pPr>
            <a:r>
              <a:rPr lang="en-GB" sz="2800" kern="100" dirty="0">
                <a:latin typeface="Calibri" panose="020F0502020204030204" pitchFamily="34" charset="0"/>
                <a:ea typeface="Calibri" panose="020F0502020204030204" pitchFamily="34" charset="0"/>
                <a:cs typeface="Times New Roman" panose="02020603050405020304" pitchFamily="18" charset="0"/>
              </a:rPr>
              <a:t>3 practical sessions</a:t>
            </a:r>
          </a:p>
          <a:p>
            <a:pPr>
              <a:lnSpc>
                <a:spcPct val="107000"/>
              </a:lnSpc>
              <a:spcAft>
                <a:spcPts val="800"/>
              </a:spcAft>
            </a:pPr>
            <a:r>
              <a:rPr lang="en-GB" sz="2800" kern="100" dirty="0">
                <a:effectLst/>
                <a:latin typeface="Calibri" panose="020F0502020204030204" pitchFamily="34" charset="0"/>
                <a:ea typeface="Calibri" panose="020F0502020204030204" pitchFamily="34" charset="0"/>
                <a:cs typeface="Times New Roman" panose="02020603050405020304" pitchFamily="18" charset="0"/>
              </a:rPr>
              <a:t>Time for practical, hands-on work, questions and discussion, etc. </a:t>
            </a:r>
          </a:p>
          <a:p>
            <a:pPr>
              <a:lnSpc>
                <a:spcPct val="107000"/>
              </a:lnSpc>
              <a:spcAft>
                <a:spcPts val="800"/>
              </a:spcAft>
            </a:pPr>
            <a:r>
              <a:rPr lang="en-GB" sz="2800" kern="100" dirty="0">
                <a:latin typeface="Calibri" panose="020F0502020204030204" pitchFamily="34" charset="0"/>
                <a:ea typeface="Calibri" panose="020F0502020204030204" pitchFamily="34" charset="0"/>
                <a:cs typeface="Times New Roman" panose="02020603050405020304" pitchFamily="18" charset="0"/>
              </a:rPr>
              <a:t>Interactive anonymous polls, free text entry, etc. </a:t>
            </a:r>
          </a:p>
          <a:p>
            <a:pPr>
              <a:lnSpc>
                <a:spcPct val="107000"/>
              </a:lnSpc>
              <a:spcAft>
                <a:spcPts val="800"/>
              </a:spcAft>
            </a:pPr>
            <a:r>
              <a:rPr lang="en-GB" sz="2800" kern="100" dirty="0">
                <a:effectLst/>
                <a:latin typeface="Calibri" panose="020F0502020204030204" pitchFamily="34" charset="0"/>
                <a:ea typeface="Calibri" panose="020F0502020204030204" pitchFamily="34" charset="0"/>
                <a:cs typeface="Times New Roman" panose="02020603050405020304" pitchFamily="18" charset="0"/>
              </a:rPr>
              <a:t>Ethics approval granted</a:t>
            </a:r>
          </a:p>
        </p:txBody>
      </p:sp>
      <p:sp>
        <p:nvSpPr>
          <p:cNvPr id="4" name="Slide Number Placeholder 3">
            <a:extLst>
              <a:ext uri="{FF2B5EF4-FFF2-40B4-BE49-F238E27FC236}">
                <a16:creationId xmlns:a16="http://schemas.microsoft.com/office/drawing/2014/main" id="{697798BB-D9B3-03DE-E8B3-4DD6C4DD920B}"/>
              </a:ext>
            </a:extLst>
          </p:cNvPr>
          <p:cNvSpPr>
            <a:spLocks noGrp="1"/>
          </p:cNvSpPr>
          <p:nvPr>
            <p:ph type="sldNum" sz="quarter" idx="12"/>
          </p:nvPr>
        </p:nvSpPr>
        <p:spPr/>
        <p:txBody>
          <a:bodyPr/>
          <a:lstStyle/>
          <a:p>
            <a:fld id="{016687C5-7511-7743-B429-3BDBE272F28B}" type="slidenum">
              <a:rPr lang="en-US" smtClean="0"/>
              <a:t>4</a:t>
            </a:fld>
            <a:endParaRPr lang="en-US"/>
          </a:p>
        </p:txBody>
      </p:sp>
    </p:spTree>
    <p:extLst>
      <p:ext uri="{BB962C8B-B14F-4D97-AF65-F5344CB8AC3E}">
        <p14:creationId xmlns:p14="http://schemas.microsoft.com/office/powerpoint/2010/main" val="3090222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D1AEF-B904-33FD-4971-C4AC1C337050}"/>
              </a:ext>
            </a:extLst>
          </p:cNvPr>
          <p:cNvSpPr>
            <a:spLocks noGrp="1"/>
          </p:cNvSpPr>
          <p:nvPr>
            <p:ph type="title"/>
          </p:nvPr>
        </p:nvSpPr>
        <p:spPr/>
        <p:txBody>
          <a:bodyPr/>
          <a:lstStyle/>
          <a:p>
            <a:r>
              <a:rPr lang="en-GB" dirty="0"/>
              <a:t>Session 1 - What is reproducibility? Why care?</a:t>
            </a:r>
          </a:p>
        </p:txBody>
      </p:sp>
      <p:sp>
        <p:nvSpPr>
          <p:cNvPr id="3" name="Text Placeholder 2">
            <a:extLst>
              <a:ext uri="{FF2B5EF4-FFF2-40B4-BE49-F238E27FC236}">
                <a16:creationId xmlns:a16="http://schemas.microsoft.com/office/drawing/2014/main" id="{4261AEBC-62C3-C7D3-5FA5-BA324D7DE9CF}"/>
              </a:ext>
            </a:extLst>
          </p:cNvPr>
          <p:cNvSpPr>
            <a:spLocks noGrp="1"/>
          </p:cNvSpPr>
          <p:nvPr>
            <p:ph type="body" sz="quarter" idx="13"/>
          </p:nvPr>
        </p:nvSpPr>
        <p:spPr/>
        <p:txBody>
          <a:bodyPr>
            <a:noAutofit/>
          </a:bodyPr>
          <a:lstStyle/>
          <a:p>
            <a:pPr>
              <a:lnSpc>
                <a:spcPct val="107000"/>
              </a:lnSpc>
              <a:spcAft>
                <a:spcPts val="800"/>
              </a:spcAft>
            </a:pPr>
            <a:r>
              <a:rPr lang="en-GB" sz="2800" kern="100" dirty="0">
                <a:latin typeface="Calibri" panose="020F0502020204030204" pitchFamily="34" charset="0"/>
                <a:ea typeface="Calibri" panose="020F0502020204030204" pitchFamily="34" charset="0"/>
                <a:cs typeface="Times New Roman" panose="02020603050405020304" pitchFamily="18" charset="0"/>
              </a:rPr>
              <a:t>Introduce idea of reproducible research as like a clear recipe</a:t>
            </a:r>
          </a:p>
          <a:p>
            <a:pPr>
              <a:lnSpc>
                <a:spcPct val="107000"/>
              </a:lnSpc>
              <a:spcAft>
                <a:spcPts val="800"/>
              </a:spcAft>
            </a:pPr>
            <a:r>
              <a:rPr lang="en-GB" sz="2800" kern="100" dirty="0">
                <a:effectLst/>
                <a:latin typeface="Calibri" panose="020F0502020204030204" pitchFamily="34" charset="0"/>
                <a:ea typeface="Calibri" panose="020F0502020204030204" pitchFamily="34" charset="0"/>
                <a:cs typeface="Times New Roman" panose="02020603050405020304" pitchFamily="18" charset="0"/>
              </a:rPr>
              <a:t>Discussion of rep</a:t>
            </a:r>
            <a:r>
              <a:rPr lang="en-GB" sz="2800" kern="100" dirty="0">
                <a:latin typeface="Calibri" panose="020F0502020204030204" pitchFamily="34" charset="0"/>
                <a:ea typeface="Calibri" panose="020F0502020204030204" pitchFamily="34" charset="0"/>
                <a:cs typeface="Times New Roman" panose="02020603050405020304" pitchFamily="18" charset="0"/>
              </a:rPr>
              <a:t>ercussions, drivers, potential solutions, etc.</a:t>
            </a:r>
            <a:r>
              <a:rPr lang="en-GB" sz="2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sz="2800" kern="100" dirty="0">
                <a:effectLst/>
                <a:latin typeface="Calibri" panose="020F0502020204030204" pitchFamily="34" charset="0"/>
                <a:ea typeface="Calibri" panose="020F0502020204030204" pitchFamily="34" charset="0"/>
                <a:cs typeface="Times New Roman" panose="02020603050405020304" pitchFamily="18" charset="0"/>
              </a:rPr>
              <a:t>Majority had heard of reproducibility</a:t>
            </a:r>
          </a:p>
          <a:p>
            <a:pPr>
              <a:lnSpc>
                <a:spcPct val="107000"/>
              </a:lnSpc>
              <a:spcAft>
                <a:spcPts val="800"/>
              </a:spcAft>
            </a:pPr>
            <a:r>
              <a:rPr lang="en-GB" sz="2800" kern="100" dirty="0">
                <a:latin typeface="Calibri" panose="020F0502020204030204" pitchFamily="34" charset="0"/>
                <a:ea typeface="Calibri" panose="020F0502020204030204" pitchFamily="34" charset="0"/>
                <a:cs typeface="Times New Roman" panose="02020603050405020304" pitchFamily="18" charset="0"/>
              </a:rPr>
              <a:t>Majority had t</a:t>
            </a:r>
            <a:r>
              <a:rPr lang="en-GB" sz="2800" kern="100" dirty="0">
                <a:effectLst/>
                <a:latin typeface="Calibri" panose="020F0502020204030204" pitchFamily="34" charset="0"/>
                <a:ea typeface="Calibri" panose="020F0502020204030204" pitchFamily="34" charset="0"/>
                <a:cs typeface="Times New Roman" panose="02020603050405020304" pitchFamily="18" charset="0"/>
              </a:rPr>
              <a:t>ried to reproduce a project</a:t>
            </a:r>
          </a:p>
          <a:p>
            <a:pPr>
              <a:lnSpc>
                <a:spcPct val="107000"/>
              </a:lnSpc>
              <a:spcAft>
                <a:spcPts val="800"/>
              </a:spcAft>
            </a:pPr>
            <a:r>
              <a:rPr lang="en-GB" sz="2800" kern="100" dirty="0">
                <a:latin typeface="Calibri" panose="020F0502020204030204" pitchFamily="34" charset="0"/>
                <a:ea typeface="Calibri" panose="020F0502020204030204" pitchFamily="34" charset="0"/>
                <a:cs typeface="Times New Roman" panose="02020603050405020304" pitchFamily="18" charset="0"/>
              </a:rPr>
              <a:t>Participants cared about reputation and creating good work</a:t>
            </a:r>
            <a:endParaRPr lang="en-GB"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800" kern="100" dirty="0">
                <a:latin typeface="Calibri" panose="020F0502020204030204" pitchFamily="34" charset="0"/>
                <a:ea typeface="Calibri" panose="020F0502020204030204" pitchFamily="34" charset="0"/>
                <a:cs typeface="Times New Roman" panose="02020603050405020304" pitchFamily="18" charset="0"/>
              </a:rPr>
              <a:t>Lack of clarity over responsibilities and practical actions</a:t>
            </a:r>
          </a:p>
        </p:txBody>
      </p:sp>
      <p:sp>
        <p:nvSpPr>
          <p:cNvPr id="4" name="Slide Number Placeholder 3">
            <a:extLst>
              <a:ext uri="{FF2B5EF4-FFF2-40B4-BE49-F238E27FC236}">
                <a16:creationId xmlns:a16="http://schemas.microsoft.com/office/drawing/2014/main" id="{697798BB-D9B3-03DE-E8B3-4DD6C4DD920B}"/>
              </a:ext>
            </a:extLst>
          </p:cNvPr>
          <p:cNvSpPr>
            <a:spLocks noGrp="1"/>
          </p:cNvSpPr>
          <p:nvPr>
            <p:ph type="sldNum" sz="quarter" idx="12"/>
          </p:nvPr>
        </p:nvSpPr>
        <p:spPr/>
        <p:txBody>
          <a:bodyPr/>
          <a:lstStyle/>
          <a:p>
            <a:fld id="{016687C5-7511-7743-B429-3BDBE272F28B}" type="slidenum">
              <a:rPr lang="en-US" smtClean="0"/>
              <a:t>5</a:t>
            </a:fld>
            <a:endParaRPr lang="en-US"/>
          </a:p>
        </p:txBody>
      </p:sp>
    </p:spTree>
    <p:extLst>
      <p:ext uri="{BB962C8B-B14F-4D97-AF65-F5344CB8AC3E}">
        <p14:creationId xmlns:p14="http://schemas.microsoft.com/office/powerpoint/2010/main" val="3822177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D1AEF-B904-33FD-4971-C4AC1C337050}"/>
              </a:ext>
            </a:extLst>
          </p:cNvPr>
          <p:cNvSpPr>
            <a:spLocks noGrp="1"/>
          </p:cNvSpPr>
          <p:nvPr>
            <p:ph type="title"/>
          </p:nvPr>
        </p:nvSpPr>
        <p:spPr>
          <a:xfrm>
            <a:off x="838200" y="513409"/>
            <a:ext cx="10768343" cy="548819"/>
          </a:xfrm>
        </p:spPr>
        <p:txBody>
          <a:bodyPr/>
          <a:lstStyle/>
          <a:p>
            <a:r>
              <a:rPr lang="en-GB" dirty="0"/>
              <a:t>Session 2 - Habits, communication, documentation</a:t>
            </a:r>
          </a:p>
        </p:txBody>
      </p:sp>
      <p:sp>
        <p:nvSpPr>
          <p:cNvPr id="4" name="Slide Number Placeholder 3">
            <a:extLst>
              <a:ext uri="{FF2B5EF4-FFF2-40B4-BE49-F238E27FC236}">
                <a16:creationId xmlns:a16="http://schemas.microsoft.com/office/drawing/2014/main" id="{697798BB-D9B3-03DE-E8B3-4DD6C4DD920B}"/>
              </a:ext>
            </a:extLst>
          </p:cNvPr>
          <p:cNvSpPr>
            <a:spLocks noGrp="1"/>
          </p:cNvSpPr>
          <p:nvPr>
            <p:ph type="sldNum" sz="quarter" idx="12"/>
          </p:nvPr>
        </p:nvSpPr>
        <p:spPr/>
        <p:txBody>
          <a:bodyPr/>
          <a:lstStyle/>
          <a:p>
            <a:fld id="{016687C5-7511-7743-B429-3BDBE272F28B}" type="slidenum">
              <a:rPr lang="en-US" smtClean="0"/>
              <a:t>6</a:t>
            </a:fld>
            <a:endParaRPr lang="en-US"/>
          </a:p>
        </p:txBody>
      </p:sp>
      <p:pic>
        <p:nvPicPr>
          <p:cNvPr id="5" name="Picture 4" descr="A 4 panel cartoon in which a brain says &quot;Hey, here's a good idea...&quot; to a person who is in bed about to sleep who says to themselves &quot;Damn, I should write that down in the morning&quot;. The brain responds with &quot;Write what down?&quot; and the final panel shows the person, now in near total darkness, staring wide awake with a regretful expression. ">
            <a:extLst>
              <a:ext uri="{FF2B5EF4-FFF2-40B4-BE49-F238E27FC236}">
                <a16:creationId xmlns:a16="http://schemas.microsoft.com/office/drawing/2014/main" id="{F304D19F-81FF-EEE4-7F6E-E111AC15449A}"/>
              </a:ext>
            </a:extLst>
          </p:cNvPr>
          <p:cNvPicPr>
            <a:picLocks noChangeAspect="1"/>
          </p:cNvPicPr>
          <p:nvPr/>
        </p:nvPicPr>
        <p:blipFill>
          <a:blip r:embed="rId3"/>
          <a:stretch>
            <a:fillRect/>
          </a:stretch>
        </p:blipFill>
        <p:spPr>
          <a:xfrm>
            <a:off x="3050517" y="1243833"/>
            <a:ext cx="5444972" cy="5477642"/>
          </a:xfrm>
          <a:prstGeom prst="rect">
            <a:avLst/>
          </a:prstGeom>
        </p:spPr>
      </p:pic>
    </p:spTree>
    <p:extLst>
      <p:ext uri="{BB962C8B-B14F-4D97-AF65-F5344CB8AC3E}">
        <p14:creationId xmlns:p14="http://schemas.microsoft.com/office/powerpoint/2010/main" val="1744755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D1AEF-B904-33FD-4971-C4AC1C337050}"/>
              </a:ext>
            </a:extLst>
          </p:cNvPr>
          <p:cNvSpPr>
            <a:spLocks noGrp="1"/>
          </p:cNvSpPr>
          <p:nvPr>
            <p:ph type="title"/>
          </p:nvPr>
        </p:nvSpPr>
        <p:spPr/>
        <p:txBody>
          <a:bodyPr/>
          <a:lstStyle/>
          <a:p>
            <a:r>
              <a:rPr lang="en-GB" dirty="0"/>
              <a:t>Session 3 - Tools, code, data sharing</a:t>
            </a:r>
          </a:p>
        </p:txBody>
      </p:sp>
      <p:sp>
        <p:nvSpPr>
          <p:cNvPr id="4" name="Slide Number Placeholder 3">
            <a:extLst>
              <a:ext uri="{FF2B5EF4-FFF2-40B4-BE49-F238E27FC236}">
                <a16:creationId xmlns:a16="http://schemas.microsoft.com/office/drawing/2014/main" id="{697798BB-D9B3-03DE-E8B3-4DD6C4DD920B}"/>
              </a:ext>
            </a:extLst>
          </p:cNvPr>
          <p:cNvSpPr>
            <a:spLocks noGrp="1"/>
          </p:cNvSpPr>
          <p:nvPr>
            <p:ph type="sldNum" sz="quarter" idx="12"/>
          </p:nvPr>
        </p:nvSpPr>
        <p:spPr/>
        <p:txBody>
          <a:bodyPr/>
          <a:lstStyle/>
          <a:p>
            <a:fld id="{016687C5-7511-7743-B429-3BDBE272F28B}" type="slidenum">
              <a:rPr lang="en-US" smtClean="0"/>
              <a:t>7</a:t>
            </a:fld>
            <a:endParaRPr lang="en-US"/>
          </a:p>
        </p:txBody>
      </p:sp>
      <p:pic>
        <p:nvPicPr>
          <p:cNvPr id="5" name="Picture 4" descr="An xkcd comic showing one figure astonished at the numerous confusing and meaninglessly named files in another figure's documents folder. ">
            <a:extLst>
              <a:ext uri="{FF2B5EF4-FFF2-40B4-BE49-F238E27FC236}">
                <a16:creationId xmlns:a16="http://schemas.microsoft.com/office/drawing/2014/main" id="{04601938-A5C7-1A98-F3B0-632578A40ED6}"/>
              </a:ext>
            </a:extLst>
          </p:cNvPr>
          <p:cNvPicPr>
            <a:picLocks noChangeAspect="1"/>
          </p:cNvPicPr>
          <p:nvPr/>
        </p:nvPicPr>
        <p:blipFill>
          <a:blip r:embed="rId3"/>
          <a:srcRect/>
          <a:stretch/>
        </p:blipFill>
        <p:spPr>
          <a:xfrm>
            <a:off x="4345618" y="1086942"/>
            <a:ext cx="3333531" cy="5539176"/>
          </a:xfrm>
          <a:prstGeom prst="rect">
            <a:avLst/>
          </a:prstGeom>
        </p:spPr>
      </p:pic>
    </p:spTree>
    <p:extLst>
      <p:ext uri="{BB962C8B-B14F-4D97-AF65-F5344CB8AC3E}">
        <p14:creationId xmlns:p14="http://schemas.microsoft.com/office/powerpoint/2010/main" val="3842555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D1AEF-B904-33FD-4971-C4AC1C337050}"/>
              </a:ext>
            </a:extLst>
          </p:cNvPr>
          <p:cNvSpPr>
            <a:spLocks noGrp="1"/>
          </p:cNvSpPr>
          <p:nvPr>
            <p:ph type="title"/>
          </p:nvPr>
        </p:nvSpPr>
        <p:spPr/>
        <p:txBody>
          <a:bodyPr/>
          <a:lstStyle/>
          <a:p>
            <a:r>
              <a:rPr lang="en-GB" dirty="0"/>
              <a:t>Emergent theme 1 - Does it apply to me?</a:t>
            </a:r>
          </a:p>
        </p:txBody>
      </p:sp>
      <p:sp>
        <p:nvSpPr>
          <p:cNvPr id="3" name="Text Placeholder 2">
            <a:extLst>
              <a:ext uri="{FF2B5EF4-FFF2-40B4-BE49-F238E27FC236}">
                <a16:creationId xmlns:a16="http://schemas.microsoft.com/office/drawing/2014/main" id="{4261AEBC-62C3-C7D3-5FA5-BA324D7DE9CF}"/>
              </a:ext>
            </a:extLst>
          </p:cNvPr>
          <p:cNvSpPr>
            <a:spLocks noGrp="1"/>
          </p:cNvSpPr>
          <p:nvPr>
            <p:ph type="body" sz="quarter" idx="13"/>
          </p:nvPr>
        </p:nvSpPr>
        <p:spPr/>
        <p:txBody>
          <a:bodyPr>
            <a:noAutofit/>
          </a:bodyPr>
          <a:lstStyle/>
          <a:p>
            <a:pPr>
              <a:lnSpc>
                <a:spcPct val="107000"/>
              </a:lnSpc>
              <a:spcAft>
                <a:spcPts val="800"/>
              </a:spcAft>
            </a:pPr>
            <a:r>
              <a:rPr lang="en-GB" sz="2800" kern="100" dirty="0">
                <a:latin typeface="Calibri" panose="020F0502020204030204" pitchFamily="34" charset="0"/>
                <a:ea typeface="Calibri" panose="020F0502020204030204" pitchFamily="34" charset="0"/>
                <a:cs typeface="Times New Roman" panose="02020603050405020304" pitchFamily="18" charset="0"/>
              </a:rPr>
              <a:t>Unclear on how reproducibility works for</a:t>
            </a:r>
          </a:p>
          <a:p>
            <a:pPr lvl="1">
              <a:lnSpc>
                <a:spcPct val="107000"/>
              </a:lnSpc>
              <a:spcAft>
                <a:spcPts val="800"/>
              </a:spcAft>
            </a:pPr>
            <a:r>
              <a:rPr lang="en-GB" sz="2800" kern="100" dirty="0">
                <a:latin typeface="Calibri" panose="020F0502020204030204" pitchFamily="34" charset="0"/>
                <a:ea typeface="Calibri" panose="020F0502020204030204" pitchFamily="34" charset="0"/>
                <a:cs typeface="Times New Roman" panose="02020603050405020304" pitchFamily="18" charset="0"/>
              </a:rPr>
              <a:t>“soft” sciences</a:t>
            </a:r>
          </a:p>
          <a:p>
            <a:pPr lvl="1">
              <a:lnSpc>
                <a:spcPct val="107000"/>
              </a:lnSpc>
              <a:spcAft>
                <a:spcPts val="800"/>
              </a:spcAft>
            </a:pPr>
            <a:r>
              <a:rPr lang="en-GB" sz="2800" kern="100" dirty="0">
                <a:latin typeface="Calibri" panose="020F0502020204030204" pitchFamily="34" charset="0"/>
                <a:ea typeface="Calibri" panose="020F0502020204030204" pitchFamily="34" charset="0"/>
                <a:cs typeface="Times New Roman" panose="02020603050405020304" pitchFamily="18" charset="0"/>
              </a:rPr>
              <a:t>Secure data</a:t>
            </a:r>
          </a:p>
          <a:p>
            <a:pPr lvl="1">
              <a:lnSpc>
                <a:spcPct val="107000"/>
              </a:lnSpc>
              <a:spcAft>
                <a:spcPts val="800"/>
              </a:spcAft>
            </a:pPr>
            <a:r>
              <a:rPr lang="en-GB" sz="2800" kern="100" dirty="0">
                <a:latin typeface="Calibri" panose="020F0502020204030204" pitchFamily="34" charset="0"/>
                <a:ea typeface="Calibri" panose="020F0502020204030204" pitchFamily="34" charset="0"/>
                <a:cs typeface="Times New Roman" panose="02020603050405020304" pitchFamily="18" charset="0"/>
              </a:rPr>
              <a:t>Qualitative research</a:t>
            </a:r>
          </a:p>
          <a:p>
            <a:pPr>
              <a:lnSpc>
                <a:spcPct val="107000"/>
              </a:lnSpc>
              <a:spcAft>
                <a:spcPts val="800"/>
              </a:spcAft>
            </a:pPr>
            <a:r>
              <a:rPr lang="en-GB" sz="2800" kern="100" dirty="0">
                <a:latin typeface="Calibri" panose="020F0502020204030204" pitchFamily="34" charset="0"/>
                <a:ea typeface="Calibri" panose="020F0502020204030204" pitchFamily="34" charset="0"/>
                <a:cs typeface="Times New Roman" panose="02020603050405020304" pitchFamily="18" charset="0"/>
              </a:rPr>
              <a:t>Need for clear training and/or examples</a:t>
            </a:r>
          </a:p>
          <a:p>
            <a:pPr>
              <a:lnSpc>
                <a:spcPct val="107000"/>
              </a:lnSpc>
              <a:spcAft>
                <a:spcPts val="800"/>
              </a:spcAft>
            </a:pPr>
            <a:r>
              <a:rPr lang="en-GB" sz="2800" kern="100" dirty="0">
                <a:latin typeface="Calibri" panose="020F0502020204030204" pitchFamily="34" charset="0"/>
                <a:ea typeface="Calibri" panose="020F0502020204030204" pitchFamily="34" charset="0"/>
                <a:cs typeface="Times New Roman" panose="02020603050405020304" pitchFamily="18" charset="0"/>
              </a:rPr>
              <a:t>Need support to get started, test new approaches, etc.</a:t>
            </a:r>
          </a:p>
        </p:txBody>
      </p:sp>
      <p:sp>
        <p:nvSpPr>
          <p:cNvPr id="4" name="Slide Number Placeholder 3">
            <a:extLst>
              <a:ext uri="{FF2B5EF4-FFF2-40B4-BE49-F238E27FC236}">
                <a16:creationId xmlns:a16="http://schemas.microsoft.com/office/drawing/2014/main" id="{697798BB-D9B3-03DE-E8B3-4DD6C4DD920B}"/>
              </a:ext>
            </a:extLst>
          </p:cNvPr>
          <p:cNvSpPr>
            <a:spLocks noGrp="1"/>
          </p:cNvSpPr>
          <p:nvPr>
            <p:ph type="sldNum" sz="quarter" idx="12"/>
          </p:nvPr>
        </p:nvSpPr>
        <p:spPr/>
        <p:txBody>
          <a:bodyPr/>
          <a:lstStyle/>
          <a:p>
            <a:fld id="{016687C5-7511-7743-B429-3BDBE272F28B}" type="slidenum">
              <a:rPr lang="en-US" smtClean="0"/>
              <a:t>8</a:t>
            </a:fld>
            <a:endParaRPr lang="en-US"/>
          </a:p>
        </p:txBody>
      </p:sp>
    </p:spTree>
    <p:extLst>
      <p:ext uri="{BB962C8B-B14F-4D97-AF65-F5344CB8AC3E}">
        <p14:creationId xmlns:p14="http://schemas.microsoft.com/office/powerpoint/2010/main" val="1252573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D1AEF-B904-33FD-4971-C4AC1C337050}"/>
              </a:ext>
            </a:extLst>
          </p:cNvPr>
          <p:cNvSpPr>
            <a:spLocks noGrp="1"/>
          </p:cNvSpPr>
          <p:nvPr>
            <p:ph type="title"/>
          </p:nvPr>
        </p:nvSpPr>
        <p:spPr/>
        <p:txBody>
          <a:bodyPr/>
          <a:lstStyle/>
          <a:p>
            <a:r>
              <a:rPr lang="en-GB" dirty="0"/>
              <a:t>Emergent theme 2 - Vulnerability</a:t>
            </a:r>
          </a:p>
        </p:txBody>
      </p:sp>
      <p:sp>
        <p:nvSpPr>
          <p:cNvPr id="3" name="Text Placeholder 2">
            <a:extLst>
              <a:ext uri="{FF2B5EF4-FFF2-40B4-BE49-F238E27FC236}">
                <a16:creationId xmlns:a16="http://schemas.microsoft.com/office/drawing/2014/main" id="{4261AEBC-62C3-C7D3-5FA5-BA324D7DE9CF}"/>
              </a:ext>
            </a:extLst>
          </p:cNvPr>
          <p:cNvSpPr>
            <a:spLocks noGrp="1"/>
          </p:cNvSpPr>
          <p:nvPr>
            <p:ph type="body" sz="quarter" idx="13"/>
          </p:nvPr>
        </p:nvSpPr>
        <p:spPr/>
        <p:txBody>
          <a:bodyPr>
            <a:noAutofit/>
          </a:bodyPr>
          <a:lstStyle/>
          <a:p>
            <a:pPr>
              <a:lnSpc>
                <a:spcPct val="107000"/>
              </a:lnSpc>
              <a:spcAft>
                <a:spcPts val="800"/>
              </a:spcAft>
            </a:pPr>
            <a:r>
              <a:rPr lang="en-GB" sz="2800" kern="100" dirty="0">
                <a:latin typeface="Calibri" panose="020F0502020204030204" pitchFamily="34" charset="0"/>
                <a:ea typeface="Calibri" panose="020F0502020204030204" pitchFamily="34" charset="0"/>
                <a:cs typeface="Times New Roman" panose="02020603050405020304" pitchFamily="18" charset="0"/>
              </a:rPr>
              <a:t>Imposter syndrome</a:t>
            </a:r>
          </a:p>
          <a:p>
            <a:pPr>
              <a:lnSpc>
                <a:spcPct val="107000"/>
              </a:lnSpc>
              <a:spcAft>
                <a:spcPts val="800"/>
              </a:spcAft>
            </a:pPr>
            <a:r>
              <a:rPr lang="en-GB" sz="2800" kern="100" dirty="0">
                <a:latin typeface="Calibri" panose="020F0502020204030204" pitchFamily="34" charset="0"/>
                <a:ea typeface="Calibri" panose="020F0502020204030204" pitchFamily="34" charset="0"/>
                <a:cs typeface="Times New Roman" panose="02020603050405020304" pitchFamily="18" charset="0"/>
              </a:rPr>
              <a:t>Fear of criticism/doing it wrong/code anxiety</a:t>
            </a:r>
          </a:p>
          <a:p>
            <a:pPr>
              <a:lnSpc>
                <a:spcPct val="107000"/>
              </a:lnSpc>
              <a:spcAft>
                <a:spcPts val="800"/>
              </a:spcAft>
            </a:pPr>
            <a:r>
              <a:rPr lang="en-GB" sz="2800" kern="100" dirty="0">
                <a:effectLst/>
                <a:latin typeface="Calibri" panose="020F0502020204030204" pitchFamily="34" charset="0"/>
                <a:ea typeface="Calibri" panose="020F0502020204030204" pitchFamily="34" charset="0"/>
                <a:cs typeface="Times New Roman" panose="02020603050405020304" pitchFamily="18" charset="0"/>
              </a:rPr>
              <a:t>Reporting negatives is never easy</a:t>
            </a:r>
          </a:p>
          <a:p>
            <a:pPr>
              <a:lnSpc>
                <a:spcPct val="107000"/>
              </a:lnSpc>
              <a:spcAft>
                <a:spcPts val="800"/>
              </a:spcAft>
            </a:pPr>
            <a:r>
              <a:rPr lang="en-GB" sz="2800" kern="100" dirty="0">
                <a:latin typeface="Calibri" panose="020F0502020204030204" pitchFamily="34" charset="0"/>
                <a:ea typeface="Calibri" panose="020F0502020204030204" pitchFamily="34" charset="0"/>
                <a:cs typeface="Times New Roman" panose="02020603050405020304" pitchFamily="18" charset="0"/>
              </a:rPr>
              <a:t>Lack of time, resources, clear support to gain confidence </a:t>
            </a:r>
          </a:p>
          <a:p>
            <a:pPr>
              <a:lnSpc>
                <a:spcPct val="107000"/>
              </a:lnSpc>
              <a:spcAft>
                <a:spcPts val="800"/>
              </a:spcAft>
            </a:pPr>
            <a:r>
              <a:rPr lang="en-GB" sz="2800" kern="100" dirty="0">
                <a:latin typeface="Calibri" panose="020F0502020204030204" pitchFamily="34" charset="0"/>
                <a:ea typeface="Calibri" panose="020F0502020204030204" pitchFamily="34" charset="0"/>
                <a:cs typeface="Times New Roman" panose="02020603050405020304" pitchFamily="18" charset="0"/>
              </a:rPr>
              <a:t>Lack of encouragement or expectation to try new things</a:t>
            </a:r>
          </a:p>
          <a:p>
            <a:pPr>
              <a:lnSpc>
                <a:spcPct val="107000"/>
              </a:lnSpc>
              <a:spcAft>
                <a:spcPts val="800"/>
              </a:spcAft>
            </a:pPr>
            <a:r>
              <a:rPr lang="en-GB" sz="2800" kern="100" dirty="0">
                <a:latin typeface="Calibri" panose="020F0502020204030204" pitchFamily="34" charset="0"/>
                <a:ea typeface="Calibri" panose="020F0502020204030204" pitchFamily="34" charset="0"/>
                <a:cs typeface="Times New Roman" panose="02020603050405020304" pitchFamily="18" charset="0"/>
              </a:rPr>
              <a:t>Sometimes even lack of permission to try new things</a:t>
            </a:r>
          </a:p>
          <a:p>
            <a:pPr>
              <a:lnSpc>
                <a:spcPct val="107000"/>
              </a:lnSpc>
              <a:spcAft>
                <a:spcPts val="800"/>
              </a:spcAft>
            </a:pPr>
            <a:endParaRPr lang="en-GB" sz="28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GB" sz="28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97798BB-D9B3-03DE-E8B3-4DD6C4DD920B}"/>
              </a:ext>
            </a:extLst>
          </p:cNvPr>
          <p:cNvSpPr>
            <a:spLocks noGrp="1"/>
          </p:cNvSpPr>
          <p:nvPr>
            <p:ph type="sldNum" sz="quarter" idx="12"/>
          </p:nvPr>
        </p:nvSpPr>
        <p:spPr/>
        <p:txBody>
          <a:bodyPr/>
          <a:lstStyle/>
          <a:p>
            <a:fld id="{016687C5-7511-7743-B429-3BDBE272F28B}" type="slidenum">
              <a:rPr lang="en-US" smtClean="0"/>
              <a:t>9</a:t>
            </a:fld>
            <a:endParaRPr lang="en-US"/>
          </a:p>
        </p:txBody>
      </p:sp>
    </p:spTree>
    <p:extLst>
      <p:ext uri="{BB962C8B-B14F-4D97-AF65-F5344CB8AC3E}">
        <p14:creationId xmlns:p14="http://schemas.microsoft.com/office/powerpoint/2010/main" val="1399415281"/>
      </p:ext>
    </p:extLst>
  </p:cSld>
  <p:clrMapOvr>
    <a:masterClrMapping/>
  </p:clrMapOvr>
</p:sld>
</file>

<file path=ppt/theme/theme1.xml><?xml version="1.0" encoding="utf-8"?>
<a:theme xmlns:a="http://schemas.openxmlformats.org/drawingml/2006/main" name="Office Theme">
  <a:themeElements>
    <a:clrScheme name="Custom 1">
      <a:dk1>
        <a:srgbClr val="702082"/>
      </a:dk1>
      <a:lt1>
        <a:srgbClr val="FFFFFF"/>
      </a:lt1>
      <a:dk2>
        <a:srgbClr val="212322"/>
      </a:dk2>
      <a:lt2>
        <a:srgbClr val="D9E1E2"/>
      </a:lt2>
      <a:accent1>
        <a:srgbClr val="CE0057"/>
      </a:accent1>
      <a:accent2>
        <a:srgbClr val="2B5696"/>
      </a:accent2>
      <a:accent3>
        <a:srgbClr val="008654"/>
      </a:accent3>
      <a:accent4>
        <a:srgbClr val="FF6620"/>
      </a:accent4>
      <a:accent5>
        <a:srgbClr val="00A8CE"/>
      </a:accent5>
      <a:accent6>
        <a:srgbClr val="78BD20"/>
      </a:accent6>
      <a:hlink>
        <a:srgbClr val="2B5696"/>
      </a:hlink>
      <a:folHlink>
        <a:srgbClr val="5B6770"/>
      </a:folHlink>
    </a:clrScheme>
    <a:fontScheme name="UKDS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ing_Workflow" id="{A0D1EF0C-6B8D-47D4-AECD-C6DC798EFDC0}" vid="{FF9B4D6C-A5E5-420C-8536-DCBFBF17FB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1d2e6339-9963-4444-b0f2-be5dad007de0">
      <UserInfo>
        <DisplayName>Gillian Meadows</DisplayName>
        <AccountId>14</AccountId>
        <AccountType/>
      </UserInfo>
      <UserInfo>
        <DisplayName>Sorcha O'Callaghan</DisplayName>
        <AccountId>348</AccountId>
        <AccountType/>
      </UserInfo>
    </SharedWithUsers>
    <TaxCatchAll xmlns="1d2e6339-9963-4444-b0f2-be5dad007de0" xsi:nil="true"/>
    <lcf76f155ced4ddcb4097134ff3c332f xmlns="28b91107-4a81-451c-84f7-f52706813e27">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2D5F373B85FCF47AAFC80BC7D80700A" ma:contentTypeVersion="18" ma:contentTypeDescription="Create a new document." ma:contentTypeScope="" ma:versionID="60b3652bd151e168ad041d121ef7a1ab">
  <xsd:schema xmlns:xsd="http://www.w3.org/2001/XMLSchema" xmlns:xs="http://www.w3.org/2001/XMLSchema" xmlns:p="http://schemas.microsoft.com/office/2006/metadata/properties" xmlns:ns2="28b91107-4a81-451c-84f7-f52706813e27" xmlns:ns3="1d2e6339-9963-4444-b0f2-be5dad007de0" targetNamespace="http://schemas.microsoft.com/office/2006/metadata/properties" ma:root="true" ma:fieldsID="1513cfd0a845cfa7a586b0436e4b3e12" ns2:_="" ns3:_="">
    <xsd:import namespace="28b91107-4a81-451c-84f7-f52706813e27"/>
    <xsd:import namespace="1d2e6339-9963-4444-b0f2-be5dad007de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GenerationTime" minOccurs="0"/>
                <xsd:element ref="ns2:MediaServiceEventHashCode" minOccurs="0"/>
                <xsd:element ref="ns2:MediaServiceOCR" minOccurs="0"/>
                <xsd:element ref="ns2:MediaServiceLocation"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b91107-4a81-451c-84f7-f52706813e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6d63537c-d192-4dc4-bb87-a5632b1c768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d2e6339-9963-4444-b0f2-be5dad007de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89bc31f-51e0-4109-a170-5affb3c8abc1}" ma:internalName="TaxCatchAll" ma:showField="CatchAllData" ma:web="1d2e6339-9963-4444-b0f2-be5dad007de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2D72CF-A85F-4250-A307-29E7A63D732F}">
  <ds:schemaRefs>
    <ds:schemaRef ds:uri="http://schemas.microsoft.com/sharepoint/v3/contenttype/forms"/>
  </ds:schemaRefs>
</ds:datastoreItem>
</file>

<file path=customXml/itemProps2.xml><?xml version="1.0" encoding="utf-8"?>
<ds:datastoreItem xmlns:ds="http://schemas.openxmlformats.org/officeDocument/2006/customXml" ds:itemID="{3FD232C8-5D3E-439D-9B2F-641B1AD4839D}">
  <ds:schemaRefs>
    <ds:schemaRef ds:uri="http://schemas.microsoft.com/office/2006/documentManagement/types"/>
    <ds:schemaRef ds:uri="28b91107-4a81-451c-84f7-f52706813e27"/>
    <ds:schemaRef ds:uri="http://purl.org/dc/elements/1.1/"/>
    <ds:schemaRef ds:uri="http://schemas.microsoft.com/office/2006/metadata/properties"/>
    <ds:schemaRef ds:uri="http://purl.org/dc/terms/"/>
    <ds:schemaRef ds:uri="http://purl.org/dc/dcmitype/"/>
    <ds:schemaRef ds:uri="http://schemas.openxmlformats.org/package/2006/metadata/core-properties"/>
    <ds:schemaRef ds:uri="http://schemas.microsoft.com/office/infopath/2007/PartnerControls"/>
    <ds:schemaRef ds:uri="1d2e6339-9963-4444-b0f2-be5dad007de0"/>
    <ds:schemaRef ds:uri="http://www.w3.org/XML/1998/namespace"/>
  </ds:schemaRefs>
</ds:datastoreItem>
</file>

<file path=customXml/itemProps3.xml><?xml version="1.0" encoding="utf-8"?>
<ds:datastoreItem xmlns:ds="http://schemas.openxmlformats.org/officeDocument/2006/customXml" ds:itemID="{B7B477D1-7918-49BB-B863-3A5F7641E4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b91107-4a81-451c-84f7-f52706813e27"/>
    <ds:schemaRef ds:uri="1d2e6339-9963-4444-b0f2-be5dad007d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Documenting_Workflow</Template>
  <TotalTime>1627</TotalTime>
  <Words>2222</Words>
  <Application>Microsoft Office PowerPoint</Application>
  <PresentationFormat>Widescreen</PresentationFormat>
  <Paragraphs>170</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Helvetica</vt:lpstr>
      <vt:lpstr>verdana</vt:lpstr>
      <vt:lpstr>Office Theme</vt:lpstr>
      <vt:lpstr>Coding in public: recognising vulnerability as a barrier to reproducibility</vt:lpstr>
      <vt:lpstr>Who we are</vt:lpstr>
      <vt:lpstr>Table of Contents</vt:lpstr>
      <vt:lpstr>The workshop - single “full day” of 3 sessions</vt:lpstr>
      <vt:lpstr>Session 1 - What is reproducibility? Why care?</vt:lpstr>
      <vt:lpstr>Session 2 - Habits, communication, documentation</vt:lpstr>
      <vt:lpstr>Session 3 - Tools, code, data sharing</vt:lpstr>
      <vt:lpstr>Emergent theme 1 - Does it apply to me?</vt:lpstr>
      <vt:lpstr>Emergent theme 2 - Vulnerability</vt:lpstr>
      <vt:lpstr>Emergent theme 3 - Reproducibility is a burden</vt:lpstr>
      <vt:lpstr>Reproducibility is currently a barrier without</vt:lpstr>
      <vt:lpstr>Barriers and intersectionality</vt:lpstr>
      <vt:lpstr>Recommendations for the future</vt:lpstr>
      <vt:lpstr>Contact details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workshop: Why and how to document your workflow</dc:title>
  <dc:creator>Julia Kasmire</dc:creator>
  <cp:lastModifiedBy>Jools Kasmire</cp:lastModifiedBy>
  <cp:revision>22</cp:revision>
  <dcterms:created xsi:type="dcterms:W3CDTF">2021-08-05T10:54:41Z</dcterms:created>
  <dcterms:modified xsi:type="dcterms:W3CDTF">2024-05-21T11:49:34Z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0x01010082D5F373B85FCF47AAFC80BC7D80700A</vt:lpwstr>
  </property>
  <property fmtid="{D5CDD505-2E9C-101B-9397-08002B2CF9AE}" pid="3" name="ComplianceAssetId">
    <vt:lpwstr/>
  </property>
  <property fmtid="{D5CDD505-2E9C-101B-9397-08002B2CF9AE}" pid="4" name="_ExtendedDescription">
    <vt:lpwstr/>
  </property>
  <property fmtid="{D5CDD505-2E9C-101B-9397-08002B2CF9AE}" pid="5" name="TriggerFlowInfo">
    <vt:lpwstr/>
  </property>
  <property fmtid="{D5CDD505-2E9C-101B-9397-08002B2CF9AE}" pid="6" name="MediaServiceImageTags">
    <vt:lpwstr/>
  </property>
</Properties>
</file>