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1" r:id="rId2"/>
    <p:sldId id="256" r:id="rId3"/>
    <p:sldId id="322" r:id="rId4"/>
    <p:sldId id="324" r:id="rId5"/>
    <p:sldId id="29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0"/>
    <p:restoredTop sz="95859"/>
  </p:normalViewPr>
  <p:slideViewPr>
    <p:cSldViewPr snapToGrid="0" snapToObjects="1">
      <p:cViewPr varScale="1">
        <p:scale>
          <a:sx n="160" d="100"/>
          <a:sy n="160"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993CB-4EAC-0246-A3DA-73F132A5DF57}" type="datetimeFigureOut">
              <a:rPr lang="en-US" smtClean="0"/>
              <a:t>2/15/24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0F9DE-B6B6-554D-A0C3-F17E7E04D884}" type="slidenum">
              <a:rPr lang="en-US" smtClean="0"/>
              <a:t>‹#›</a:t>
            </a:fld>
            <a:endParaRPr lang="en-US"/>
          </a:p>
        </p:txBody>
      </p:sp>
    </p:spTree>
    <p:extLst>
      <p:ext uri="{BB962C8B-B14F-4D97-AF65-F5344CB8AC3E}">
        <p14:creationId xmlns:p14="http://schemas.microsoft.com/office/powerpoint/2010/main" val="108291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D74495-12D2-6A47-A762-3590D56449EA}" type="slidenum">
              <a:rPr lang="en-US" smtClean="0"/>
              <a:t>1</a:t>
            </a:fld>
            <a:endParaRPr lang="en-US"/>
          </a:p>
        </p:txBody>
      </p:sp>
    </p:spTree>
    <p:extLst>
      <p:ext uri="{BB962C8B-B14F-4D97-AF65-F5344CB8AC3E}">
        <p14:creationId xmlns:p14="http://schemas.microsoft.com/office/powerpoint/2010/main" val="728847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7665-9466-364D-9D2E-CCC192BD4A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AB19ADB-D10D-384E-9C67-E7403F0D8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2B449CC-30B0-D04D-905E-D61F2FA0F564}"/>
              </a:ext>
            </a:extLst>
          </p:cNvPr>
          <p:cNvSpPr>
            <a:spLocks noGrp="1"/>
          </p:cNvSpPr>
          <p:nvPr>
            <p:ph type="dt" sz="half" idx="10"/>
          </p:nvPr>
        </p:nvSpPr>
        <p:spPr/>
        <p:txBody>
          <a:bodyPr/>
          <a:lstStyle/>
          <a:p>
            <a:fld id="{21659C4D-47A6-F444-BFD1-F27D9FE3F313}" type="datetimeFigureOut">
              <a:rPr lang="en-US" smtClean="0"/>
              <a:t>2/15/24</a:t>
            </a:fld>
            <a:endParaRPr lang="en-US"/>
          </a:p>
        </p:txBody>
      </p:sp>
      <p:sp>
        <p:nvSpPr>
          <p:cNvPr id="5" name="Footer Placeholder 4">
            <a:extLst>
              <a:ext uri="{FF2B5EF4-FFF2-40B4-BE49-F238E27FC236}">
                <a16:creationId xmlns:a16="http://schemas.microsoft.com/office/drawing/2014/main" id="{6D3A4302-9AB0-BB47-8BB0-156B4FCE3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D78BC-82F5-AB49-9586-06282AFE1122}"/>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35588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FB90-F858-9A4F-948F-3B7CDB152EF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08E9DE-A19F-0143-8EBB-B723611328A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4B6DEA-840C-DF48-8101-C1C0DFA3AA8F}"/>
              </a:ext>
            </a:extLst>
          </p:cNvPr>
          <p:cNvSpPr>
            <a:spLocks noGrp="1"/>
          </p:cNvSpPr>
          <p:nvPr>
            <p:ph type="dt" sz="half" idx="10"/>
          </p:nvPr>
        </p:nvSpPr>
        <p:spPr/>
        <p:txBody>
          <a:bodyPr/>
          <a:lstStyle/>
          <a:p>
            <a:fld id="{21659C4D-47A6-F444-BFD1-F27D9FE3F313}" type="datetimeFigureOut">
              <a:rPr lang="en-US" smtClean="0"/>
              <a:t>2/15/24</a:t>
            </a:fld>
            <a:endParaRPr lang="en-US"/>
          </a:p>
        </p:txBody>
      </p:sp>
      <p:sp>
        <p:nvSpPr>
          <p:cNvPr id="5" name="Footer Placeholder 4">
            <a:extLst>
              <a:ext uri="{FF2B5EF4-FFF2-40B4-BE49-F238E27FC236}">
                <a16:creationId xmlns:a16="http://schemas.microsoft.com/office/drawing/2014/main" id="{7C1A873A-5841-EF4B-A720-38D9A83AE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4B7D9-6F21-0D42-879F-311BF9E455F5}"/>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392792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819DE-7FCA-1142-8B2A-4496AE05E28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49A341-95DA-9847-BBEF-F4BA0B05522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5D40E1-1E2E-8C46-AA3A-7AF77712F210}"/>
              </a:ext>
            </a:extLst>
          </p:cNvPr>
          <p:cNvSpPr>
            <a:spLocks noGrp="1"/>
          </p:cNvSpPr>
          <p:nvPr>
            <p:ph type="dt" sz="half" idx="10"/>
          </p:nvPr>
        </p:nvSpPr>
        <p:spPr/>
        <p:txBody>
          <a:bodyPr/>
          <a:lstStyle/>
          <a:p>
            <a:fld id="{21659C4D-47A6-F444-BFD1-F27D9FE3F313}" type="datetimeFigureOut">
              <a:rPr lang="en-US" smtClean="0"/>
              <a:t>2/15/24</a:t>
            </a:fld>
            <a:endParaRPr lang="en-US"/>
          </a:p>
        </p:txBody>
      </p:sp>
      <p:sp>
        <p:nvSpPr>
          <p:cNvPr id="5" name="Footer Placeholder 4">
            <a:extLst>
              <a:ext uri="{FF2B5EF4-FFF2-40B4-BE49-F238E27FC236}">
                <a16:creationId xmlns:a16="http://schemas.microsoft.com/office/drawing/2014/main" id="{EF684963-EA60-FF48-AC47-7DAF7C244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AB624-AF70-274A-ACD9-8340FDC569A8}"/>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368295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5FFB9A-F3F6-8946-9ABA-98B8C06C07F5}"/>
              </a:ext>
            </a:extLst>
          </p:cNvPr>
          <p:cNvSpPr>
            <a:spLocks noGrp="1"/>
          </p:cNvSpPr>
          <p:nvPr>
            <p:ph type="title" hasCustomPrompt="1"/>
          </p:nvPr>
        </p:nvSpPr>
        <p:spPr>
          <a:xfrm>
            <a:off x="831851" y="1209040"/>
            <a:ext cx="5264150" cy="2578867"/>
          </a:xfrm>
        </p:spPr>
        <p:txBody>
          <a:bodyPr anchor="b">
            <a:normAutofit/>
          </a:bodyPr>
          <a:lstStyle>
            <a:lvl1pPr>
              <a:defRPr sz="4400">
                <a:solidFill>
                  <a:schemeClr val="tx1"/>
                </a:solidFill>
              </a:defRPr>
            </a:lvl1pPr>
          </a:lstStyle>
          <a:p>
            <a:r>
              <a:rPr lang="en-GB" dirty="0"/>
              <a:t>Click to edit Master title style w/ image</a:t>
            </a:r>
            <a:endParaRPr lang="en-US" dirty="0"/>
          </a:p>
        </p:txBody>
      </p:sp>
      <p:sp>
        <p:nvSpPr>
          <p:cNvPr id="8" name="Text Placeholder 2">
            <a:extLst>
              <a:ext uri="{FF2B5EF4-FFF2-40B4-BE49-F238E27FC236}">
                <a16:creationId xmlns:a16="http://schemas.microsoft.com/office/drawing/2014/main" id="{5333B02D-6238-4843-B9D5-1E272AAC556A}"/>
              </a:ext>
            </a:extLst>
          </p:cNvPr>
          <p:cNvSpPr>
            <a:spLocks noGrp="1"/>
          </p:cNvSpPr>
          <p:nvPr>
            <p:ph type="body" idx="1"/>
          </p:nvPr>
        </p:nvSpPr>
        <p:spPr>
          <a:xfrm>
            <a:off x="831851" y="3814895"/>
            <a:ext cx="526415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Logo" descr="UK Data Service logo">
            <a:extLst>
              <a:ext uri="{FF2B5EF4-FFF2-40B4-BE49-F238E27FC236}">
                <a16:creationId xmlns:a16="http://schemas.microsoft.com/office/drawing/2014/main" id="{76C60B7B-315C-B548-A043-C196F7D38CB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3" name="Picture Placeholder 2" descr="[Image description to go here]">
            <a:extLst>
              <a:ext uri="{FF2B5EF4-FFF2-40B4-BE49-F238E27FC236}">
                <a16:creationId xmlns:a16="http://schemas.microsoft.com/office/drawing/2014/main" id="{3C9C5F8A-2236-FE4B-91BF-E087092BF608}"/>
              </a:ext>
            </a:extLst>
          </p:cNvPr>
          <p:cNvSpPr>
            <a:spLocks noGrp="1"/>
          </p:cNvSpPr>
          <p:nvPr>
            <p:ph type="pic" idx="13" hasCustomPrompt="1"/>
          </p:nvPr>
        </p:nvSpPr>
        <p:spPr>
          <a:xfrm>
            <a:off x="8077200" y="1"/>
            <a:ext cx="4114800" cy="6857999"/>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p:txBody>
      </p:sp>
      <p:sp>
        <p:nvSpPr>
          <p:cNvPr id="12" name="Picture Placeholder 2">
            <a:extLst>
              <a:ext uri="{FF2B5EF4-FFF2-40B4-BE49-F238E27FC236}">
                <a16:creationId xmlns:a16="http://schemas.microsoft.com/office/drawing/2014/main" id="{F2791F5A-39D3-DC4F-AA9D-8EF80ABB167C}"/>
              </a:ext>
              <a:ext uri="{C183D7F6-B498-43B3-948B-1728B52AA6E4}">
                <adec:decorative xmlns:adec="http://schemas.microsoft.com/office/drawing/2017/decorative" val="1"/>
              </a:ext>
            </a:extLst>
          </p:cNvPr>
          <p:cNvSpPr>
            <a:spLocks noGrp="1"/>
          </p:cNvSpPr>
          <p:nvPr>
            <p:ph type="pic" idx="14" hasCustomPrompt="1"/>
          </p:nvPr>
        </p:nvSpPr>
        <p:spPr>
          <a:xfrm>
            <a:off x="6213474" y="2388526"/>
            <a:ext cx="3727451" cy="285273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hex graphic here to overlay black and white image.</a:t>
            </a:r>
          </a:p>
        </p:txBody>
      </p:sp>
      <p:pic>
        <p:nvPicPr>
          <p:cNvPr id="10" name="Picture 9" descr="UKRI Economic and Social Research Council logo">
            <a:extLst>
              <a:ext uri="{FF2B5EF4-FFF2-40B4-BE49-F238E27FC236}">
                <a16:creationId xmlns:a16="http://schemas.microsoft.com/office/drawing/2014/main" id="{B406835A-EC17-A04A-BE37-2B9F3923BD3C}"/>
              </a:ext>
            </a:extLst>
          </p:cNvPr>
          <p:cNvPicPr>
            <a:picLocks noChangeAspect="1"/>
          </p:cNvPicPr>
          <p:nvPr userDrawn="1"/>
        </p:nvPicPr>
        <p:blipFill>
          <a:blip r:embed="rId3"/>
          <a:stretch>
            <a:fillRect/>
          </a:stretch>
        </p:blipFill>
        <p:spPr>
          <a:xfrm>
            <a:off x="831851" y="5527040"/>
            <a:ext cx="2210353" cy="560520"/>
          </a:xfrm>
          <a:prstGeom prst="rect">
            <a:avLst/>
          </a:prstGeom>
        </p:spPr>
      </p:pic>
      <p:sp>
        <p:nvSpPr>
          <p:cNvPr id="4" name="Date Placeholder 3">
            <a:extLst>
              <a:ext uri="{FF2B5EF4-FFF2-40B4-BE49-F238E27FC236}">
                <a16:creationId xmlns:a16="http://schemas.microsoft.com/office/drawing/2014/main" id="{7EDFE899-5F81-544E-A915-E6320293E09D}"/>
              </a:ext>
            </a:extLst>
          </p:cNvPr>
          <p:cNvSpPr>
            <a:spLocks noGrp="1"/>
          </p:cNvSpPr>
          <p:nvPr>
            <p:ph type="dt" sz="half" idx="10"/>
          </p:nvPr>
        </p:nvSpPr>
        <p:spPr/>
        <p:txBody>
          <a:bodyPr/>
          <a:lstStyle/>
          <a:p>
            <a:fld id="{7AB3EE13-5FCB-9C42-A93B-39A2047ADC20}" type="datetime1">
              <a:rPr lang="en-GB" smtClean="0"/>
              <a:t>15/02/2024</a:t>
            </a:fld>
            <a:endParaRPr lang="en-US" dirty="0"/>
          </a:p>
        </p:txBody>
      </p:sp>
      <p:sp>
        <p:nvSpPr>
          <p:cNvPr id="5" name="Footer Placeholder 4">
            <a:extLst>
              <a:ext uri="{FF2B5EF4-FFF2-40B4-BE49-F238E27FC236}">
                <a16:creationId xmlns:a16="http://schemas.microsoft.com/office/drawing/2014/main" id="{2FB821E7-45D7-F74F-B564-964148DA00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9A7D14-C32E-2C42-98CD-EAC78D9BD1FA}"/>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7676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inal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257F14C-28EB-D44F-835B-2A45258A3E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440193" y="0"/>
            <a:ext cx="4140000" cy="4140000"/>
          </a:xfrm>
          <a:prstGeom prst="rect">
            <a:avLst/>
          </a:prstGeom>
        </p:spPr>
      </p:pic>
      <p:pic>
        <p:nvPicPr>
          <p:cNvPr id="15" name="Picture 14">
            <a:extLst>
              <a:ext uri="{FF2B5EF4-FFF2-40B4-BE49-F238E27FC236}">
                <a16:creationId xmlns:a16="http://schemas.microsoft.com/office/drawing/2014/main" id="{3DCBD7EA-7633-8544-82AA-792AA39D270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052000" y="2718000"/>
            <a:ext cx="4140000" cy="4140000"/>
          </a:xfrm>
          <a:prstGeom prst="rect">
            <a:avLst/>
          </a:prstGeom>
        </p:spPr>
      </p:pic>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40077"/>
            <a:ext cx="5264150" cy="2547830"/>
          </a:xfrm>
        </p:spPr>
        <p:txBody>
          <a:bodyPr anchor="b">
            <a:normAutofit/>
          </a:bodyPr>
          <a:lstStyle>
            <a:lvl1pPr>
              <a:defRPr sz="4400"/>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3073C0B5-D10A-244A-A642-F2ECD8D216A4}"/>
              </a:ext>
            </a:extLst>
          </p:cNvPr>
          <p:cNvSpPr>
            <a:spLocks noGrp="1"/>
          </p:cNvSpPr>
          <p:nvPr>
            <p:ph type="body" idx="1" hasCustomPrompt="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Insert contact details [name, email]</a:t>
            </a:r>
          </a:p>
        </p:txBody>
      </p:sp>
      <p:pic>
        <p:nvPicPr>
          <p:cNvPr id="17" name="Logo" descr="UK Data Service logo">
            <a:extLst>
              <a:ext uri="{FF2B5EF4-FFF2-40B4-BE49-F238E27FC236}">
                <a16:creationId xmlns:a16="http://schemas.microsoft.com/office/drawing/2014/main" id="{0F76BA20-AA2B-7340-AC15-C4F4ACBB3B65}"/>
              </a:ext>
            </a:extLst>
          </p:cNvPr>
          <p:cNvPicPr>
            <a:picLocks noChangeAspect="1"/>
          </p:cNvPicPr>
          <p:nvPr userDrawn="1"/>
        </p:nvPicPr>
        <p:blipFill>
          <a:blip r:embed="rId4"/>
          <a:stretch>
            <a:fillRect/>
          </a:stretch>
        </p:blipFill>
        <p:spPr>
          <a:xfrm>
            <a:off x="599440" y="182880"/>
            <a:ext cx="3101521" cy="1059831"/>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15/02/2024</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514708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eneric Section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568CA6-59BD-244B-9036-0C61FAFBFC2A}"/>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8160000" y="1818000"/>
            <a:ext cx="4032000" cy="5040000"/>
          </a:xfrm>
          <a:prstGeom prst="rect">
            <a:avLst/>
          </a:prstGeom>
        </p:spPr>
      </p:pic>
      <p:sp>
        <p:nvSpPr>
          <p:cNvPr id="15" name="Title 1">
            <a:extLst>
              <a:ext uri="{FF2B5EF4-FFF2-40B4-BE49-F238E27FC236}">
                <a16:creationId xmlns:a16="http://schemas.microsoft.com/office/drawing/2014/main" id="{D7F1ED91-20F3-6C45-B97B-320BA4DC48B7}"/>
              </a:ext>
            </a:extLst>
          </p:cNvPr>
          <p:cNvSpPr>
            <a:spLocks noGrp="1"/>
          </p:cNvSpPr>
          <p:nvPr>
            <p:ph type="title"/>
          </p:nvPr>
        </p:nvSpPr>
        <p:spPr>
          <a:xfrm>
            <a:off x="831850" y="1229360"/>
            <a:ext cx="7347646" cy="2558547"/>
          </a:xfrm>
        </p:spPr>
        <p:txBody>
          <a:bodyPr anchor="b">
            <a:normAutofit/>
          </a:bodyPr>
          <a:lstStyle>
            <a:lvl1pPr>
              <a:defRPr sz="4400"/>
            </a:lvl1pPr>
          </a:lstStyle>
          <a:p>
            <a:r>
              <a:rPr lang="en-US"/>
              <a:t>Click to edit Master title style</a:t>
            </a:r>
            <a:endParaRPr lang="en-US" dirty="0"/>
          </a:p>
        </p:txBody>
      </p:sp>
      <p:sp>
        <p:nvSpPr>
          <p:cNvPr id="16" name="Text Placeholder 2">
            <a:extLst>
              <a:ext uri="{FF2B5EF4-FFF2-40B4-BE49-F238E27FC236}">
                <a16:creationId xmlns:a16="http://schemas.microsoft.com/office/drawing/2014/main" id="{ACAD05E5-D687-604F-9665-B43A8F5A0F15}"/>
              </a:ext>
            </a:extLst>
          </p:cNvPr>
          <p:cNvSpPr>
            <a:spLocks noGrp="1"/>
          </p:cNvSpPr>
          <p:nvPr>
            <p:ph type="body" idx="1"/>
          </p:nvPr>
        </p:nvSpPr>
        <p:spPr>
          <a:xfrm>
            <a:off x="831850" y="3814895"/>
            <a:ext cx="733679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1" name="Picture 10" descr="UK Data Service logo">
            <a:extLst>
              <a:ext uri="{FF2B5EF4-FFF2-40B4-BE49-F238E27FC236}">
                <a16:creationId xmlns:a16="http://schemas.microsoft.com/office/drawing/2014/main" id="{156298A7-4C3C-BA4C-97D4-F2F510C5A17A}"/>
              </a:ext>
            </a:extLst>
          </p:cNvPr>
          <p:cNvPicPr>
            <a:picLocks noChangeAspect="1"/>
          </p:cNvPicPr>
          <p:nvPr userDrawn="1"/>
        </p:nvPicPr>
        <p:blipFill>
          <a:blip r:embed="rId3"/>
          <a:stretch>
            <a:fillRect/>
          </a:stretch>
        </p:blipFill>
        <p:spPr>
          <a:xfrm>
            <a:off x="599440" y="182880"/>
            <a:ext cx="3101521" cy="1059831"/>
          </a:xfrm>
          <a:prstGeom prst="rect">
            <a:avLst/>
          </a:prstGeom>
        </p:spPr>
      </p:pic>
      <p:sp>
        <p:nvSpPr>
          <p:cNvPr id="4" name="Date Placeholder 3">
            <a:extLst>
              <a:ext uri="{FF2B5EF4-FFF2-40B4-BE49-F238E27FC236}">
                <a16:creationId xmlns:a16="http://schemas.microsoft.com/office/drawing/2014/main" id="{576A7BAA-6633-ED49-B704-0C3C14CAA02E}"/>
              </a:ext>
            </a:extLst>
          </p:cNvPr>
          <p:cNvSpPr>
            <a:spLocks noGrp="1"/>
          </p:cNvSpPr>
          <p:nvPr>
            <p:ph type="dt" sz="half" idx="10"/>
          </p:nvPr>
        </p:nvSpPr>
        <p:spPr/>
        <p:txBody>
          <a:bodyPr/>
          <a:lstStyle/>
          <a:p>
            <a:fld id="{B215A42F-436F-F945-AF86-C545F1275288}" type="datetime1">
              <a:rPr lang="en-GB" smtClean="0"/>
              <a:t>15/02/2024</a:t>
            </a:fld>
            <a:endParaRPr lang="en-US" dirty="0"/>
          </a:p>
        </p:txBody>
      </p:sp>
      <p:sp>
        <p:nvSpPr>
          <p:cNvPr id="5" name="Footer Placeholder 4">
            <a:extLst>
              <a:ext uri="{FF2B5EF4-FFF2-40B4-BE49-F238E27FC236}">
                <a16:creationId xmlns:a16="http://schemas.microsoft.com/office/drawing/2014/main" id="{BFAB7BBB-4F97-4945-8A6E-B312377E7D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4C29CD-B531-3345-9F02-2BBEC37AF461}"/>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9192101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60C-9B3A-C945-8B1F-8EA18B2E2A3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9C462F-401B-8046-AC91-6244112E11D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61B93F-5EBF-FB48-93E0-10C1FCF8F4F9}"/>
              </a:ext>
            </a:extLst>
          </p:cNvPr>
          <p:cNvSpPr>
            <a:spLocks noGrp="1"/>
          </p:cNvSpPr>
          <p:nvPr>
            <p:ph type="dt" sz="half" idx="10"/>
          </p:nvPr>
        </p:nvSpPr>
        <p:spPr/>
        <p:txBody>
          <a:bodyPr/>
          <a:lstStyle/>
          <a:p>
            <a:fld id="{21659C4D-47A6-F444-BFD1-F27D9FE3F313}" type="datetimeFigureOut">
              <a:rPr lang="en-US" smtClean="0"/>
              <a:t>2/15/24</a:t>
            </a:fld>
            <a:endParaRPr lang="en-US"/>
          </a:p>
        </p:txBody>
      </p:sp>
      <p:sp>
        <p:nvSpPr>
          <p:cNvPr id="5" name="Footer Placeholder 4">
            <a:extLst>
              <a:ext uri="{FF2B5EF4-FFF2-40B4-BE49-F238E27FC236}">
                <a16:creationId xmlns:a16="http://schemas.microsoft.com/office/drawing/2014/main" id="{80280873-343A-6C4E-86B9-77920198F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D5384F-0D81-ED40-AE83-10722C39A625}"/>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250589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6E13-6064-8A44-844B-E4C27D2A797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F94AB32-21CD-E543-BC0E-A9D1282E7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45C9503-87D0-894F-9932-AB6C89C48557}"/>
              </a:ext>
            </a:extLst>
          </p:cNvPr>
          <p:cNvSpPr>
            <a:spLocks noGrp="1"/>
          </p:cNvSpPr>
          <p:nvPr>
            <p:ph type="dt" sz="half" idx="10"/>
          </p:nvPr>
        </p:nvSpPr>
        <p:spPr/>
        <p:txBody>
          <a:bodyPr/>
          <a:lstStyle/>
          <a:p>
            <a:fld id="{21659C4D-47A6-F444-BFD1-F27D9FE3F313}" type="datetimeFigureOut">
              <a:rPr lang="en-US" smtClean="0"/>
              <a:t>2/15/24</a:t>
            </a:fld>
            <a:endParaRPr lang="en-US"/>
          </a:p>
        </p:txBody>
      </p:sp>
      <p:sp>
        <p:nvSpPr>
          <p:cNvPr id="5" name="Footer Placeholder 4">
            <a:extLst>
              <a:ext uri="{FF2B5EF4-FFF2-40B4-BE49-F238E27FC236}">
                <a16:creationId xmlns:a16="http://schemas.microsoft.com/office/drawing/2014/main" id="{C904FC88-EB87-904D-AEA5-70B0810EB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BAC56-50DE-C840-A4D4-25BF7FFF88EB}"/>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054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8AEF-BDDA-A24F-8712-AE820DA890B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8AAF28-F8E6-A54B-9BE5-C7EA97D4E9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5B8BB26-0D60-6B4A-ADD6-088FD3C53C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3675715-ED13-B349-8603-5D75CD06DA2D}"/>
              </a:ext>
            </a:extLst>
          </p:cNvPr>
          <p:cNvSpPr>
            <a:spLocks noGrp="1"/>
          </p:cNvSpPr>
          <p:nvPr>
            <p:ph type="dt" sz="half" idx="10"/>
          </p:nvPr>
        </p:nvSpPr>
        <p:spPr/>
        <p:txBody>
          <a:bodyPr/>
          <a:lstStyle/>
          <a:p>
            <a:fld id="{21659C4D-47A6-F444-BFD1-F27D9FE3F313}" type="datetimeFigureOut">
              <a:rPr lang="en-US" smtClean="0"/>
              <a:t>2/15/24</a:t>
            </a:fld>
            <a:endParaRPr lang="en-US"/>
          </a:p>
        </p:txBody>
      </p:sp>
      <p:sp>
        <p:nvSpPr>
          <p:cNvPr id="6" name="Footer Placeholder 5">
            <a:extLst>
              <a:ext uri="{FF2B5EF4-FFF2-40B4-BE49-F238E27FC236}">
                <a16:creationId xmlns:a16="http://schemas.microsoft.com/office/drawing/2014/main" id="{9C19EC6D-6A4C-AE46-8273-D48099B88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3AA63-B24B-2349-A0B3-32421A032EA1}"/>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256455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8842-5859-2C4C-A30C-27166A620D5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91E6CDF-8C01-014A-B146-EE8F82DB6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8F1E78D-1BC5-2D48-BA22-2619D4B96CD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7B174C-73CC-6645-BF2E-1CD312C2D6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6E3334F-5F0A-CA49-B6F8-5620527C7A6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CC15C5A-A7DA-E640-B646-B91DA4EDC664}"/>
              </a:ext>
            </a:extLst>
          </p:cNvPr>
          <p:cNvSpPr>
            <a:spLocks noGrp="1"/>
          </p:cNvSpPr>
          <p:nvPr>
            <p:ph type="dt" sz="half" idx="10"/>
          </p:nvPr>
        </p:nvSpPr>
        <p:spPr/>
        <p:txBody>
          <a:bodyPr/>
          <a:lstStyle/>
          <a:p>
            <a:fld id="{21659C4D-47A6-F444-BFD1-F27D9FE3F313}" type="datetimeFigureOut">
              <a:rPr lang="en-US" smtClean="0"/>
              <a:t>2/15/24</a:t>
            </a:fld>
            <a:endParaRPr lang="en-US"/>
          </a:p>
        </p:txBody>
      </p:sp>
      <p:sp>
        <p:nvSpPr>
          <p:cNvPr id="8" name="Footer Placeholder 7">
            <a:extLst>
              <a:ext uri="{FF2B5EF4-FFF2-40B4-BE49-F238E27FC236}">
                <a16:creationId xmlns:a16="http://schemas.microsoft.com/office/drawing/2014/main" id="{9F5AFA08-F4FF-5C47-8F4C-D495927AB6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F5DB57-C4FB-9547-A8B9-6ED0FC6C810B}"/>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202246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762B-92DB-8D41-B6CC-3CC811D7F24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DC24928-9BDF-884C-BDFA-92AA6A8D3480}"/>
              </a:ext>
            </a:extLst>
          </p:cNvPr>
          <p:cNvSpPr>
            <a:spLocks noGrp="1"/>
          </p:cNvSpPr>
          <p:nvPr>
            <p:ph type="dt" sz="half" idx="10"/>
          </p:nvPr>
        </p:nvSpPr>
        <p:spPr/>
        <p:txBody>
          <a:bodyPr/>
          <a:lstStyle/>
          <a:p>
            <a:fld id="{21659C4D-47A6-F444-BFD1-F27D9FE3F313}" type="datetimeFigureOut">
              <a:rPr lang="en-US" smtClean="0"/>
              <a:t>2/15/24</a:t>
            </a:fld>
            <a:endParaRPr lang="en-US"/>
          </a:p>
        </p:txBody>
      </p:sp>
      <p:sp>
        <p:nvSpPr>
          <p:cNvPr id="4" name="Footer Placeholder 3">
            <a:extLst>
              <a:ext uri="{FF2B5EF4-FFF2-40B4-BE49-F238E27FC236}">
                <a16:creationId xmlns:a16="http://schemas.microsoft.com/office/drawing/2014/main" id="{C122F079-172A-C049-8734-DD9841A285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611DD3-A63C-944B-804E-89E73A0E67E0}"/>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80325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34B75-AFD7-5048-971B-58BE70F9B6FE}"/>
              </a:ext>
            </a:extLst>
          </p:cNvPr>
          <p:cNvSpPr>
            <a:spLocks noGrp="1"/>
          </p:cNvSpPr>
          <p:nvPr>
            <p:ph type="dt" sz="half" idx="10"/>
          </p:nvPr>
        </p:nvSpPr>
        <p:spPr/>
        <p:txBody>
          <a:bodyPr/>
          <a:lstStyle/>
          <a:p>
            <a:fld id="{21659C4D-47A6-F444-BFD1-F27D9FE3F313}" type="datetimeFigureOut">
              <a:rPr lang="en-US" smtClean="0"/>
              <a:t>2/15/24</a:t>
            </a:fld>
            <a:endParaRPr lang="en-US"/>
          </a:p>
        </p:txBody>
      </p:sp>
      <p:sp>
        <p:nvSpPr>
          <p:cNvPr id="3" name="Footer Placeholder 2">
            <a:extLst>
              <a:ext uri="{FF2B5EF4-FFF2-40B4-BE49-F238E27FC236}">
                <a16:creationId xmlns:a16="http://schemas.microsoft.com/office/drawing/2014/main" id="{8578C245-4ACA-C34E-B3FE-00F8077761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64C9D-C5BE-5843-BABA-C6CE59BC5DC2}"/>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47018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F366-DD71-A343-829F-6A54D0CB4D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5B12152-E37B-8146-82AF-93CB2E1BD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CCF967E-C842-4E47-9E51-57D0529BF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D47A71-DB16-1445-AC63-1323D65BCCED}"/>
              </a:ext>
            </a:extLst>
          </p:cNvPr>
          <p:cNvSpPr>
            <a:spLocks noGrp="1"/>
          </p:cNvSpPr>
          <p:nvPr>
            <p:ph type="dt" sz="half" idx="10"/>
          </p:nvPr>
        </p:nvSpPr>
        <p:spPr/>
        <p:txBody>
          <a:bodyPr/>
          <a:lstStyle/>
          <a:p>
            <a:fld id="{21659C4D-47A6-F444-BFD1-F27D9FE3F313}" type="datetimeFigureOut">
              <a:rPr lang="en-US" smtClean="0"/>
              <a:t>2/15/24</a:t>
            </a:fld>
            <a:endParaRPr lang="en-US"/>
          </a:p>
        </p:txBody>
      </p:sp>
      <p:sp>
        <p:nvSpPr>
          <p:cNvPr id="6" name="Footer Placeholder 5">
            <a:extLst>
              <a:ext uri="{FF2B5EF4-FFF2-40B4-BE49-F238E27FC236}">
                <a16:creationId xmlns:a16="http://schemas.microsoft.com/office/drawing/2014/main" id="{6E8E76C2-EB75-374F-A386-02C346401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258BE9-793F-A24F-A8AC-8CDC30B78F15}"/>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970582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067D-8D84-9A4B-A769-AD564F3213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4CA1A7-4D1D-2E43-8C64-10F0D8C169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0826C-6D5A-5E4F-ACE4-C3E7AE7B7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CB03C3-7329-144A-AE56-757821353E18}"/>
              </a:ext>
            </a:extLst>
          </p:cNvPr>
          <p:cNvSpPr>
            <a:spLocks noGrp="1"/>
          </p:cNvSpPr>
          <p:nvPr>
            <p:ph type="dt" sz="half" idx="10"/>
          </p:nvPr>
        </p:nvSpPr>
        <p:spPr/>
        <p:txBody>
          <a:bodyPr/>
          <a:lstStyle/>
          <a:p>
            <a:fld id="{21659C4D-47A6-F444-BFD1-F27D9FE3F313}" type="datetimeFigureOut">
              <a:rPr lang="en-US" smtClean="0"/>
              <a:t>2/15/24</a:t>
            </a:fld>
            <a:endParaRPr lang="en-US"/>
          </a:p>
        </p:txBody>
      </p:sp>
      <p:sp>
        <p:nvSpPr>
          <p:cNvPr id="6" name="Footer Placeholder 5">
            <a:extLst>
              <a:ext uri="{FF2B5EF4-FFF2-40B4-BE49-F238E27FC236}">
                <a16:creationId xmlns:a16="http://schemas.microsoft.com/office/drawing/2014/main" id="{4FF1BE58-3BE3-834C-9920-D8082DD6F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7159E-5755-B04F-A013-9A9EF4886927}"/>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299031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3F8946-CBD3-AC4F-9AD8-BE0E7CD5EA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C5979BB-9C95-A84D-A414-5D8C1526A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CACA9F-E7FC-F641-8DCD-38B8DB631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59C4D-47A6-F444-BFD1-F27D9FE3F313}" type="datetimeFigureOut">
              <a:rPr lang="en-US" smtClean="0"/>
              <a:t>2/15/24</a:t>
            </a:fld>
            <a:endParaRPr lang="en-US"/>
          </a:p>
        </p:txBody>
      </p:sp>
      <p:sp>
        <p:nvSpPr>
          <p:cNvPr id="5" name="Footer Placeholder 4">
            <a:extLst>
              <a:ext uri="{FF2B5EF4-FFF2-40B4-BE49-F238E27FC236}">
                <a16:creationId xmlns:a16="http://schemas.microsoft.com/office/drawing/2014/main" id="{81642F01-FBD7-1B43-8CDB-C6B8F8933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636381-007A-B545-B7FA-7945B40331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7D7C0-1C18-B844-ABD5-FD52B6EE9820}" type="slidenum">
              <a:rPr lang="en-US" smtClean="0"/>
              <a:t>‹#›</a:t>
            </a:fld>
            <a:endParaRPr lang="en-US"/>
          </a:p>
        </p:txBody>
      </p:sp>
    </p:spTree>
    <p:extLst>
      <p:ext uri="{BB962C8B-B14F-4D97-AF65-F5344CB8AC3E}">
        <p14:creationId xmlns:p14="http://schemas.microsoft.com/office/powerpoint/2010/main" val="57666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outledge.com/Crime-Mapping-and-Spatial-Data-Analysis-using-R/Ariza-Solymosi/p/book/9780367724696" TargetMode="External"/><Relationship Id="rId2" Type="http://schemas.openxmlformats.org/officeDocument/2006/relationships/hyperlink" Target="https://rstudio-education.github.io/hopr/starting.html" TargetMode="External"/><Relationship Id="rId1" Type="http://schemas.openxmlformats.org/officeDocument/2006/relationships/slideLayout" Target="../slideLayouts/slideLayout14.xml"/><Relationship Id="rId5" Type="http://schemas.openxmlformats.org/officeDocument/2006/relationships/hyperlink" Target="https://michaelminn.net/tutorials/r-crime/index.html" TargetMode="External"/><Relationship Id="rId4" Type="http://schemas.openxmlformats.org/officeDocument/2006/relationships/hyperlink" Target="https://cran.r-project.org/web/packages/crimedata/vignettes/introduc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mailto:nadia.kennar@manchester.ac.uk"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1B70D4-7556-534B-BB93-5540A3673493}"/>
              </a:ext>
            </a:extLst>
          </p:cNvPr>
          <p:cNvSpPr>
            <a:spLocks noGrp="1"/>
          </p:cNvSpPr>
          <p:nvPr>
            <p:ph type="title"/>
          </p:nvPr>
        </p:nvSpPr>
        <p:spPr>
          <a:xfrm>
            <a:off x="831850" y="654012"/>
            <a:ext cx="5264150" cy="2578867"/>
          </a:xfrm>
        </p:spPr>
        <p:txBody>
          <a:bodyPr>
            <a:normAutofit/>
          </a:bodyPr>
          <a:lstStyle/>
          <a:p>
            <a:r>
              <a:rPr lang="en-US" dirty="0">
                <a:solidFill>
                  <a:srgbClr val="7030A0"/>
                </a:solidFill>
                <a:latin typeface="Arial" panose="020B0604020202020204" pitchFamily="34" charset="0"/>
                <a:cs typeface="Arial" panose="020B0604020202020204" pitchFamily="34" charset="0"/>
              </a:rPr>
              <a:t>Mapping Crime Data in R: </a:t>
            </a:r>
            <a:br>
              <a:rPr lang="en-US" dirty="0">
                <a:solidFill>
                  <a:srgbClr val="7030A0"/>
                </a:solidFill>
                <a:latin typeface="Arial" panose="020B0604020202020204" pitchFamily="34" charset="0"/>
                <a:cs typeface="Arial" panose="020B0604020202020204" pitchFamily="34" charset="0"/>
              </a:rPr>
            </a:br>
            <a:r>
              <a:rPr lang="en-US" sz="2800" dirty="0">
                <a:solidFill>
                  <a:srgbClr val="7030A0"/>
                </a:solidFill>
                <a:latin typeface="Arial" panose="020B0604020202020204" pitchFamily="34" charset="0"/>
                <a:cs typeface="Arial" panose="020B0604020202020204" pitchFamily="34" charset="0"/>
              </a:rPr>
              <a:t>Live Code Demonstration </a:t>
            </a:r>
            <a:r>
              <a:rPr lang="en-US" sz="2400" dirty="0">
                <a:solidFill>
                  <a:srgbClr val="7030A0"/>
                </a:solidFill>
                <a:latin typeface="Arial" panose="020B0604020202020204" pitchFamily="34" charset="0"/>
                <a:cs typeface="Arial" panose="020B0604020202020204" pitchFamily="34" charset="0"/>
              </a:rPr>
              <a:t>(16/02/2024) </a:t>
            </a:r>
            <a:endParaRPr lang="en-US" dirty="0">
              <a:solidFill>
                <a:srgbClr val="7030A0"/>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B23607BC-A661-1942-930C-8EB3C9C8AFDE}"/>
              </a:ext>
            </a:extLst>
          </p:cNvPr>
          <p:cNvSpPr>
            <a:spLocks noGrp="1"/>
          </p:cNvSpPr>
          <p:nvPr>
            <p:ph type="body" idx="1"/>
          </p:nvPr>
        </p:nvSpPr>
        <p:spPr/>
        <p:txBody>
          <a:bodyPr/>
          <a:lstStyle/>
          <a:p>
            <a:r>
              <a:rPr lang="en-GB" dirty="0"/>
              <a:t>Nadia Kennar, Research Associate at the UK Data Service (Cathie Marsh Institute, UoM) </a:t>
            </a:r>
            <a:endParaRPr lang="en-US" dirty="0"/>
          </a:p>
        </p:txBody>
      </p:sp>
      <p:pic>
        <p:nvPicPr>
          <p:cNvPr id="8" name="Picture 6" descr="&quot; &quot;&#10;&#10;"/>
          <p:cNvPicPr>
            <a:picLocks noGrp="1" noChangeAspect="1" noChangeArrowheads="1"/>
          </p:cNvPicPr>
          <p:nvPr>
            <p:ph type="pic" idx="14"/>
          </p:nvPr>
        </p:nvPicPr>
        <p:blipFill>
          <a:blip r:embed="rId3">
            <a:extLst>
              <a:ext uri="{28A0092B-C50C-407E-A947-70E740481C1C}">
                <a14:useLocalDpi xmlns:a14="http://schemas.microsoft.com/office/drawing/2010/main" val="0"/>
              </a:ext>
            </a:extLst>
          </a:blip>
          <a:srcRect l="11899" r="11899"/>
          <a:stretch>
            <a:fillRect/>
          </a:stretch>
        </p:blipFill>
        <p:spPr bwMode="auto">
          <a:xfrm>
            <a:off x="4705949" y="1744755"/>
            <a:ext cx="3727451"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1208069" y="6479114"/>
            <a:ext cx="6690633" cy="246221"/>
          </a:xfrm>
          <a:prstGeom prst="rect">
            <a:avLst/>
          </a:prstGeom>
        </p:spPr>
        <p:txBody>
          <a:bodyPr wrap="square">
            <a:spAutoFit/>
          </a:bodyPr>
          <a:lstStyle/>
          <a:p>
            <a:pPr algn="r"/>
            <a:r>
              <a:rPr lang="en-GB" sz="1000" dirty="0">
                <a:solidFill>
                  <a:prstClr val="black"/>
                </a:solidFill>
                <a:latin typeface="Arial" panose="020B0604020202020204" pitchFamily="34" charset="0"/>
                <a:cs typeface="Arial" panose="020B0604020202020204" pitchFamily="34" charset="0"/>
              </a:rPr>
              <a:t>Copyright © 2024 University of Manchester, Cathie Marsh Institute, UK Data Service. </a:t>
            </a:r>
            <a:endParaRPr lang="en-GB" sz="1000" dirty="0"/>
          </a:p>
        </p:txBody>
      </p:sp>
      <p:pic>
        <p:nvPicPr>
          <p:cNvPr id="10" name="Picture Placeholder 9" descr="Hot spot map of criminal activity in the area of Surrey. This map was created using the Leaflet package from RStudios, the workshop summarises how to create these type of maps in the second half ">
            <a:extLst>
              <a:ext uri="{FF2B5EF4-FFF2-40B4-BE49-F238E27FC236}">
                <a16:creationId xmlns:a16="http://schemas.microsoft.com/office/drawing/2014/main" id="{77B6C8CD-79A8-4F4D-9098-D3307EC09831}"/>
              </a:ext>
            </a:extLst>
          </p:cNvPr>
          <p:cNvPicPr>
            <a:picLocks noGrp="1" noChangeAspect="1"/>
          </p:cNvPicPr>
          <p:nvPr>
            <p:ph type="pic" idx="13"/>
          </p:nvPr>
        </p:nvPicPr>
        <p:blipFill>
          <a:blip r:embed="rId4"/>
          <a:srcRect l="15401" r="15401"/>
          <a:stretch>
            <a:fillRect/>
          </a:stretch>
        </p:blipFill>
        <p:spPr>
          <a:xfrm>
            <a:off x="8320034" y="1"/>
            <a:ext cx="3871965" cy="6857999"/>
          </a:xfrm>
        </p:spPr>
      </p:pic>
      <p:sp>
        <p:nvSpPr>
          <p:cNvPr id="3" name="Slide Number Placeholder 2">
            <a:extLst>
              <a:ext uri="{FF2B5EF4-FFF2-40B4-BE49-F238E27FC236}">
                <a16:creationId xmlns:a16="http://schemas.microsoft.com/office/drawing/2014/main" id="{89B40B0B-BDD4-934E-8690-7D00D9EAE6BA}"/>
              </a:ext>
            </a:extLst>
          </p:cNvPr>
          <p:cNvSpPr>
            <a:spLocks noGrp="1"/>
          </p:cNvSpPr>
          <p:nvPr>
            <p:ph type="sldNum" sz="quarter" idx="12"/>
          </p:nvPr>
        </p:nvSpPr>
        <p:spPr/>
        <p:txBody>
          <a:bodyPr/>
          <a:lstStyle/>
          <a:p>
            <a:fld id="{016687C5-7511-7743-B429-3BDBE272F28B}" type="slidenum">
              <a:rPr lang="en-US" smtClean="0"/>
              <a:t>1</a:t>
            </a:fld>
            <a:endParaRPr lang="en-US"/>
          </a:p>
        </p:txBody>
      </p:sp>
    </p:spTree>
    <p:extLst>
      <p:ext uri="{BB962C8B-B14F-4D97-AF65-F5344CB8AC3E}">
        <p14:creationId xmlns:p14="http://schemas.microsoft.com/office/powerpoint/2010/main" val="384145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E762-BAFC-B346-8128-5391EF2D3DDB}"/>
              </a:ext>
            </a:extLst>
          </p:cNvPr>
          <p:cNvSpPr>
            <a:spLocks noGrp="1"/>
          </p:cNvSpPr>
          <p:nvPr>
            <p:ph type="ctrTitle"/>
          </p:nvPr>
        </p:nvSpPr>
        <p:spPr/>
        <p:txBody>
          <a:bodyPr/>
          <a:lstStyle/>
          <a:p>
            <a:r>
              <a:rPr lang="en-US" b="1" dirty="0">
                <a:solidFill>
                  <a:srgbClr val="7030A0"/>
                </a:solidFill>
              </a:rPr>
              <a:t>Quick poll!</a:t>
            </a:r>
          </a:p>
        </p:txBody>
      </p:sp>
      <p:sp>
        <p:nvSpPr>
          <p:cNvPr id="3" name="Subtitle 2">
            <a:extLst>
              <a:ext uri="{FF2B5EF4-FFF2-40B4-BE49-F238E27FC236}">
                <a16:creationId xmlns:a16="http://schemas.microsoft.com/office/drawing/2014/main" id="{C86F55B5-811E-7B45-8CD6-32EFF487020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260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7099-8112-92E4-7C36-B0B293366A9E}"/>
              </a:ext>
            </a:extLst>
          </p:cNvPr>
          <p:cNvSpPr>
            <a:spLocks noGrp="1"/>
          </p:cNvSpPr>
          <p:nvPr>
            <p:ph type="title"/>
          </p:nvPr>
        </p:nvSpPr>
        <p:spPr>
          <a:xfrm>
            <a:off x="222250" y="1075470"/>
            <a:ext cx="5873750" cy="744802"/>
          </a:xfrm>
        </p:spPr>
        <p:txBody>
          <a:bodyPr/>
          <a:lstStyle/>
          <a:p>
            <a:r>
              <a:rPr lang="en-GB" dirty="0"/>
              <a:t>References</a:t>
            </a:r>
          </a:p>
        </p:txBody>
      </p:sp>
      <p:sp>
        <p:nvSpPr>
          <p:cNvPr id="3" name="Text Placeholder 2">
            <a:extLst>
              <a:ext uri="{FF2B5EF4-FFF2-40B4-BE49-F238E27FC236}">
                <a16:creationId xmlns:a16="http://schemas.microsoft.com/office/drawing/2014/main" id="{A2F8A7D6-67AB-E7FB-4312-983EEFC557DE}"/>
              </a:ext>
            </a:extLst>
          </p:cNvPr>
          <p:cNvSpPr>
            <a:spLocks noGrp="1"/>
          </p:cNvSpPr>
          <p:nvPr>
            <p:ph type="body" idx="1"/>
          </p:nvPr>
        </p:nvSpPr>
        <p:spPr>
          <a:xfrm>
            <a:off x="348768" y="2104809"/>
            <a:ext cx="10821255" cy="4410291"/>
          </a:xfrm>
        </p:spPr>
        <p:txBody>
          <a:bodyPr>
            <a:normAutofit/>
          </a:bodyPr>
          <a:lstStyle/>
          <a:p>
            <a:r>
              <a:rPr lang="en-GB" sz="1800" i="1" dirty="0">
                <a:solidFill>
                  <a:schemeClr val="tx1"/>
                </a:solidFill>
              </a:rPr>
              <a:t>R material: </a:t>
            </a:r>
          </a:p>
          <a:p>
            <a:pPr marL="285750" indent="-285750">
              <a:buFont typeface="Arial" panose="020B0604020202020204" pitchFamily="34" charset="0"/>
              <a:buChar char="•"/>
            </a:pPr>
            <a:r>
              <a:rPr lang="en-GB" sz="1800" i="1" dirty="0">
                <a:solidFill>
                  <a:schemeClr val="tx1"/>
                </a:solidFill>
              </a:rPr>
              <a:t>Installation: </a:t>
            </a:r>
            <a:r>
              <a:rPr lang="en-GB" sz="1800" i="1" dirty="0">
                <a:solidFill>
                  <a:schemeClr val="tx1"/>
                </a:solidFill>
                <a:hlinkClick r:id="rId2">
                  <a:extLst>
                    <a:ext uri="{A12FA001-AC4F-418D-AE19-62706E023703}">
                      <ahyp:hlinkClr xmlns:ahyp="http://schemas.microsoft.com/office/drawing/2018/hyperlinkcolor" val="tx"/>
                    </a:ext>
                  </a:extLst>
                </a:hlinkClick>
              </a:rPr>
              <a:t>https://rstudio-education.github.io/hopr/starting.html</a:t>
            </a:r>
            <a:r>
              <a:rPr lang="en-GB" sz="1800" i="1" dirty="0">
                <a:solidFill>
                  <a:schemeClr val="tx1"/>
                </a:solidFill>
              </a:rPr>
              <a:t> </a:t>
            </a:r>
          </a:p>
          <a:p>
            <a:pPr marL="285750" indent="-285750">
              <a:buFont typeface="Arial" panose="020B0604020202020204" pitchFamily="34" charset="0"/>
              <a:buChar char="•"/>
            </a:pPr>
            <a:r>
              <a:rPr lang="en-GB" sz="1800" dirty="0">
                <a:solidFill>
                  <a:schemeClr val="tx1"/>
                </a:solidFill>
                <a:hlinkClick r:id="rId3">
                  <a:extLst>
                    <a:ext uri="{A12FA001-AC4F-418D-AE19-62706E023703}">
                      <ahyp:hlinkClr xmlns:ahyp="http://schemas.microsoft.com/office/drawing/2018/hyperlinkcolor" val="tx"/>
                    </a:ext>
                  </a:extLst>
                </a:hlinkClick>
              </a:rPr>
              <a:t>https://www.routledge.com/Crime-Mapping-and-Spatial-Data-Analysis-using-R/Ariza-Solymosi/p/book/9780367724696</a:t>
            </a:r>
            <a:endParaRPr lang="en-GB" sz="1800" dirty="0">
              <a:solidFill>
                <a:schemeClr val="tx1"/>
              </a:solidFill>
            </a:endParaRPr>
          </a:p>
          <a:p>
            <a:pPr marL="342900" indent="-342900">
              <a:buFont typeface="Arial" panose="020B0604020202020204" pitchFamily="34" charset="0"/>
              <a:buChar char="•"/>
            </a:pPr>
            <a:r>
              <a:rPr lang="en-GB" sz="1800" dirty="0">
                <a:solidFill>
                  <a:schemeClr val="tx1"/>
                </a:solidFill>
                <a:hlinkClick r:id="rId4"/>
              </a:rPr>
              <a:t>https://cran.r-project.org/web/packages/crimedata/vignettes/introduction.html</a:t>
            </a:r>
            <a:endParaRPr lang="en-GB" sz="1800" dirty="0">
              <a:solidFill>
                <a:schemeClr val="tx1"/>
              </a:solidFill>
            </a:endParaRPr>
          </a:p>
          <a:p>
            <a:pPr marL="342900" indent="-342900">
              <a:buFont typeface="Arial" panose="020B0604020202020204" pitchFamily="34" charset="0"/>
              <a:buChar char="•"/>
            </a:pPr>
            <a:r>
              <a:rPr lang="en-GB" sz="1800" dirty="0">
                <a:solidFill>
                  <a:schemeClr val="tx1"/>
                </a:solidFill>
                <a:hlinkClick r:id="rId5"/>
              </a:rPr>
              <a:t>https://michaelminn.net/tutorials/r-crime/index.html</a:t>
            </a:r>
            <a:r>
              <a:rPr lang="en-GB" sz="1800" dirty="0">
                <a:solidFill>
                  <a:schemeClr val="tx1"/>
                </a:solidFill>
              </a:rPr>
              <a:t> </a:t>
            </a:r>
          </a:p>
          <a:p>
            <a:pPr marL="342900" indent="-342900">
              <a:buFont typeface="Arial" panose="020B0604020202020204" pitchFamily="34" charset="0"/>
              <a:buChar char="•"/>
            </a:pPr>
            <a:endParaRPr lang="en-GB" sz="1800" u="sng" dirty="0">
              <a:solidFill>
                <a:schemeClr val="tx1"/>
              </a:solidFill>
            </a:endParaRPr>
          </a:p>
          <a:p>
            <a:pPr marL="342900" indent="-342900">
              <a:buFont typeface="Arial" panose="020B0604020202020204" pitchFamily="34" charset="0"/>
              <a:buChar char="•"/>
            </a:pPr>
            <a:endParaRPr lang="en-GB" dirty="0">
              <a:solidFill>
                <a:schemeClr val="tx1"/>
              </a:solidFill>
            </a:endParaRPr>
          </a:p>
          <a:p>
            <a:endParaRPr lang="en-GB" dirty="0">
              <a:solidFill>
                <a:schemeClr val="tx1"/>
              </a:solidFill>
            </a:endParaRPr>
          </a:p>
          <a:p>
            <a:endParaRPr lang="en-GB" dirty="0"/>
          </a:p>
        </p:txBody>
      </p:sp>
    </p:spTree>
    <p:extLst>
      <p:ext uri="{BB962C8B-B14F-4D97-AF65-F5344CB8AC3E}">
        <p14:creationId xmlns:p14="http://schemas.microsoft.com/office/powerpoint/2010/main" val="354476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D4D3-A205-46C4-314A-6088D390D9D6}"/>
              </a:ext>
            </a:extLst>
          </p:cNvPr>
          <p:cNvSpPr>
            <a:spLocks noGrp="1"/>
          </p:cNvSpPr>
          <p:nvPr>
            <p:ph type="title"/>
          </p:nvPr>
        </p:nvSpPr>
        <p:spPr>
          <a:xfrm>
            <a:off x="500020" y="1342893"/>
            <a:ext cx="6673131" cy="872179"/>
          </a:xfrm>
        </p:spPr>
        <p:txBody>
          <a:bodyPr/>
          <a:lstStyle/>
          <a:p>
            <a:r>
              <a:rPr lang="en-GB" b="1" dirty="0">
                <a:solidFill>
                  <a:srgbClr val="7030A0"/>
                </a:solidFill>
              </a:rPr>
              <a:t>Survey</a:t>
            </a:r>
          </a:p>
        </p:txBody>
      </p:sp>
      <p:sp>
        <p:nvSpPr>
          <p:cNvPr id="3" name="Text Placeholder 2">
            <a:extLst>
              <a:ext uri="{FF2B5EF4-FFF2-40B4-BE49-F238E27FC236}">
                <a16:creationId xmlns:a16="http://schemas.microsoft.com/office/drawing/2014/main" id="{61CD8A5A-73F2-0675-B019-E776A3E3810E}"/>
              </a:ext>
            </a:extLst>
          </p:cNvPr>
          <p:cNvSpPr>
            <a:spLocks noGrp="1"/>
          </p:cNvSpPr>
          <p:nvPr>
            <p:ph type="body" idx="1"/>
          </p:nvPr>
        </p:nvSpPr>
        <p:spPr>
          <a:xfrm>
            <a:off x="500019" y="2678906"/>
            <a:ext cx="8443955" cy="2350294"/>
          </a:xfrm>
        </p:spPr>
        <p:txBody>
          <a:bodyPr/>
          <a:lstStyle/>
          <a:p>
            <a:pPr marL="342900" indent="-342900">
              <a:buFontTx/>
              <a:buChar char="-"/>
            </a:pPr>
            <a:r>
              <a:rPr lang="en-GB" dirty="0">
                <a:solidFill>
                  <a:schemeClr val="tx1"/>
                </a:solidFill>
              </a:rPr>
              <a:t>Please complete our short survey as you leave!</a:t>
            </a:r>
          </a:p>
        </p:txBody>
      </p:sp>
    </p:spTree>
    <p:extLst>
      <p:ext uri="{BB962C8B-B14F-4D97-AF65-F5344CB8AC3E}">
        <p14:creationId xmlns:p14="http://schemas.microsoft.com/office/powerpoint/2010/main" val="278723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960" y="2021746"/>
            <a:ext cx="5264150" cy="1061485"/>
          </a:xfrm>
        </p:spPr>
        <p:txBody>
          <a:bodyPr/>
          <a:lstStyle/>
          <a:p>
            <a:r>
              <a:rPr lang="en-US" b="1" dirty="0">
                <a:solidFill>
                  <a:srgbClr val="7030A0"/>
                </a:solidFill>
              </a:rPr>
              <a:t>Thank You.</a:t>
            </a:r>
            <a:endParaRPr lang="en-GB" b="1" dirty="0">
              <a:solidFill>
                <a:srgbClr val="7030A0"/>
              </a:solidFill>
            </a:endParaRPr>
          </a:p>
        </p:txBody>
      </p:sp>
      <p:sp>
        <p:nvSpPr>
          <p:cNvPr id="3" name="Text Placeholder 2"/>
          <p:cNvSpPr>
            <a:spLocks noGrp="1"/>
          </p:cNvSpPr>
          <p:nvPr>
            <p:ph type="body" idx="1"/>
          </p:nvPr>
        </p:nvSpPr>
        <p:spPr>
          <a:xfrm>
            <a:off x="831849" y="3978181"/>
            <a:ext cx="6793593" cy="1500187"/>
          </a:xfrm>
        </p:spPr>
        <p:txBody>
          <a:bodyPr/>
          <a:lstStyle/>
          <a:p>
            <a:r>
              <a:rPr lang="en-GB" dirty="0">
                <a:hlinkClick r:id="rId2"/>
              </a:rPr>
              <a:t>Email:  nadia.kennar@manchester.ac.uk</a:t>
            </a:r>
            <a:r>
              <a:rPr lang="en-GB" dirty="0"/>
              <a:t> </a:t>
            </a:r>
          </a:p>
          <a:p>
            <a:r>
              <a:rPr lang="en-GB" dirty="0"/>
              <a:t>Twitter:  @NadiaKennar</a:t>
            </a:r>
          </a:p>
        </p:txBody>
      </p:sp>
      <p:sp>
        <p:nvSpPr>
          <p:cNvPr id="4" name="Slide Number Placeholder 3"/>
          <p:cNvSpPr>
            <a:spLocks noGrp="1"/>
          </p:cNvSpPr>
          <p:nvPr>
            <p:ph type="sldNum" sz="quarter" idx="12"/>
          </p:nvPr>
        </p:nvSpPr>
        <p:spPr/>
        <p:txBody>
          <a:bodyPr/>
          <a:lstStyle/>
          <a:p>
            <a:fld id="{016687C5-7511-7743-B429-3BDBE272F28B}" type="slidenum">
              <a:rPr lang="en-US" smtClean="0"/>
              <a:t>5</a:t>
            </a:fld>
            <a:endParaRPr lang="en-US"/>
          </a:p>
        </p:txBody>
      </p:sp>
    </p:spTree>
    <p:extLst>
      <p:ext uri="{BB962C8B-B14F-4D97-AF65-F5344CB8AC3E}">
        <p14:creationId xmlns:p14="http://schemas.microsoft.com/office/powerpoint/2010/main" val="1212910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147</Words>
  <Application>Microsoft Macintosh PowerPoint</Application>
  <PresentationFormat>Widescreen</PresentationFormat>
  <Paragraphs>20</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Mapping Crime Data in R:  Live Code Demonstration (16/02/2024) </vt:lpstr>
      <vt:lpstr>Quick poll!</vt:lpstr>
      <vt:lpstr>References</vt:lpstr>
      <vt:lpstr>Survey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Crime Data in R:  Live Code Demonstration</dc:title>
  <dc:creator>Nadia Kennar</dc:creator>
  <cp:lastModifiedBy>Nadia Kennar</cp:lastModifiedBy>
  <cp:revision>4</cp:revision>
  <dcterms:created xsi:type="dcterms:W3CDTF">2023-03-02T16:00:26Z</dcterms:created>
  <dcterms:modified xsi:type="dcterms:W3CDTF">2024-02-15T20:44:44Z</dcterms:modified>
</cp:coreProperties>
</file>