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28" r:id="rId2"/>
    <p:sldId id="347" r:id="rId3"/>
    <p:sldId id="32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EC62F-9C9F-E845-A5B1-A529C9579707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521DE43F-43A3-E74A-BC43-C14CA0CEE9A8}">
      <dgm:prSet/>
      <dgm:spPr/>
      <dgm:t>
        <a:bodyPr/>
        <a:lstStyle/>
        <a:p>
          <a:r>
            <a:rPr lang="en-GB" dirty="0"/>
            <a:t>CRS example</a:t>
          </a:r>
        </a:p>
      </dgm:t>
    </dgm:pt>
    <dgm:pt modelId="{C2C24F20-D812-1C48-8EF9-CF01CF794084}" type="parTrans" cxnId="{53045A72-A88D-E645-A4F9-32718D1A2A69}">
      <dgm:prSet/>
      <dgm:spPr/>
      <dgm:t>
        <a:bodyPr/>
        <a:lstStyle/>
        <a:p>
          <a:endParaRPr lang="en-GB"/>
        </a:p>
      </dgm:t>
    </dgm:pt>
    <dgm:pt modelId="{F09F6FB8-E0B1-214D-9A03-59A68A9C03D3}" type="sibTrans" cxnId="{53045A72-A88D-E645-A4F9-32718D1A2A69}">
      <dgm:prSet/>
      <dgm:spPr/>
      <dgm:t>
        <a:bodyPr/>
        <a:lstStyle/>
        <a:p>
          <a:endParaRPr lang="en-GB"/>
        </a:p>
      </dgm:t>
    </dgm:pt>
    <dgm:pt modelId="{E0CBD5CF-9F45-6E4E-A667-D0BF55674EB8}" type="pres">
      <dgm:prSet presAssocID="{1D7EC62F-9C9F-E845-A5B1-A529C9579707}" presName="Name0" presStyleCnt="0">
        <dgm:presLayoutVars>
          <dgm:dir/>
          <dgm:animLvl val="lvl"/>
          <dgm:resizeHandles val="exact"/>
        </dgm:presLayoutVars>
      </dgm:prSet>
      <dgm:spPr/>
    </dgm:pt>
    <dgm:pt modelId="{F9A16DDD-2489-9342-9B00-C9152A7A03FF}" type="pres">
      <dgm:prSet presAssocID="{1D7EC62F-9C9F-E845-A5B1-A529C9579707}" presName="dummy" presStyleCnt="0"/>
      <dgm:spPr/>
    </dgm:pt>
    <dgm:pt modelId="{AECA0281-62C3-2F4B-8359-85AB534F8774}" type="pres">
      <dgm:prSet presAssocID="{1D7EC62F-9C9F-E845-A5B1-A529C9579707}" presName="linH" presStyleCnt="0"/>
      <dgm:spPr/>
    </dgm:pt>
    <dgm:pt modelId="{1F02FF0A-AE7F-3844-9E94-0C3F9D4C1FA0}" type="pres">
      <dgm:prSet presAssocID="{1D7EC62F-9C9F-E845-A5B1-A529C9579707}" presName="padding1" presStyleCnt="0"/>
      <dgm:spPr/>
    </dgm:pt>
    <dgm:pt modelId="{BB57C01C-6EAD-0544-ACFA-DE57C64E3626}" type="pres">
      <dgm:prSet presAssocID="{521DE43F-43A3-E74A-BC43-C14CA0CEE9A8}" presName="linV" presStyleCnt="0"/>
      <dgm:spPr/>
    </dgm:pt>
    <dgm:pt modelId="{EC002767-AC68-0C46-9BB6-C517E84F4693}" type="pres">
      <dgm:prSet presAssocID="{521DE43F-43A3-E74A-BC43-C14CA0CEE9A8}" presName="spVertical1" presStyleCnt="0"/>
      <dgm:spPr/>
    </dgm:pt>
    <dgm:pt modelId="{B85E31EB-09D3-6945-94C6-84C4943E1B47}" type="pres">
      <dgm:prSet presAssocID="{521DE43F-43A3-E74A-BC43-C14CA0CEE9A8}" presName="parTx" presStyleLbl="revTx" presStyleIdx="0" presStyleCnt="1" custScaleX="82823" custScaleY="84211" custLinFactY="-6663" custLinFactNeighborX="-9780" custLinFactNeighborY="-100000">
        <dgm:presLayoutVars>
          <dgm:chMax val="0"/>
          <dgm:chPref val="0"/>
          <dgm:bulletEnabled val="1"/>
        </dgm:presLayoutVars>
      </dgm:prSet>
      <dgm:spPr/>
    </dgm:pt>
    <dgm:pt modelId="{E1E6EC56-299E-C248-9D98-8CA5EF8936B1}" type="pres">
      <dgm:prSet presAssocID="{521DE43F-43A3-E74A-BC43-C14CA0CEE9A8}" presName="spVertical2" presStyleCnt="0"/>
      <dgm:spPr/>
    </dgm:pt>
    <dgm:pt modelId="{36ACA8CD-19E6-284B-A3AE-46727DDDD6AE}" type="pres">
      <dgm:prSet presAssocID="{521DE43F-43A3-E74A-BC43-C14CA0CEE9A8}" presName="spVertical3" presStyleCnt="0"/>
      <dgm:spPr/>
    </dgm:pt>
    <dgm:pt modelId="{BF972FEE-9A55-E148-9546-302A2D650AC0}" type="pres">
      <dgm:prSet presAssocID="{1D7EC62F-9C9F-E845-A5B1-A529C9579707}" presName="padding2" presStyleCnt="0"/>
      <dgm:spPr/>
    </dgm:pt>
    <dgm:pt modelId="{DCB6F2A1-0C77-E345-B0CC-4C47A6298DBB}" type="pres">
      <dgm:prSet presAssocID="{1D7EC62F-9C9F-E845-A5B1-A529C9579707}" presName="negArrow" presStyleCnt="0"/>
      <dgm:spPr/>
    </dgm:pt>
    <dgm:pt modelId="{54D05223-4692-E746-A39B-1AC994955156}" type="pres">
      <dgm:prSet presAssocID="{1D7EC62F-9C9F-E845-A5B1-A529C9579707}" presName="backgroundArrow" presStyleLbl="node1" presStyleIdx="0" presStyleCnt="1" custLinFactX="-3861" custLinFactNeighborX="-100000" custLinFactNeighborY="-32579"/>
      <dgm:spPr/>
    </dgm:pt>
  </dgm:ptLst>
  <dgm:cxnLst>
    <dgm:cxn modelId="{58D0863E-FD85-AE40-AC08-9EEC542BCF1C}" type="presOf" srcId="{1D7EC62F-9C9F-E845-A5B1-A529C9579707}" destId="{E0CBD5CF-9F45-6E4E-A667-D0BF55674EB8}" srcOrd="0" destOrd="0" presId="urn:microsoft.com/office/officeart/2005/8/layout/hProcess3"/>
    <dgm:cxn modelId="{70F4CA66-E742-8444-BB64-3EA1F5385282}" type="presOf" srcId="{521DE43F-43A3-E74A-BC43-C14CA0CEE9A8}" destId="{B85E31EB-09D3-6945-94C6-84C4943E1B47}" srcOrd="0" destOrd="0" presId="urn:microsoft.com/office/officeart/2005/8/layout/hProcess3"/>
    <dgm:cxn modelId="{53045A72-A88D-E645-A4F9-32718D1A2A69}" srcId="{1D7EC62F-9C9F-E845-A5B1-A529C9579707}" destId="{521DE43F-43A3-E74A-BC43-C14CA0CEE9A8}" srcOrd="0" destOrd="0" parTransId="{C2C24F20-D812-1C48-8EF9-CF01CF794084}" sibTransId="{F09F6FB8-E0B1-214D-9A03-59A68A9C03D3}"/>
    <dgm:cxn modelId="{CDBC0A1B-5ED7-E047-84C9-B6CF4B8FCB18}" type="presParOf" srcId="{E0CBD5CF-9F45-6E4E-A667-D0BF55674EB8}" destId="{F9A16DDD-2489-9342-9B00-C9152A7A03FF}" srcOrd="0" destOrd="0" presId="urn:microsoft.com/office/officeart/2005/8/layout/hProcess3"/>
    <dgm:cxn modelId="{32E279F5-C35F-4F43-8A15-7F0D04515E73}" type="presParOf" srcId="{E0CBD5CF-9F45-6E4E-A667-D0BF55674EB8}" destId="{AECA0281-62C3-2F4B-8359-85AB534F8774}" srcOrd="1" destOrd="0" presId="urn:microsoft.com/office/officeart/2005/8/layout/hProcess3"/>
    <dgm:cxn modelId="{27D446E5-68DC-A048-9675-FA7A5B3DDB5D}" type="presParOf" srcId="{AECA0281-62C3-2F4B-8359-85AB534F8774}" destId="{1F02FF0A-AE7F-3844-9E94-0C3F9D4C1FA0}" srcOrd="0" destOrd="0" presId="urn:microsoft.com/office/officeart/2005/8/layout/hProcess3"/>
    <dgm:cxn modelId="{6847A547-A31D-E445-B28C-92396B32ED91}" type="presParOf" srcId="{AECA0281-62C3-2F4B-8359-85AB534F8774}" destId="{BB57C01C-6EAD-0544-ACFA-DE57C64E3626}" srcOrd="1" destOrd="0" presId="urn:microsoft.com/office/officeart/2005/8/layout/hProcess3"/>
    <dgm:cxn modelId="{A5899708-7CE5-4A49-AC26-772C5488F81E}" type="presParOf" srcId="{BB57C01C-6EAD-0544-ACFA-DE57C64E3626}" destId="{EC002767-AC68-0C46-9BB6-C517E84F4693}" srcOrd="0" destOrd="0" presId="urn:microsoft.com/office/officeart/2005/8/layout/hProcess3"/>
    <dgm:cxn modelId="{EF76B01E-7AD3-4642-AB55-787DF67CFA2C}" type="presParOf" srcId="{BB57C01C-6EAD-0544-ACFA-DE57C64E3626}" destId="{B85E31EB-09D3-6945-94C6-84C4943E1B47}" srcOrd="1" destOrd="0" presId="urn:microsoft.com/office/officeart/2005/8/layout/hProcess3"/>
    <dgm:cxn modelId="{668E8130-0698-C44F-BBD1-7DB3141F4184}" type="presParOf" srcId="{BB57C01C-6EAD-0544-ACFA-DE57C64E3626}" destId="{E1E6EC56-299E-C248-9D98-8CA5EF8936B1}" srcOrd="2" destOrd="0" presId="urn:microsoft.com/office/officeart/2005/8/layout/hProcess3"/>
    <dgm:cxn modelId="{72488B8B-EFC4-E84B-BBBF-9B453CB1C31B}" type="presParOf" srcId="{BB57C01C-6EAD-0544-ACFA-DE57C64E3626}" destId="{36ACA8CD-19E6-284B-A3AE-46727DDDD6AE}" srcOrd="3" destOrd="0" presId="urn:microsoft.com/office/officeart/2005/8/layout/hProcess3"/>
    <dgm:cxn modelId="{4DD486BC-1F95-A543-8689-052E913D9D64}" type="presParOf" srcId="{AECA0281-62C3-2F4B-8359-85AB534F8774}" destId="{BF972FEE-9A55-E148-9546-302A2D650AC0}" srcOrd="2" destOrd="0" presId="urn:microsoft.com/office/officeart/2005/8/layout/hProcess3"/>
    <dgm:cxn modelId="{3404F753-BC97-6341-BA0E-94EC6B78B031}" type="presParOf" srcId="{AECA0281-62C3-2F4B-8359-85AB534F8774}" destId="{DCB6F2A1-0C77-E345-B0CC-4C47A6298DBB}" srcOrd="3" destOrd="0" presId="urn:microsoft.com/office/officeart/2005/8/layout/hProcess3"/>
    <dgm:cxn modelId="{452202AB-F86B-CF44-84FE-9CBF5206C66D}" type="presParOf" srcId="{AECA0281-62C3-2F4B-8359-85AB534F8774}" destId="{54D05223-4692-E746-A39B-1AC99495515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5223-4692-E746-A39B-1AC994955156}">
      <dsp:nvSpPr>
        <dsp:cNvPr id="0" name=""/>
        <dsp:cNvSpPr/>
      </dsp:nvSpPr>
      <dsp:spPr>
        <a:xfrm>
          <a:off x="0" y="28367"/>
          <a:ext cx="2794724" cy="201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E31EB-09D3-6945-94C6-84C4943E1B47}">
      <dsp:nvSpPr>
        <dsp:cNvPr id="0" name=""/>
        <dsp:cNvSpPr/>
      </dsp:nvSpPr>
      <dsp:spPr>
        <a:xfrm>
          <a:off x="198150" y="617996"/>
          <a:ext cx="1896496" cy="84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CRS example</a:t>
          </a:r>
        </a:p>
      </dsp:txBody>
      <dsp:txXfrm>
        <a:off x="198150" y="617996"/>
        <a:ext cx="1896496" cy="848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546CF-C023-814D-A7CE-94B87B00E95E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44F00-8125-3F4C-907E-A2C088F7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5970-1690-EB43-8553-4A1DD486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475F-AAEA-E846-AA4C-8B57435CE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832D7-19A9-6C46-8444-564E64CF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0244-491B-0A4A-A475-35A0268F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C023-C7F4-194B-96A4-3E993D93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B6B4-98F9-D745-9005-39A2BCDC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37FEE-111C-6C48-9DB0-2969F4194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DD9F-99DA-8646-BD59-6EA820C5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8B5C-86F3-364F-84CE-5B2D96F1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046F-3226-3E44-888A-8EBE6B7D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5B575-037E-6847-9316-868D80A0A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E9FD-258A-A543-B5B6-86CF2B2E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1F7A-FF82-B141-BAF1-64270EB1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F87F-203F-D949-9162-09A76085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D924-158B-DB40-A570-DF2B5F82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gle text block (Colour He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B4B117-0BB7-B947-BBCE-4B75B6FF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123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548713"/>
            <a:ext cx="8843682" cy="4065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DED8-4350-C740-BB7C-D6C45B1EB394}" type="datetime1">
              <a:rPr lang="en-GB" smtClean="0"/>
              <a:t>03/03/2023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&quot; &quot;">
            <a:extLst>
              <a:ext uri="{FF2B5EF4-FFF2-40B4-BE49-F238E27FC236}">
                <a16:creationId xmlns:a16="http://schemas.microsoft.com/office/drawing/2014/main" id="{96E4B558-0EB5-6F40-AF8C-7DF31DEF43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2000" y="1223011"/>
            <a:ext cx="508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32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568CA6-59BD-244B-9036-0C61FAFBF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60000" y="1818000"/>
            <a:ext cx="4032000" cy="5040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7F1ED91-20F3-6C45-B97B-320BA4DC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29360"/>
            <a:ext cx="7347646" cy="255854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CAD05E5-D687-604F-9665-B43A8F5A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14895"/>
            <a:ext cx="73367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UK Data Service logo">
            <a:extLst>
              <a:ext uri="{FF2B5EF4-FFF2-40B4-BE49-F238E27FC236}">
                <a16:creationId xmlns:a16="http://schemas.microsoft.com/office/drawing/2014/main" id="{156298A7-4C3C-BA4C-97D4-F2F510C5A1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9440" y="182880"/>
            <a:ext cx="3101521" cy="105983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7BAA-6633-ED49-B704-0C3C14CA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A42F-436F-F945-AF86-C545F1275288}" type="datetime1">
              <a:rPr lang="en-GB" smtClean="0"/>
              <a:t>03/03/2023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7BBB-4F97-4945-8A6E-B312377E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29CD-B531-3345-9F02-2BBEC37A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63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2B1D-0E14-8649-90C9-5EFF1336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7737-A2C3-074D-8C98-D2BA27A4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3689-E73D-A440-91EE-A3F52F04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B206-1CCA-FF42-9007-8C927E3C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C7C0-176B-2B40-9C48-8DDDDA64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F53D-6D8F-B54F-92FD-8231B825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C4F0-05B4-9B43-ADA5-5CF6983E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672C-0BA1-2544-9F0A-FEB64C9A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6F18-F1DD-4647-8D9B-0BD248A0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5DBB5-C0A5-C64D-974A-C82A7443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9B27-97D1-D040-AC7E-AC61A276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803A-5A1E-614A-97C0-A5DB5C4D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380BD-3144-3344-9DB3-95C9B7CE0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9C2A1-8C63-8B4E-8620-4AE0005E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A424E-D35D-334A-BE79-FD87EC47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8740A-762B-884B-AF0D-94191E14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9440-EE8E-6F42-B0D2-1F002014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7D4B-2FF4-E646-B09E-C8DB3AAF9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5D4CF-01B6-474E-8733-B8FCA87D7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25BB7-50A5-2D4F-81E8-480972811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E8185-42B6-9542-A6EE-5D9198B13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9511A-8634-C045-BB58-EB9F7CC7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EF3E2-885F-3245-BA7E-1F451A83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8E5B5-1535-DC40-9C4D-178DFA67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78CA-E215-8C41-AA88-138F8E70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E2B8-09DA-9141-A1FA-E90C9560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D8D6C-6894-334B-9665-74A4B8F2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1117D-3CD2-2F41-B437-21CBD5AB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60E5-F8F0-7443-B7FD-CEE7ECCE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F3C4D-A1D5-1340-ACC9-88A1A24E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DDF4-4836-4F4B-B6EA-27E79427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8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3425-46D0-9949-8579-381D9BDC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1CA1-DB8C-F84C-89B9-90C792B26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31CDD-192D-274E-98C2-63CCA66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4951B-F51F-F84F-8FEA-8A3540D0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8C27-AC5C-F649-B244-B5359CE2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5C25-EBAC-6C48-8A75-A32EC60B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5BC-3F7F-B648-A140-FD897581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93689-7310-0747-BB76-D29A2E1ED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30A98-A7C1-0648-9F43-6BD46AC52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03B08-CB02-4D48-9FB9-005FC5C8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2147-F0DA-DF4F-BA61-D8919495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91B3-DF30-C740-85B8-29D86E52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49DA4-C7F7-B141-A2B8-B3BF42CD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D3D84-D536-4748-817C-D33E4A07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A9741-A741-2448-80FA-D2019248D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CB6B-537B-6044-9BCC-4E23012942B0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6025-0AA0-2447-A7BA-46380D7E0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5C9D0-4410-5E46-9110-D96FA7B9F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8D4C-5169-4142-ABDC-94A4A2EA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5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imrxiv.com/pub/slkb1v54/release/1" TargetMode="External"/><Relationship Id="rId3" Type="http://schemas.openxmlformats.org/officeDocument/2006/relationships/hyperlink" Target="https://www.researchgate.net/profile/Athanasios-Dermanis/publication/233387161_Coordinates_and_Reference_Systems_in_Greek/links/0912f50a149d9568b7000000/Coordinates-and-Reference-Systems-in-Greek.pdf" TargetMode="External"/><Relationship Id="rId7" Type="http://schemas.openxmlformats.org/officeDocument/2006/relationships/hyperlink" Target="https://www.ed.ac.uk/files/imports/fileManager/chainey.pdf" TargetMode="External"/><Relationship Id="rId2" Type="http://schemas.openxmlformats.org/officeDocument/2006/relationships/hyperlink" Target="https://blog.ukdataservice.ac.uk/gis-spatial-data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re.ac.uk/download/pdf/161890428.pdf" TargetMode="External"/><Relationship Id="rId5" Type="http://schemas.openxmlformats.org/officeDocument/2006/relationships/hyperlink" Target="https://link.springer.com/chapter/10.1007/978-0-387-77650-7_2" TargetMode="External"/><Relationship Id="rId4" Type="http://schemas.openxmlformats.org/officeDocument/2006/relationships/hyperlink" Target="https://link.springer.com/chapter/10.1007/978-3-642-03647-7_5" TargetMode="External"/><Relationship Id="rId9" Type="http://schemas.openxmlformats.org/officeDocument/2006/relationships/hyperlink" Target="https://tubecreature.com/#/livesontheline/current/same/U/*/FFTFTF/11.469326848406268/-0.1622/51.514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C630-B8C2-EF5C-CCDE-9CB23F90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2082"/>
                </a:solidFill>
              </a:rPr>
              <a:t>CRS continued…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5BDF-4B90-C31E-F33A-01A1719EA4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058" y="1237374"/>
            <a:ext cx="10339247" cy="4065454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/>
              <a:t>There are two Main CRS:</a:t>
            </a:r>
          </a:p>
          <a:p>
            <a:pPr marL="457200" lvl="1" indent="0">
              <a:buNone/>
            </a:pPr>
            <a:r>
              <a:rPr lang="en-GB" b="1" dirty="0"/>
              <a:t>Geographic Coordinate System </a:t>
            </a:r>
            <a:r>
              <a:rPr lang="en-GB" dirty="0"/>
              <a:t>vs </a:t>
            </a:r>
            <a:r>
              <a:rPr lang="en-GB" b="1" dirty="0"/>
              <a:t>Projected Coordinate Systems </a:t>
            </a:r>
          </a:p>
          <a:p>
            <a:endParaRPr lang="en-GB" dirty="0"/>
          </a:p>
        </p:txBody>
      </p:sp>
      <p:pic>
        <p:nvPicPr>
          <p:cNvPr id="4" name="Picture 3" descr="Image highlighting the two types of CRS methods; geographic coordinate reference systems and projected coordinates systems ">
            <a:extLst>
              <a:ext uri="{FF2B5EF4-FFF2-40B4-BE49-F238E27FC236}">
                <a16:creationId xmlns:a16="http://schemas.microsoft.com/office/drawing/2014/main" id="{AE585757-0973-C267-256F-773828289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70" y="2680219"/>
            <a:ext cx="5690716" cy="3329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8F2E1-3205-8947-985A-61363184C782}"/>
              </a:ext>
            </a:extLst>
          </p:cNvPr>
          <p:cNvSpPr txBox="1"/>
          <p:nvPr/>
        </p:nvSpPr>
        <p:spPr>
          <a:xfrm>
            <a:off x="6629400" y="6197084"/>
            <a:ext cx="221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 ‘how</a:t>
            </a:r>
            <a:r>
              <a:rPr lang="en-US" dirty="0"/>
              <a:t>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50315-A46A-304B-B658-631BDBC9BF68}"/>
              </a:ext>
            </a:extLst>
          </p:cNvPr>
          <p:cNvSpPr txBox="1"/>
          <p:nvPr/>
        </p:nvSpPr>
        <p:spPr>
          <a:xfrm>
            <a:off x="3448050" y="619708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‘where’</a:t>
            </a:r>
          </a:p>
        </p:txBody>
      </p:sp>
    </p:spTree>
    <p:extLst>
      <p:ext uri="{BB962C8B-B14F-4D97-AF65-F5344CB8AC3E}">
        <p14:creationId xmlns:p14="http://schemas.microsoft.com/office/powerpoint/2010/main" val="44887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5BDF-4B90-C31E-F33A-01A1719EA4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7423" y="410632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 dirty="0"/>
          </a:p>
          <a:p>
            <a:r>
              <a:rPr lang="en-US" sz="1800" dirty="0"/>
              <a:t>Remember that a PCS, is just a GCS that has been projected !</a:t>
            </a:r>
          </a:p>
          <a:p>
            <a:endParaRPr lang="en-US" sz="1600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901C90D-22C2-7A43-B9C9-723C02E5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15" y="94137"/>
            <a:ext cx="7635985" cy="66697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E93C65-9E77-8E47-986E-3FE53BDF0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842964"/>
              </p:ext>
            </p:extLst>
          </p:nvPr>
        </p:nvGraphicFramePr>
        <p:xfrm>
          <a:off x="720000" y="720001"/>
          <a:ext cx="2794725" cy="33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694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7099-8112-92E4-7C36-B0B29336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1075470"/>
            <a:ext cx="5873750" cy="744802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A7D6-67AB-E7FB-4312-983EEFC5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768" y="2104809"/>
            <a:ext cx="10821255" cy="441029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https://www.esri.com/en-us/what-is-gis/overview#liSwitcher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https://blog.ukdataservice.ac.uk/gis-spatial-data/</a:t>
            </a:r>
            <a:endParaRPr lang="en-GB" sz="18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u="sng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Dermanis</a:t>
            </a:r>
            <a:r>
              <a:rPr lang="en-GB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(2005) : https://www.researchgate.net/profile/Athanasios-Dermanis/publication/233387161_Coordinates_and_Reference_Systems_in_Greek/links/0912f50a149d9568b7000000/Coordinates-and-Reference-Systems-in-Greek.pdf</a:t>
            </a:r>
            <a:r>
              <a:rPr lang="en-GB" sz="1800" u="sng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 </a:t>
            </a:r>
            <a:r>
              <a:rPr lang="en-GB" sz="1800" u="sng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Anselin</a:t>
            </a:r>
            <a:r>
              <a:rPr lang="en-GB" sz="18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(2009) : https://link.springer.com/chapter/10.1007/978-3-642-03647-7_5</a:t>
            </a:r>
            <a:r>
              <a:rPr lang="en-GB" sz="1800" u="sng" dirty="0">
                <a:solidFill>
                  <a:schemeClr val="tx1"/>
                </a:solidFill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u="sng" dirty="0">
                <a:solidFill>
                  <a:schemeClr val="tx1"/>
                </a:solidFill>
              </a:rPr>
              <a:t>Ratcliffe (2009) Spatial and Temporal Challenges: </a:t>
            </a:r>
            <a:r>
              <a:rPr lang="en-GB" sz="1800" u="sng" dirty="0">
                <a:solidFill>
                  <a:schemeClr val="tx1"/>
                </a:solidFill>
                <a:hlinkClick r:id="rId5"/>
              </a:rPr>
              <a:t>https://link.springer.com/chapter/10.1007/978-0-387-77650-7_2</a:t>
            </a:r>
            <a:endParaRPr lang="en-GB" sz="18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u="sng" dirty="0">
                <a:solidFill>
                  <a:schemeClr val="tx1"/>
                </a:solidFill>
              </a:rPr>
              <a:t>Bowers (2001) Mapping and Analysing Crime Data : </a:t>
            </a:r>
            <a:r>
              <a:rPr lang="en-GB" sz="1800" u="sng" dirty="0">
                <a:solidFill>
                  <a:schemeClr val="tx1"/>
                </a:solidFill>
                <a:hlinkClick r:id="rId5"/>
              </a:rPr>
              <a:t>https://link.springer.com/chapter/10.1007/978-0-387-77650-7_2</a:t>
            </a:r>
            <a:endParaRPr lang="en-GB" sz="18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u="sng" dirty="0">
                <a:solidFill>
                  <a:schemeClr val="tx1"/>
                </a:solidFill>
                <a:hlinkClick r:id="rId6"/>
              </a:rPr>
              <a:t>https://core.ac.uk/download/pdf/161890428.pdf</a:t>
            </a:r>
            <a:endParaRPr lang="en-GB" sz="18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u="sng" dirty="0">
                <a:solidFill>
                  <a:schemeClr val="tx1"/>
                </a:solidFill>
                <a:hlinkClick r:id="rId7"/>
              </a:rPr>
              <a:t>https://www.ed.ac.uk/files/imports/fileManager/chainey.pdf</a:t>
            </a:r>
            <a:endParaRPr lang="en-GB" sz="18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u="sng" dirty="0">
                <a:solidFill>
                  <a:schemeClr val="tx1"/>
                </a:solidFill>
                <a:hlinkClick r:id="rId8"/>
              </a:rPr>
              <a:t>https://www.crimrxiv.com/pub/slkb1v54/release/1</a:t>
            </a:r>
            <a:endParaRPr lang="en-GB" sz="18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hlinkClick r:id="rId9"/>
              </a:rPr>
              <a:t>https://tubecreature.com/#/livesontheline/current/same/U/*/FFTFTF/11.469326848406268/-0.1622/51.5142/</a:t>
            </a:r>
            <a:r>
              <a:rPr lang="en-GB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i="1" dirty="0">
                <a:solidFill>
                  <a:schemeClr val="tx1"/>
                </a:solidFill>
                <a:hlinkClick r:id="rId8"/>
              </a:rPr>
              <a:t>https://www.crimrxiv.com/pub/slkb1v54/release/1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76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250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CRS continued…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Code Demo – March 8th 2023</dc:title>
  <dc:creator>Nadia Kennar</dc:creator>
  <cp:lastModifiedBy>Nadia Kennar</cp:lastModifiedBy>
  <cp:revision>6</cp:revision>
  <dcterms:created xsi:type="dcterms:W3CDTF">2023-03-03T12:04:58Z</dcterms:created>
  <dcterms:modified xsi:type="dcterms:W3CDTF">2023-03-03T15:26:25Z</dcterms:modified>
</cp:coreProperties>
</file>