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trictFirstAndLastChars="0" autoCompressPictures="0" saveSubsetFonts="1">
  <p:sldMasterIdLst>
    <p:sldMasterId r:id="rId6" id="2147483648"/>
  </p:sldMasterIdLst>
  <p:notesMasterIdLst>
    <p:notesMasterId r:id="rId7"/>
  </p:notes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  <p:sldId r:id="rId29" id="277"/>
    <p:sldId r:id="rId30" id="278"/>
    <p:sldId r:id="rId31" id="279"/>
    <p:sldId r:id="rId32" id="280"/>
    <p:sldId r:id="rId33" id="281"/>
    <p:sldId r:id="rId34" id="282"/>
    <p:sldId r:id="rId35" id="283"/>
    <p:sldId r:id="rId36" id="284"/>
    <p:sldId r:id="rId37" id="285"/>
    <p:sldId r:id="rId38" id="286"/>
    <p:sldId r:id="rId39" id="287"/>
    <p:sldId r:id="rId40" id="288"/>
    <p:sldId r:id="rId41" id="289"/>
    <p:sldId r:id="rId42" id="290"/>
    <p:sldId r:id="rId43" id="291"/>
    <p:sldId r:id="rId44" id="292"/>
    <p:sldId r:id="rId45" id="293"/>
    <p:sldId r:id="rId46" id="294"/>
    <p:sldId r:id="rId47" id="29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2160" id="1">
          <p15:clr>
            <a:srgbClr val="A4A3A4"/>
          </p15:clr>
        </p15:guide>
        <p15:guide pos="3840" id="2">
          <p15:clr>
            <a:srgbClr val="A4A3A4"/>
          </p15:clr>
        </p15:guide>
      </p15:sldGuideLst>
    </p:ext>
    <p:ext uri="http://customooxmlschemas.google.com/">
      <go:slidesCustomData xmlns:go="http://customooxmlschemas.google.com/" roundtripDataSignature="AMtx7miXaF3FFee4whF0ESaRP7C5xgC51Q==" r:id="rId48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F18274-C4EE-41D9-A325-961ADA7DF203}">
  <a:tblStyle styleId="{F1F18274-C4EE-41D9-A325-961ADA7DF203}" styleName="Table_0">
    <a:wholeTbl>
      <a:tcTxStyle b="off" i="off">
        <a:font>
          <a:latin typeface="Museo Sans 500"/>
          <a:ea typeface="Museo Sans 500"/>
          <a:cs typeface="Museo Sans 500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300fe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b300fe5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300fe5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b300fe5a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300fe5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b300fe5a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300fe5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8b300fe5a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b300fe5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b300fe5a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300fe5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b300fe5a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300fe5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8b300fe5a5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300fe5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b300fe5a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300fe5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8b300fe5a5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300fe5a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8b300fe5a5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300fe5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b300fe5a5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b300fe5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8b300fe5a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c2e2b15c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c2e2b15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c2e2b15c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c2e2b15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45a169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b45a169fc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45a169f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b45a169fc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45a169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b45a169f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DS TITLE">
  <p:cSld name="UKDS 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:\Publicity\OpenAccess\UKDataService\TestArea\bit1.png" id="10" name="Google Shape;10;p41"/>
          <p:cNvPicPr preferRelativeResize="0"/>
          <p:nvPr/>
        </p:nvPicPr>
        <p:blipFill rotWithShape="1">
          <a:blip r:embed="rId2">
            <a:alphaModFix/>
          </a:blip>
          <a:srcRect b="0" l="0" r="43416" t="0"/>
          <a:stretch/>
        </p:blipFill>
        <p:spPr>
          <a:xfrm>
            <a:off x="8688288" y="0"/>
            <a:ext cx="35037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1"/>
          <p:cNvSpPr txBox="1"/>
          <p:nvPr>
            <p:ph type="title"/>
          </p:nvPr>
        </p:nvSpPr>
        <p:spPr>
          <a:xfrm>
            <a:off x="335360" y="1772817"/>
            <a:ext cx="9697077" cy="144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subTitle"/>
          </p:nvPr>
        </p:nvSpPr>
        <p:spPr>
          <a:xfrm>
            <a:off x="406401" y="3717033"/>
            <a:ext cx="5376597" cy="68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2" type="body"/>
          </p:nvPr>
        </p:nvSpPr>
        <p:spPr>
          <a:xfrm>
            <a:off x="406402" y="4581128"/>
            <a:ext cx="5306484" cy="10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" name="Google Shape;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84" y="6498098"/>
            <a:ext cx="987151" cy="17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745" y="575904"/>
            <a:ext cx="2803927" cy="66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DS SLIDE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:\Publicity\OpenAccess\UKDataService\TestArea\bit1.png" id="19" name="Google Shape;19;p42"/>
          <p:cNvPicPr preferRelativeResize="0"/>
          <p:nvPr/>
        </p:nvPicPr>
        <p:blipFill rotWithShape="1">
          <a:blip r:embed="rId2">
            <a:alphaModFix/>
          </a:blip>
          <a:srcRect b="0" l="0" r="88382" t="0"/>
          <a:stretch/>
        </p:blipFill>
        <p:spPr>
          <a:xfrm>
            <a:off x="11472597" y="-1683568"/>
            <a:ext cx="71940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408" y="6125671"/>
            <a:ext cx="1872208" cy="44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DS FINAL">
  <p:cSld name="UKDS FIN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8918" y="1588"/>
            <a:ext cx="35030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623394" y="2420888"/>
            <a:ext cx="6720417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2" type="body"/>
          </p:nvPr>
        </p:nvSpPr>
        <p:spPr>
          <a:xfrm>
            <a:off x="624417" y="3213103"/>
            <a:ext cx="6720416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3" type="body"/>
          </p:nvPr>
        </p:nvSpPr>
        <p:spPr>
          <a:xfrm>
            <a:off x="624417" y="4076703"/>
            <a:ext cx="6720416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3"/>
          <p:cNvSpPr txBox="1"/>
          <p:nvPr/>
        </p:nvSpPr>
        <p:spPr>
          <a:xfrm>
            <a:off x="335360" y="505782"/>
            <a:ext cx="789145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2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>
            <a:off x="5807968" y="1732753"/>
            <a:ext cx="1161287" cy="13380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>
            <p:ph type="title"/>
          </p:nvPr>
        </p:nvSpPr>
        <p:spPr>
          <a:xfrm>
            <a:off x="335361" y="1772817"/>
            <a:ext cx="8136904" cy="144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Into the Tidyverse</a:t>
            </a:r>
            <a:endParaRPr sz="3600"/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406401" y="4174225"/>
            <a:ext cx="2691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Dr. J. Kasmire,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Research Fellow</a:t>
            </a:r>
            <a:endParaRPr/>
          </a:p>
        </p:txBody>
      </p:sp>
      <p:sp>
        <p:nvSpPr>
          <p:cNvPr id="34" name="Google Shape;34;p1"/>
          <p:cNvSpPr txBox="1"/>
          <p:nvPr>
            <p:ph idx="2" type="body"/>
          </p:nvPr>
        </p:nvSpPr>
        <p:spPr>
          <a:xfrm>
            <a:off x="406402" y="5038328"/>
            <a:ext cx="53064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Essex Summer School 2020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Day 2</a:t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466048" y="6237312"/>
            <a:ext cx="67345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</a:t>
            </a: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UK Data Service. Created by </a:t>
            </a: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Kasmire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plyr hex sticker" id="36" name="Google Shape;3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840" y="1741288"/>
            <a:ext cx="1162800" cy="1342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gplot2 hex sticker" id="37" name="Google Shape;3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4046" y="1721148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r hex sticker" id="38" name="Google Shape;3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4032" y="734132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bble hex sticker" id="39" name="Google Shape;3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6568" y="734132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yr hex sticker" id="40" name="Google Shape;4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8611" y="2729259"/>
            <a:ext cx="1162800" cy="134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rrr hex sticker" id="41" name="Google Shape;4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6568" y="2729260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24774" y="734131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14000" y="3726000"/>
            <a:ext cx="1162800" cy="134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6399" y="2729250"/>
            <a:ext cx="1386750" cy="13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235150" y="372200"/>
            <a:ext cx="11256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gather() – turns wide data into long data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30150" y="1340775"/>
            <a:ext cx="1112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gather(Universe, Name, Marvel:DarkHorseComics)</a:t>
            </a:r>
            <a:endParaRPr sz="3000"/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6159053" y="2298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33600"/>
                <a:gridCol w="2178800"/>
                <a:gridCol w="15650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7"/>
          <p:cNvGraphicFramePr/>
          <p:nvPr/>
        </p:nvGraphicFramePr>
        <p:xfrm>
          <a:off x="245361" y="2670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082750"/>
                <a:gridCol w="1152325"/>
                <a:gridCol w="1565075"/>
                <a:gridCol w="18722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Marvel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DC Comics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Ant-Man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7"/>
          <p:cNvSpPr/>
          <p:nvPr/>
        </p:nvSpPr>
        <p:spPr>
          <a:xfrm rot="-568989">
            <a:off x="5218361" y="2079514"/>
            <a:ext cx="2035720" cy="46903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235150" y="372200"/>
            <a:ext cx="11179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gather() – turns wide data into long data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245361" y="5205015"/>
            <a:ext cx="578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columns with data to be  gathered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6159053" y="2831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33600"/>
                <a:gridCol w="2178800"/>
                <a:gridCol w="15650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169161" y="2594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098225"/>
                <a:gridCol w="1296150"/>
                <a:gridCol w="1405775"/>
                <a:gridCol w="18722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Marvel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DC Comics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Ant-Man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8"/>
          <p:cNvSpPr txBox="1"/>
          <p:nvPr/>
        </p:nvSpPr>
        <p:spPr>
          <a:xfrm>
            <a:off x="330150" y="1340775"/>
            <a:ext cx="1108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gather(</a:t>
            </a:r>
            <a:r>
              <a:rPr lang="en-GB" sz="3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Universe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Marvel:DarkHorseComics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/>
          </a:p>
        </p:txBody>
      </p:sp>
      <p:sp>
        <p:nvSpPr>
          <p:cNvPr id="117" name="Google Shape;117;p8"/>
          <p:cNvSpPr txBox="1"/>
          <p:nvPr/>
        </p:nvSpPr>
        <p:spPr>
          <a:xfrm>
            <a:off x="766192" y="1772816"/>
            <a:ext cx="552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Name of column to hold gathered column headings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rot="2033303">
            <a:off x="8057843" y="2252079"/>
            <a:ext cx="864096" cy="5847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rot="5400000">
            <a:off x="5308354" y="2361282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6023992" y="1875220"/>
            <a:ext cx="505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 of column to hold gathered column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9822789" y="2580986"/>
            <a:ext cx="864096" cy="5847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 rot="4426393">
            <a:off x="5336848" y="3114420"/>
            <a:ext cx="864228" cy="5849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 rot="10800000">
            <a:off x="4367905" y="4514948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 rot="10800000">
            <a:off x="2639713" y="4514948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 rot="10800000">
            <a:off x="1343568" y="4514948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235150" y="372200"/>
            <a:ext cx="11119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spread() – turns long data into wide data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spread(Universe, Name)</a:t>
            </a:r>
            <a:endParaRPr/>
          </a:p>
        </p:txBody>
      </p:sp>
      <p:graphicFrame>
        <p:nvGraphicFramePr>
          <p:cNvPr id="132" name="Google Shape;132;p9"/>
          <p:cNvGraphicFramePr/>
          <p:nvPr/>
        </p:nvGraphicFramePr>
        <p:xfrm>
          <a:off x="169161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60000"/>
                <a:gridCol w="1229575"/>
                <a:gridCol w="1410575"/>
                <a:gridCol w="18722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Marvel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DC Comics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Ant-Man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9"/>
          <p:cNvSpPr/>
          <p:nvPr/>
        </p:nvSpPr>
        <p:spPr>
          <a:xfrm flipH="1" rot="1678809">
            <a:off x="5404990" y="2010846"/>
            <a:ext cx="2124197" cy="71746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6159053" y="2298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33600"/>
                <a:gridCol w="2178800"/>
                <a:gridCol w="15650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235150" y="372200"/>
            <a:ext cx="11291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spread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() – turns wide data into long data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6159053" y="2831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13875"/>
                <a:gridCol w="2442175"/>
                <a:gridCol w="16309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0"/>
          <p:cNvGraphicFramePr/>
          <p:nvPr/>
        </p:nvGraphicFramePr>
        <p:xfrm>
          <a:off x="245361" y="2899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85750"/>
                <a:gridCol w="1272500"/>
                <a:gridCol w="1341900"/>
                <a:gridCol w="18722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Marvel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DC Comics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Ant-Man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>
                        <a:alpha val="8392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0"/>
          <p:cNvSpPr txBox="1"/>
          <p:nvPr/>
        </p:nvSpPr>
        <p:spPr>
          <a:xfrm>
            <a:off x="330145" y="1340768"/>
            <a:ext cx="107344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spread(</a:t>
            </a:r>
            <a:r>
              <a:rPr lang="en-GB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Universe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385192" y="1925216"/>
            <a:ext cx="525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Name of column with intended column headings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 rot="2033303">
            <a:off x="8057843" y="2252079"/>
            <a:ext cx="864096" cy="5847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 rot="5400000">
            <a:off x="5384554" y="2894682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023992" y="1875220"/>
            <a:ext cx="477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 of column with intended column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9822789" y="2580986"/>
            <a:ext cx="864096" cy="5847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 rot="4426393">
            <a:off x="5489248" y="3647820"/>
            <a:ext cx="864228" cy="5849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 rot="-1012743">
            <a:off x="3934997" y="1909960"/>
            <a:ext cx="2124316" cy="71728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235150" y="372202"/>
            <a:ext cx="10567266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separate() – separates multi-value cells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189726" y="2579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453500"/>
                <a:gridCol w="1672400"/>
                <a:gridCol w="2388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11"/>
          <p:cNvSpPr txBox="1"/>
          <p:nvPr/>
        </p:nvSpPr>
        <p:spPr>
          <a:xfrm>
            <a:off x="330145" y="1340768"/>
            <a:ext cx="107344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spread(Gender_film, c(“Gender”, “Has_film”), “,”)</a:t>
            </a:r>
            <a:endParaRPr sz="3000"/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5705401" y="242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85700"/>
                <a:gridCol w="16408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235150" y="372202"/>
            <a:ext cx="10567266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separate() – splits multi-value cells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12"/>
          <p:cNvGraphicFramePr/>
          <p:nvPr/>
        </p:nvGraphicFramePr>
        <p:xfrm>
          <a:off x="189726" y="2198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47500"/>
                <a:gridCol w="1723900"/>
                <a:gridCol w="15727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12"/>
          <p:cNvSpPr txBox="1"/>
          <p:nvPr/>
        </p:nvSpPr>
        <p:spPr>
          <a:xfrm>
            <a:off x="330145" y="1340768"/>
            <a:ext cx="107344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spread(</a:t>
            </a:r>
            <a:r>
              <a:rPr lang="en-GB" sz="3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Gender_film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c(“Gender”, “Has_film”)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“,”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/>
          </a:p>
        </p:txBody>
      </p:sp>
      <p:graphicFrame>
        <p:nvGraphicFramePr>
          <p:cNvPr id="165" name="Google Shape;165;p12"/>
          <p:cNvGraphicFramePr/>
          <p:nvPr/>
        </p:nvGraphicFramePr>
        <p:xfrm>
          <a:off x="4875501" y="328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60800"/>
                <a:gridCol w="1146525"/>
                <a:gridCol w="1286500"/>
                <a:gridCol w="24120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12"/>
          <p:cNvSpPr txBox="1"/>
          <p:nvPr/>
        </p:nvSpPr>
        <p:spPr>
          <a:xfrm>
            <a:off x="4928326" y="1916832"/>
            <a:ext cx="5948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Name of the column to  be split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559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 of columns to store split values into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235150" y="5923384"/>
            <a:ext cx="551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Where to split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a character, values are split AT that character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 rot="10800000">
            <a:off x="1979064" y="5631071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 rot="3157965">
            <a:off x="2856781" y="1836261"/>
            <a:ext cx="864033" cy="58472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8010872" y="2700209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6858744" y="2700209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235150" y="372202"/>
            <a:ext cx="10567266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separate() – splits multi-value cells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13"/>
          <p:cNvGraphicFramePr/>
          <p:nvPr/>
        </p:nvGraphicFramePr>
        <p:xfrm>
          <a:off x="189726" y="1970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53050"/>
                <a:gridCol w="1728900"/>
                <a:gridCol w="24261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13"/>
          <p:cNvSpPr txBox="1"/>
          <p:nvPr/>
        </p:nvSpPr>
        <p:spPr>
          <a:xfrm>
            <a:off x="330150" y="1340775"/>
            <a:ext cx="1108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heroes %&gt;% spread(</a:t>
            </a:r>
            <a:r>
              <a:rPr lang="en-GB" sz="3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Gender_film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c(“Gender”, “Has_film”)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“2”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/>
          </a:p>
        </p:txBody>
      </p:sp>
      <p:graphicFrame>
        <p:nvGraphicFramePr>
          <p:cNvPr id="179" name="Google Shape;179;p13"/>
          <p:cNvGraphicFramePr/>
          <p:nvPr/>
        </p:nvGraphicFramePr>
        <p:xfrm>
          <a:off x="5497776" y="2700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45300"/>
                <a:gridCol w="1117100"/>
                <a:gridCol w="1362950"/>
                <a:gridCol w="15715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13"/>
          <p:cNvSpPr txBox="1"/>
          <p:nvPr/>
        </p:nvSpPr>
        <p:spPr>
          <a:xfrm>
            <a:off x="5766526" y="1916832"/>
            <a:ext cx="5948521" cy="782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Name of the column to  be split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559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Name of columns to store split values into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235150" y="5847184"/>
            <a:ext cx="551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Where to split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a character, split AT that 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numeric, split </a:t>
            </a:r>
            <a:r>
              <a:rPr lang="en-GB" sz="2000">
                <a:solidFill>
                  <a:srgbClr val="00B050"/>
                </a:solidFill>
              </a:rPr>
              <a:t>AFTER numerical </a:t>
            </a: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rot="10800000">
            <a:off x="1140864" y="5021471"/>
            <a:ext cx="8640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235150" y="372202"/>
            <a:ext cx="7517034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Exercises: tidyr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235149" y="1504354"/>
            <a:ext cx="10133965" cy="2914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tidyr functions in order to get</a:t>
            </a:r>
            <a:r>
              <a:rPr lang="en-GB" sz="2800">
                <a:solidFill>
                  <a:schemeClr val="dk1"/>
                </a:solidFill>
              </a:rPr>
              <a:t> our three tibbles into tidy form.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Each will need one or more functions.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dplyr</a:t>
            </a:r>
            <a:endParaRPr sz="4200"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Once tidy, you can manipulate your data with dplyr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/>
              <a:t>We introduce</a:t>
            </a:r>
            <a:r>
              <a:rPr lang="en-GB" sz="2800"/>
              <a:t>: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select()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arrange()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group_by()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summarise() or summarize()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mutate()</a:t>
            </a:r>
            <a:endParaRPr/>
          </a:p>
          <a:p>
            <a:pPr indent="-228600" lvl="1" marL="6985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join()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9264352" y="260648"/>
            <a:ext cx="1136903" cy="1316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300fe5a5_0_0"/>
          <p:cNvSpPr/>
          <p:nvPr/>
        </p:nvSpPr>
        <p:spPr>
          <a:xfrm rot="-2579469">
            <a:off x="3782589" y="2900649"/>
            <a:ext cx="2124111" cy="71723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b300fe5a5_0_0"/>
          <p:cNvSpPr txBox="1"/>
          <p:nvPr>
            <p:ph type="title"/>
          </p:nvPr>
        </p:nvSpPr>
        <p:spPr>
          <a:xfrm>
            <a:off x="235150" y="372202"/>
            <a:ext cx="1056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select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() – </a:t>
            </a:r>
            <a:r>
              <a:rPr lang="en-GB" sz="4400"/>
              <a:t>select subset of columns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b300fe5a5_0_0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select(heros, Name, Gender</a:t>
            </a:r>
            <a:r>
              <a:rPr lang="en-GB" sz="3000">
                <a:solidFill>
                  <a:schemeClr val="dk1"/>
                </a:solidFill>
              </a:rPr>
              <a:t>,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GB" sz="3000">
                <a:solidFill>
                  <a:schemeClr val="dk1"/>
                </a:solidFill>
              </a:rPr>
              <a:t>niverse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select(heros, Name:Gender, Universe)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select(heros, -(Has_film))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g8b300fe5a5_0_0"/>
          <p:cNvGraphicFramePr/>
          <p:nvPr/>
        </p:nvGraphicFramePr>
        <p:xfrm>
          <a:off x="6543601" y="2503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6408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g8b300fe5a5_0_0"/>
          <p:cNvGraphicFramePr/>
          <p:nvPr/>
        </p:nvGraphicFramePr>
        <p:xfrm>
          <a:off x="451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85700"/>
                <a:gridCol w="16408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What is the Tidyverse?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413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An opinionated collection of R packages designed for data science.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Does data exploration, manipulation, and visualisation 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Focus:</a:t>
            </a:r>
            <a:endParaRPr/>
          </a:p>
          <a:p>
            <a:pPr indent="-228600" lvl="1" marL="541338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tibble as a structure</a:t>
            </a:r>
            <a:endParaRPr/>
          </a:p>
          <a:p>
            <a:pPr indent="-228600" lvl="1" marL="541338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tidyr and dplyr for data manipulation</a:t>
            </a:r>
            <a:endParaRPr/>
          </a:p>
          <a:p>
            <a:pPr indent="-228600" lvl="1" marL="541338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ggplot2 for visualisation</a:t>
            </a:r>
            <a:endParaRPr/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264352" y="248607"/>
            <a:ext cx="1161287" cy="13380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300fe5a5_0_9"/>
          <p:cNvSpPr/>
          <p:nvPr/>
        </p:nvSpPr>
        <p:spPr>
          <a:xfrm flipH="1" rot="-10585269">
            <a:off x="4316010" y="5339123"/>
            <a:ext cx="2124243" cy="717194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8b300fe5a5_0_9"/>
          <p:cNvSpPr/>
          <p:nvPr/>
        </p:nvSpPr>
        <p:spPr>
          <a:xfrm rot="-2579469">
            <a:off x="3782589" y="2900649"/>
            <a:ext cx="2124111" cy="71723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8b300fe5a5_0_9"/>
          <p:cNvSpPr txBox="1"/>
          <p:nvPr>
            <p:ph type="title"/>
          </p:nvPr>
        </p:nvSpPr>
        <p:spPr>
          <a:xfrm>
            <a:off x="235150" y="372202"/>
            <a:ext cx="1056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filter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() – </a:t>
            </a:r>
            <a:r>
              <a:rPr lang="en-GB" sz="4400"/>
              <a:t>select subset of rows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8b300fe5a5_0_9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filter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(heros, Gender == </a:t>
            </a:r>
            <a:r>
              <a:rPr lang="en-GB" sz="3000">
                <a:solidFill>
                  <a:schemeClr val="dk1"/>
                </a:solidFill>
              </a:rPr>
              <a:t>‘Female’)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filter(heros, Gender == ‘Female’, Has_film == 1)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213" name="Google Shape;213;g8b300fe5a5_0_9"/>
          <p:cNvGraphicFramePr/>
          <p:nvPr/>
        </p:nvGraphicFramePr>
        <p:xfrm>
          <a:off x="451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85700"/>
                <a:gridCol w="16408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g8b300fe5a5_0_9"/>
          <p:cNvGraphicFramePr/>
          <p:nvPr/>
        </p:nvGraphicFramePr>
        <p:xfrm>
          <a:off x="6018401" y="234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10250"/>
                <a:gridCol w="1167350"/>
                <a:gridCol w="1260275"/>
                <a:gridCol w="15137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g8b300fe5a5_0_9"/>
          <p:cNvGraphicFramePr/>
          <p:nvPr/>
        </p:nvGraphicFramePr>
        <p:xfrm>
          <a:off x="6094601" y="4556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10250"/>
                <a:gridCol w="1167350"/>
                <a:gridCol w="1260275"/>
                <a:gridCol w="15137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300fe5a5_0_21"/>
          <p:cNvSpPr/>
          <p:nvPr/>
        </p:nvSpPr>
        <p:spPr>
          <a:xfrm rot="-2579469">
            <a:off x="3630189" y="2367249"/>
            <a:ext cx="2124111" cy="71723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8b300fe5a5_0_21"/>
          <p:cNvSpPr txBox="1"/>
          <p:nvPr>
            <p:ph type="title"/>
          </p:nvPr>
        </p:nvSpPr>
        <p:spPr>
          <a:xfrm>
            <a:off x="235150" y="372202"/>
            <a:ext cx="1056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arrange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() – </a:t>
            </a:r>
            <a:r>
              <a:rPr lang="en-GB" sz="4400"/>
              <a:t>reorder rows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b300fe5a5_0_21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arrange</a:t>
            </a: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(heros, Gender, </a:t>
            </a:r>
            <a:r>
              <a:rPr lang="en-GB" sz="3000">
                <a:solidFill>
                  <a:schemeClr val="dk1"/>
                </a:solidFill>
              </a:rPr>
              <a:t>Universe</a:t>
            </a:r>
            <a:r>
              <a:rPr lang="en-GB" sz="3000">
                <a:solidFill>
                  <a:schemeClr val="dk1"/>
                </a:solidFill>
              </a:rPr>
              <a:t>)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223" name="Google Shape;223;g8b300fe5a5_0_21"/>
          <p:cNvGraphicFramePr/>
          <p:nvPr/>
        </p:nvGraphicFramePr>
        <p:xfrm>
          <a:off x="1213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43325"/>
                <a:gridCol w="1539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g8b300fe5a5_0_21"/>
          <p:cNvGraphicFramePr/>
          <p:nvPr/>
        </p:nvGraphicFramePr>
        <p:xfrm>
          <a:off x="5713601" y="2115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85700"/>
                <a:gridCol w="164087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Marvel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300fe5a5_0_42"/>
          <p:cNvSpPr txBox="1"/>
          <p:nvPr>
            <p:ph type="title"/>
          </p:nvPr>
        </p:nvSpPr>
        <p:spPr>
          <a:xfrm>
            <a:off x="235150" y="372202"/>
            <a:ext cx="1056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summarise() – summarises data</a:t>
            </a:r>
            <a:endParaRPr sz="4400"/>
          </a:p>
        </p:txBody>
      </p:sp>
      <p:sp>
        <p:nvSpPr>
          <p:cNvPr id="230" name="Google Shape;230;g8b300fe5a5_0_42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10"/>
              </a:spcBef>
              <a:spcAft>
                <a:spcPts val="0"/>
              </a:spcAft>
              <a:buSzPts val="1100"/>
              <a:buNone/>
            </a:pPr>
            <a:r>
              <a:rPr lang="en-GB" sz="2800">
                <a:solidFill>
                  <a:schemeClr val="dk1"/>
                </a:solidFill>
              </a:rPr>
              <a:t>summarise</a:t>
            </a:r>
            <a:r>
              <a:rPr lang="en-GB" sz="2800">
                <a:solidFill>
                  <a:schemeClr val="dk1"/>
                </a:solidFill>
              </a:rPr>
              <a:t>(heros, </a:t>
            </a:r>
            <a:r>
              <a:rPr lang="en-GB" sz="2800">
                <a:solidFill>
                  <a:srgbClr val="00B050"/>
                </a:solidFill>
              </a:rPr>
              <a:t>mean</a:t>
            </a:r>
            <a:r>
              <a:rPr lang="en-GB" sz="2800">
                <a:solidFill>
                  <a:schemeClr val="dk1"/>
                </a:solidFill>
              </a:rPr>
              <a:t>(</a:t>
            </a:r>
            <a:r>
              <a:rPr lang="en-GB" sz="2800">
                <a:solidFill>
                  <a:srgbClr val="0000FF"/>
                </a:solidFill>
              </a:rPr>
              <a:t>Start_date)</a:t>
            </a:r>
            <a:r>
              <a:rPr lang="en-GB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                         Takes </a:t>
            </a:r>
            <a:r>
              <a:rPr lang="en-GB" sz="2800">
                <a:solidFill>
                  <a:srgbClr val="0000FF"/>
                </a:solidFill>
              </a:rPr>
              <a:t>a vector</a:t>
            </a:r>
            <a:r>
              <a:rPr lang="en-GB" sz="2800">
                <a:solidFill>
                  <a:schemeClr val="dk1"/>
                </a:solidFill>
              </a:rPr>
              <a:t>, returns a </a:t>
            </a:r>
            <a:r>
              <a:rPr lang="en-GB" sz="2800">
                <a:solidFill>
                  <a:srgbClr val="00B050"/>
                </a:solidFill>
              </a:rPr>
              <a:t>single value</a:t>
            </a:r>
            <a:endParaRPr sz="2800">
              <a:solidFill>
                <a:srgbClr val="00B05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B050"/>
                </a:solidFill>
              </a:rPr>
              <a:t>											1972.667</a:t>
            </a:r>
            <a:endParaRPr sz="2800">
              <a:solidFill>
                <a:srgbClr val="00B050"/>
              </a:solidFill>
            </a:endParaRPr>
          </a:p>
        </p:txBody>
      </p:sp>
      <p:graphicFrame>
        <p:nvGraphicFramePr>
          <p:cNvPr id="231" name="Google Shape;231;g8b300fe5a5_0_42"/>
          <p:cNvGraphicFramePr/>
          <p:nvPr/>
        </p:nvGraphicFramePr>
        <p:xfrm>
          <a:off x="1213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43325"/>
                <a:gridCol w="145435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Start_date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1982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1941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1993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g8b300fe5a5_0_42"/>
          <p:cNvSpPr/>
          <p:nvPr/>
        </p:nvSpPr>
        <p:spPr>
          <a:xfrm>
            <a:off x="4441225" y="2454250"/>
            <a:ext cx="796800" cy="55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00fe5a5_0_58"/>
          <p:cNvSpPr txBox="1"/>
          <p:nvPr>
            <p:ph type="title"/>
          </p:nvPr>
        </p:nvSpPr>
        <p:spPr>
          <a:xfrm>
            <a:off x="235150" y="372200"/>
            <a:ext cx="11877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summarise() + group_by() = group summaries</a:t>
            </a:r>
            <a:endParaRPr sz="4400"/>
          </a:p>
        </p:txBody>
      </p:sp>
      <p:sp>
        <p:nvSpPr>
          <p:cNvPr id="238" name="Google Shape;238;g8b300fe5a5_0_58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10"/>
              </a:spcBef>
              <a:spcAft>
                <a:spcPts val="0"/>
              </a:spcAft>
              <a:buSzPts val="1100"/>
              <a:buNone/>
            </a:pPr>
            <a:r>
              <a:rPr lang="en-GB" sz="2800">
                <a:solidFill>
                  <a:schemeClr val="dk1"/>
                </a:solidFill>
              </a:rPr>
              <a:t>Heros_grouped &lt;- group_by(heros, Gender)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10"/>
              </a:spcBef>
              <a:spcAft>
                <a:spcPts val="0"/>
              </a:spcAft>
              <a:buSzPts val="1100"/>
              <a:buNone/>
            </a:pPr>
            <a:r>
              <a:rPr lang="en-GB" sz="2800">
                <a:solidFill>
                  <a:schemeClr val="dk1"/>
                </a:solidFill>
              </a:rPr>
              <a:t>summarise(heros_grouped, </a:t>
            </a:r>
            <a:r>
              <a:rPr lang="en-GB" sz="2800">
                <a:solidFill>
                  <a:srgbClr val="00B050"/>
                </a:solidFill>
              </a:rPr>
              <a:t>mean</a:t>
            </a:r>
            <a:r>
              <a:rPr lang="en-GB" sz="2800">
                <a:solidFill>
                  <a:schemeClr val="dk1"/>
                </a:solidFill>
              </a:rPr>
              <a:t>(</a:t>
            </a:r>
            <a:r>
              <a:rPr lang="en-GB" sz="2800">
                <a:solidFill>
                  <a:srgbClr val="0000FF"/>
                </a:solidFill>
              </a:rPr>
              <a:t>Start_date)</a:t>
            </a:r>
            <a:r>
              <a:rPr lang="en-GB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                                   						Takes a </a:t>
            </a:r>
            <a:r>
              <a:rPr lang="en-GB" sz="2800">
                <a:solidFill>
                  <a:srgbClr val="0000FF"/>
                </a:solidFill>
              </a:rPr>
              <a:t>vector</a:t>
            </a:r>
            <a:r>
              <a:rPr lang="en-GB" sz="2800">
                <a:solidFill>
                  <a:schemeClr val="dk1"/>
                </a:solidFill>
              </a:rPr>
              <a:t>, returns a															</a:t>
            </a:r>
            <a:r>
              <a:rPr lang="en-GB" sz="2800">
                <a:solidFill>
                  <a:srgbClr val="00B050"/>
                </a:solidFill>
              </a:rPr>
              <a:t>summary per group</a:t>
            </a:r>
            <a:endParaRPr sz="2800">
              <a:solidFill>
                <a:srgbClr val="00B05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B050"/>
                </a:solidFill>
              </a:rPr>
              <a:t>											Female 1980</a:t>
            </a:r>
            <a:endParaRPr sz="2800">
              <a:solidFill>
                <a:srgbClr val="00B05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B050"/>
                </a:solidFill>
              </a:rPr>
              <a:t> 											Male 1965</a:t>
            </a:r>
            <a:endParaRPr sz="2800">
              <a:solidFill>
                <a:srgbClr val="00B050"/>
              </a:solidFill>
            </a:endParaRPr>
          </a:p>
        </p:txBody>
      </p:sp>
      <p:graphicFrame>
        <p:nvGraphicFramePr>
          <p:cNvPr id="239" name="Google Shape;239;g8b300fe5a5_0_58"/>
          <p:cNvGraphicFramePr/>
          <p:nvPr/>
        </p:nvGraphicFramePr>
        <p:xfrm>
          <a:off x="1213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  <a:gridCol w="1243325"/>
                <a:gridCol w="145435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Has_film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Start_date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1982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1941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1993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g8b300fe5a5_0_58"/>
          <p:cNvSpPr/>
          <p:nvPr/>
        </p:nvSpPr>
        <p:spPr>
          <a:xfrm rot="2700000">
            <a:off x="5584223" y="2759036"/>
            <a:ext cx="796768" cy="5511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300fe5a5_0_65"/>
          <p:cNvSpPr txBox="1"/>
          <p:nvPr>
            <p:ph type="title"/>
          </p:nvPr>
        </p:nvSpPr>
        <p:spPr>
          <a:xfrm>
            <a:off x="235150" y="372200"/>
            <a:ext cx="11877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mutate() – alters data</a:t>
            </a:r>
            <a:endParaRPr sz="4400"/>
          </a:p>
        </p:txBody>
      </p:sp>
      <p:sp>
        <p:nvSpPr>
          <p:cNvPr id="246" name="Google Shape;246;g8b300fe5a5_0_65"/>
          <p:cNvSpPr txBox="1"/>
          <p:nvPr/>
        </p:nvSpPr>
        <p:spPr>
          <a:xfrm>
            <a:off x="330145" y="1340768"/>
            <a:ext cx="10734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10"/>
              </a:spcBef>
              <a:spcAft>
                <a:spcPts val="0"/>
              </a:spcAft>
              <a:buSzPts val="1100"/>
              <a:buNone/>
            </a:pPr>
            <a:r>
              <a:rPr lang="en-GB" sz="2800">
                <a:solidFill>
                  <a:schemeClr val="dk1"/>
                </a:solidFill>
              </a:rPr>
              <a:t>heros %&gt;%   filter(has_film == '1') %&gt;%  mutate(Film_delay = </a:t>
            </a:r>
            <a:r>
              <a:rPr lang="en-GB" sz="2800">
                <a:solidFill>
                  <a:schemeClr val="dk1"/>
                </a:solidFill>
              </a:rPr>
              <a:t>Film_date - </a:t>
            </a:r>
            <a:r>
              <a:rPr lang="en-GB" sz="2800">
                <a:solidFill>
                  <a:schemeClr val="dk1"/>
                </a:solidFill>
              </a:rPr>
              <a:t>Start_date)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                                   		Takes </a:t>
            </a:r>
            <a:r>
              <a:rPr lang="en-GB" sz="2800">
                <a:solidFill>
                  <a:srgbClr val="0000FF"/>
                </a:solidFill>
              </a:rPr>
              <a:t>vector(s)</a:t>
            </a:r>
            <a:r>
              <a:rPr lang="en-GB" sz="2800">
                <a:solidFill>
                  <a:schemeClr val="dk1"/>
                </a:solidFill>
              </a:rPr>
              <a:t>, returns a </a:t>
            </a:r>
            <a:r>
              <a:rPr lang="en-GB" sz="2800">
                <a:solidFill>
                  <a:srgbClr val="00B050"/>
                </a:solidFill>
              </a:rPr>
              <a:t>vector</a:t>
            </a:r>
            <a:endParaRPr sz="2800">
              <a:solidFill>
                <a:srgbClr val="00B050"/>
              </a:solidFill>
            </a:endParaRPr>
          </a:p>
        </p:txBody>
      </p:sp>
      <p:graphicFrame>
        <p:nvGraphicFramePr>
          <p:cNvPr id="247" name="Google Shape;247;g8b300fe5a5_0_65"/>
          <p:cNvGraphicFramePr/>
          <p:nvPr/>
        </p:nvGraphicFramePr>
        <p:xfrm>
          <a:off x="121376" y="304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365675"/>
                <a:gridCol w="1455750"/>
                <a:gridCol w="137095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Start_date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Film_date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2015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1982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2005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1941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1993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2004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g8b300fe5a5_0_65"/>
          <p:cNvSpPr/>
          <p:nvPr/>
        </p:nvSpPr>
        <p:spPr>
          <a:xfrm rot="2700000">
            <a:off x="4212623" y="2530436"/>
            <a:ext cx="796768" cy="5511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g8b300fe5a5_0_65"/>
          <p:cNvGraphicFramePr/>
          <p:nvPr/>
        </p:nvGraphicFramePr>
        <p:xfrm>
          <a:off x="5104326" y="3834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212600"/>
                <a:gridCol w="1462075"/>
                <a:gridCol w="1413850"/>
                <a:gridCol w="14986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Start_date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Film_date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Film_delay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1962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2015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53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1982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2005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24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1993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2004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11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g8b300fe5a5_0_65"/>
          <p:cNvSpPr/>
          <p:nvPr/>
        </p:nvSpPr>
        <p:spPr>
          <a:xfrm rot="2700000">
            <a:off x="2307623" y="2530436"/>
            <a:ext cx="796768" cy="5511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b300fe5a5_0_65"/>
          <p:cNvSpPr/>
          <p:nvPr/>
        </p:nvSpPr>
        <p:spPr>
          <a:xfrm>
            <a:off x="9401748" y="3140586"/>
            <a:ext cx="796800" cy="55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235150" y="372202"/>
            <a:ext cx="5356794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Exercises: dplyr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235150" y="1290580"/>
            <a:ext cx="1110043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U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 the tidy suicides data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number of suicides per year</a:t>
            </a:r>
            <a:endParaRPr/>
          </a:p>
          <a:p>
            <a:pPr indent="-228600" lvl="1" marL="698500" marR="941069" rtl="0" algn="l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column to the data which contains the rate of suicide per 100,000  population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Verdana"/>
              <a:buNone/>
            </a:pPr>
            <a:r>
              <a:t/>
            </a:r>
            <a:endParaRPr b="0" i="0" sz="3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R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 in the file “AMT_new.xlsx” and use the dplyr functions to calculate the  number of applications made in each region (column AdaptedNUTS)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the result in an object called AMT_counts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235150" y="372202"/>
            <a:ext cx="5068762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Merging data sets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235150" y="1331591"/>
            <a:ext cx="9418955" cy="501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options in dplyr for merging data</a:t>
            </a:r>
            <a:endParaRPr/>
          </a:p>
          <a:p>
            <a:pPr indent="-343535" lvl="1" marL="69977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called joins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inner_join()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left_join()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right_join()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full_join()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semi_join()</a:t>
            </a:r>
            <a:endParaRPr/>
          </a:p>
          <a:p>
            <a:pPr indent="-515620" lvl="2" marL="1632585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anti_join()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take two data frames, x and y and join by some variable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235150" y="372202"/>
            <a:ext cx="3069837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Inner Join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296110" y="1309291"/>
            <a:ext cx="1120140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Creates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linked table with </a:t>
            </a:r>
            <a:r>
              <a:rPr lang="en-GB" sz="2800">
                <a:solidFill>
                  <a:schemeClr val="dk1"/>
                </a:solidFill>
              </a:rPr>
              <a:t>rows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each table that </a:t>
            </a:r>
            <a:r>
              <a:rPr lang="en-GB" sz="2800">
                <a:solidFill>
                  <a:schemeClr val="dk1"/>
                </a:solidFill>
              </a:rPr>
              <a:t>have a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271" name="Google Shape;271;p20"/>
          <p:cNvGraphicFramePr/>
          <p:nvPr/>
        </p:nvGraphicFramePr>
        <p:xfrm>
          <a:off x="13930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0"/>
          <p:cNvGraphicFramePr/>
          <p:nvPr/>
        </p:nvGraphicFramePr>
        <p:xfrm>
          <a:off x="65453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0"/>
          <p:cNvGraphicFramePr/>
          <p:nvPr/>
        </p:nvGraphicFramePr>
        <p:xfrm>
          <a:off x="3638014" y="4776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18775"/>
                <a:gridCol w="1276500"/>
                <a:gridCol w="1522300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300fe5a5_0_79"/>
          <p:cNvSpPr txBox="1"/>
          <p:nvPr>
            <p:ph type="title"/>
          </p:nvPr>
        </p:nvSpPr>
        <p:spPr>
          <a:xfrm>
            <a:off x="235150" y="372202"/>
            <a:ext cx="306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Left 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279" name="Google Shape;279;g8b300fe5a5_0_79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Keeps all of first table, ignores second table unless it has</a:t>
            </a:r>
            <a:r>
              <a:rPr lang="en-GB" sz="2800">
                <a:solidFill>
                  <a:schemeClr val="dk1"/>
                </a:solidFill>
              </a:rPr>
              <a:t> a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endParaRPr/>
          </a:p>
        </p:txBody>
      </p:sp>
      <p:sp>
        <p:nvSpPr>
          <p:cNvPr id="280" name="Google Shape;280;g8b300fe5a5_0_79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left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281" name="Google Shape;281;g8b300fe5a5_0_79"/>
          <p:cNvGraphicFramePr/>
          <p:nvPr/>
        </p:nvGraphicFramePr>
        <p:xfrm>
          <a:off x="13930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g8b300fe5a5_0_79"/>
          <p:cNvGraphicFramePr/>
          <p:nvPr/>
        </p:nvGraphicFramePr>
        <p:xfrm>
          <a:off x="65453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g8b300fe5a5_0_79"/>
          <p:cNvGraphicFramePr/>
          <p:nvPr/>
        </p:nvGraphicFramePr>
        <p:xfrm>
          <a:off x="3638014" y="4471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18775"/>
                <a:gridCol w="1276500"/>
                <a:gridCol w="1522300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b300fe5a5_0_90"/>
          <p:cNvSpPr txBox="1"/>
          <p:nvPr>
            <p:ph type="title"/>
          </p:nvPr>
        </p:nvSpPr>
        <p:spPr>
          <a:xfrm>
            <a:off x="235150" y="372202"/>
            <a:ext cx="306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Right 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289" name="Google Shape;289;g8b300fe5a5_0_90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Keeps all of second table, ignores first table unless it has a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endParaRPr/>
          </a:p>
        </p:txBody>
      </p:sp>
      <p:sp>
        <p:nvSpPr>
          <p:cNvPr id="290" name="Google Shape;290;g8b300fe5a5_0_90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right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291" name="Google Shape;291;g8b300fe5a5_0_90"/>
          <p:cNvGraphicFramePr/>
          <p:nvPr/>
        </p:nvGraphicFramePr>
        <p:xfrm>
          <a:off x="13930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g8b300fe5a5_0_90"/>
          <p:cNvGraphicFramePr/>
          <p:nvPr/>
        </p:nvGraphicFramePr>
        <p:xfrm>
          <a:off x="65453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g8b300fe5a5_0_90"/>
          <p:cNvGraphicFramePr/>
          <p:nvPr/>
        </p:nvGraphicFramePr>
        <p:xfrm>
          <a:off x="3638014" y="4471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18775"/>
                <a:gridCol w="1106950"/>
                <a:gridCol w="2548050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</a:t>
                      </a:r>
                      <a:r>
                        <a:rPr lang="en-GB" sz="2000"/>
                        <a:t>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Tidyverse grammar</a:t>
            </a:r>
            <a:endParaRPr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413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Functions accept and return tibbles (opinionated data frames)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String functions together with a pipe 🡪 </a:t>
            </a:r>
            <a:r>
              <a:rPr lang="en-GB">
                <a:latin typeface="Verdana"/>
                <a:ea typeface="Verdana"/>
                <a:cs typeface="Verdana"/>
                <a:sym typeface="Verdana"/>
              </a:rPr>
              <a:t>‘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%&gt;%’ (or R shortcut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TRL+SHIFT+M)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Goal is readability and order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Compare the following</a:t>
            </a:r>
            <a:endParaRPr/>
          </a:p>
          <a:p>
            <a:pPr indent="0" lvl="0" marL="127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	my_data_frame %&gt;% group_by(UserID, Date, CategoryID)       					                              %&gt;% summarise(count=n())</a:t>
            </a:r>
            <a:endParaRPr/>
          </a:p>
          <a:p>
            <a:pPr indent="-28575" lvl="0" marL="257175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47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tapply(rep(1, length.out=nrow(tab2)), INDEX=list(tab2$UserID, tab2$Date,      tab2$CategoryID),  FUN=sum)</a:t>
            </a:r>
            <a:endParaRPr/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300fe5a5_0_99"/>
          <p:cNvSpPr txBox="1"/>
          <p:nvPr>
            <p:ph type="title"/>
          </p:nvPr>
        </p:nvSpPr>
        <p:spPr>
          <a:xfrm>
            <a:off x="235150" y="372202"/>
            <a:ext cx="306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Full 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299" name="Google Shape;299;g8b300fe5a5_0_99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Keeps everything in both tables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0" name="Google Shape;300;g8b300fe5a5_0_99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full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301" name="Google Shape;301;g8b300fe5a5_0_99"/>
          <p:cNvGraphicFramePr/>
          <p:nvPr/>
        </p:nvGraphicFramePr>
        <p:xfrm>
          <a:off x="3262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g8b300fe5a5_0_99"/>
          <p:cNvGraphicFramePr/>
          <p:nvPr/>
        </p:nvGraphicFramePr>
        <p:xfrm>
          <a:off x="71549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g8b300fe5a5_0_99"/>
          <p:cNvGraphicFramePr/>
          <p:nvPr/>
        </p:nvGraphicFramePr>
        <p:xfrm>
          <a:off x="3028414" y="4014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42500"/>
                <a:gridCol w="1115425"/>
                <a:gridCol w="2386975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NA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300fe5a5_0_117"/>
          <p:cNvSpPr txBox="1"/>
          <p:nvPr>
            <p:ph type="title"/>
          </p:nvPr>
        </p:nvSpPr>
        <p:spPr>
          <a:xfrm>
            <a:off x="235150" y="372202"/>
            <a:ext cx="306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Semi 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309" name="Google Shape;309;g8b300fe5a5_0_117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Keeps rows AND INFO from first table that have </a:t>
            </a:r>
            <a:r>
              <a:rPr lang="en-GB" sz="2800">
                <a:solidFill>
                  <a:schemeClr val="dk1"/>
                </a:solidFill>
              </a:rPr>
              <a:t>a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in second </a:t>
            </a:r>
            <a:endParaRPr/>
          </a:p>
        </p:txBody>
      </p:sp>
      <p:sp>
        <p:nvSpPr>
          <p:cNvPr id="310" name="Google Shape;310;g8b300fe5a5_0_117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semi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311" name="Google Shape;311;g8b300fe5a5_0_117"/>
          <p:cNvGraphicFramePr/>
          <p:nvPr/>
        </p:nvGraphicFramePr>
        <p:xfrm>
          <a:off x="13930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g8b300fe5a5_0_117"/>
          <p:cNvGraphicFramePr/>
          <p:nvPr/>
        </p:nvGraphicFramePr>
        <p:xfrm>
          <a:off x="65453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g8b300fe5a5_0_117"/>
          <p:cNvGraphicFramePr/>
          <p:nvPr/>
        </p:nvGraphicFramePr>
        <p:xfrm>
          <a:off x="3638014" y="4776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18775"/>
                <a:gridCol w="1276500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b300fe5a5_0_126"/>
          <p:cNvSpPr txBox="1"/>
          <p:nvPr>
            <p:ph type="title"/>
          </p:nvPr>
        </p:nvSpPr>
        <p:spPr>
          <a:xfrm>
            <a:off x="235150" y="372202"/>
            <a:ext cx="306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Anti 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319" name="Google Shape;319;g8b300fe5a5_0_126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Keeps rows &amp; INFO from 1st table that DO NOT have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in </a:t>
            </a:r>
            <a:r>
              <a:rPr lang="en-GB" sz="2800">
                <a:solidFill>
                  <a:schemeClr val="dk1"/>
                </a:solidFill>
              </a:rPr>
              <a:t>2nd </a:t>
            </a:r>
            <a:endParaRPr/>
          </a:p>
        </p:txBody>
      </p:sp>
      <p:sp>
        <p:nvSpPr>
          <p:cNvPr id="320" name="Google Shape;320;g8b300fe5a5_0_126"/>
          <p:cNvSpPr txBox="1"/>
          <p:nvPr/>
        </p:nvSpPr>
        <p:spPr>
          <a:xfrm>
            <a:off x="1775674" y="1777125"/>
            <a:ext cx="556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anti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_join(</a:t>
            </a:r>
            <a:r>
              <a:rPr lang="en-GB" sz="2400">
                <a:solidFill>
                  <a:srgbClr val="F1C232"/>
                </a:solidFill>
              </a:rPr>
              <a:t>Gender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>
                <a:solidFill>
                  <a:srgbClr val="3C78D8"/>
                </a:solidFill>
              </a:rPr>
              <a:t>Universe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by=</a:t>
            </a:r>
            <a:r>
              <a:rPr lang="en-GB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‘Name’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graphicFrame>
        <p:nvGraphicFramePr>
          <p:cNvPr id="321" name="Google Shape;321;g8b300fe5a5_0_126"/>
          <p:cNvGraphicFramePr/>
          <p:nvPr/>
        </p:nvGraphicFramePr>
        <p:xfrm>
          <a:off x="1393051" y="2250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659525"/>
                <a:gridCol w="1074125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g8b300fe5a5_0_126"/>
          <p:cNvGraphicFramePr/>
          <p:nvPr/>
        </p:nvGraphicFramePr>
        <p:xfrm>
          <a:off x="6545301" y="2108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87000"/>
                <a:gridCol w="23934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Universe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Green Arrow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Zatanna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DC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Hellboy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Ghost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Dark Horse Comics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g8b300fe5a5_0_126"/>
          <p:cNvGraphicFramePr/>
          <p:nvPr/>
        </p:nvGraphicFramePr>
        <p:xfrm>
          <a:off x="3638014" y="4776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718775"/>
                <a:gridCol w="1276500"/>
              </a:tblGrid>
              <a:tr h="29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Ant-Man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5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/>
                        <a:t>Elektra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Female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235150" y="372200"/>
            <a:ext cx="106563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Exercises: Merging data sets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235149" y="1468134"/>
            <a:ext cx="11026775" cy="4457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the workspace “joining.RData” then using the join functions in dplyr: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all of the rows in Expenditure which have a match in Production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Production and Employees, keeping all rows in Employees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Employees and Expenditure, keeping all rows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in Production which do not have a match in Employees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the workspace “mapping.RData”</a:t>
            </a:r>
            <a:endParaRPr/>
          </a:p>
          <a:p>
            <a:pPr indent="-228600" lvl="1" marL="697865" marR="5080" rtl="0" algn="l">
              <a:lnSpc>
                <a:spcPct val="107916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 “mapdata” contains shape information on all of the regions in the object  “AMT_counts”. The object “link” links the two objects.</a:t>
            </a:r>
            <a:endParaRPr/>
          </a:p>
          <a:p>
            <a:pPr indent="-228600" lvl="1" marL="698500" marR="526415" rtl="0" algn="l">
              <a:lnSpc>
                <a:spcPct val="107916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join functions to merge the “mapping” object with the object of counts  created during the last set of exercises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235150" y="372200"/>
            <a:ext cx="9767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g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gplot2 - create plots in layers 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235149" y="1429068"/>
            <a:ext cx="10927080" cy="475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Call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ggplot() first, followed by any number of geometries</a:t>
            </a:r>
            <a:endParaRPr/>
          </a:p>
          <a:p>
            <a:pPr indent="-228600" lvl="1" marL="698500" marR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geom_hist()</a:t>
            </a:r>
            <a:endParaRPr/>
          </a:p>
          <a:p>
            <a:pPr indent="-228600" lvl="1" marL="698500" marR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geom_bar()</a:t>
            </a:r>
            <a:endParaRPr/>
          </a:p>
          <a:p>
            <a:pPr indent="-228600" lvl="1" marL="6985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geom_label()</a:t>
            </a:r>
            <a:endParaRPr/>
          </a:p>
          <a:p>
            <a:pPr indent="-228600" lvl="1" marL="6985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geom_point()</a:t>
            </a:r>
            <a:endParaRPr/>
          </a:p>
          <a:p>
            <a:pPr indent="-228600" lvl="1" marL="698500" marR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geom_line()</a:t>
            </a:r>
            <a:endParaRPr/>
          </a:p>
          <a:p>
            <a:pPr indent="-228600" lvl="1" marL="6985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geom_polygon()</a:t>
            </a:r>
            <a:endParaRPr/>
          </a:p>
          <a:p>
            <a:pPr indent="-228600" lvl="1" marL="698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more…</a:t>
            </a:r>
            <a:endParaRPr/>
          </a:p>
          <a:p>
            <a:pPr indent="0" lvl="0" marL="0" marR="5080" rtl="0" algn="l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these requires a mapping specified via the aes()  function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9694164" y="188976"/>
            <a:ext cx="1045500" cy="120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235150" y="372202"/>
            <a:ext cx="4708722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Aesthetic Mapping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235149" y="1468134"/>
            <a:ext cx="10833735" cy="295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aes() function takes as arguments the things you want to plot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histogram of bar chart, this would be one variable in your data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scatter plot this would be two variables corresponding to the x and y axes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erdana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The aes() function also takes any specifications for colour, shape, style, etc. that use data.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235150" y="372202"/>
            <a:ext cx="4636714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Combining layers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235150" y="1418400"/>
            <a:ext cx="111234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-GB" sz="2800">
                <a:solidFill>
                  <a:schemeClr val="dk1"/>
                </a:solidFill>
              </a:rPr>
              <a:t>add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many plot layers as you wish </a:t>
            </a:r>
            <a:r>
              <a:rPr lang="en-GB" sz="2800">
                <a:solidFill>
                  <a:schemeClr val="dk1"/>
                </a:solidFill>
              </a:rPr>
              <a:t>with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+ 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Example: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scatter plot with a line of best fit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ggplot(data) +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geom_point(aes(x,y)) +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g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eom_abline(aes(intercept=beta0, slope=beta1))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Use ANY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geometries used in ggplot2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Try to only combine geometries that make sense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235150" y="372202"/>
            <a:ext cx="4780730" cy="6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>
                <a:latin typeface="Arial"/>
                <a:ea typeface="Arial"/>
                <a:cs typeface="Arial"/>
                <a:sym typeface="Arial"/>
              </a:rPr>
              <a:t>Exercises: ggplot2</a:t>
            </a: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235149" y="1468134"/>
            <a:ext cx="11301730" cy="3634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scatterplot of rem sleep against total sleep in the mammals data set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fitted regression line to this plot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 the points by the “vore” variable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histogram of the rate variable that you created in the suicides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the regions in the “mapdata” data</a:t>
            </a:r>
            <a:endParaRPr/>
          </a:p>
          <a:p>
            <a:pPr indent="-228600" lvl="1" marL="6985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 these by the number of applications made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b300fe5a5_0_159"/>
          <p:cNvSpPr txBox="1"/>
          <p:nvPr>
            <p:ph type="title"/>
          </p:nvPr>
        </p:nvSpPr>
        <p:spPr>
          <a:xfrm>
            <a:off x="235150" y="372200"/>
            <a:ext cx="4988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/>
              <a:t>Lubridate and Zoo</a:t>
            </a:r>
            <a:endParaRPr/>
          </a:p>
        </p:txBody>
      </p:sp>
      <p:sp>
        <p:nvSpPr>
          <p:cNvPr id="360" name="Google Shape;360;g8b300fe5a5_0_159"/>
          <p:cNvSpPr txBox="1"/>
          <p:nvPr/>
        </p:nvSpPr>
        <p:spPr>
          <a:xfrm>
            <a:off x="296110" y="1309291"/>
            <a:ext cx="11201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 lubridate and zoo packages can help us work with time and date data in R.</a:t>
            </a:r>
            <a:endParaRPr sz="24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Zoo can be used to convert data into ‘zoo’ series – these are ordered indexed observations. This applies a date to the observations, but importantly can be used when the dates required are irregular.</a:t>
            </a:r>
            <a:endParaRPr sz="24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Lubridate can be used to combined variables together in order to create a time and date variable. For example, if a dataset contained separate columns for day, month, and year, lubridate would enable us to combine these into a date variable.</a:t>
            </a:r>
            <a:endParaRPr sz="24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2e2b15c9_0_2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Lubridate</a:t>
            </a:r>
            <a:endParaRPr/>
          </a:p>
        </p:txBody>
      </p:sp>
      <p:sp>
        <p:nvSpPr>
          <p:cNvPr id="366" name="Google Shape;366;g8c2e2b15c9_0_2"/>
          <p:cNvSpPr txBox="1"/>
          <p:nvPr>
            <p:ph idx="1" type="body"/>
          </p:nvPr>
        </p:nvSpPr>
        <p:spPr>
          <a:xfrm>
            <a:off x="380300" y="1643459"/>
            <a:ext cx="10972800" cy="514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  	</a:t>
            </a:r>
            <a:r>
              <a:rPr lang="en-GB" sz="1600"/>
              <a:t>Import the csv file ‘coronavirus-cases.csv’ into R.</a:t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  </a:t>
            </a:r>
            <a:endParaRPr sz="1600"/>
          </a:p>
          <a:p>
            <a:pPr indent="38100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Load the Lubridate package.</a:t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We will be using the Year, Month, and Day columns to produce a Date-class variable.</a:t>
            </a:r>
            <a:endParaRPr sz="20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Lubridate allows us to produce a date in many formats using dmy(), myd(), ymd(), ydm(), dym(), mdy()</a:t>
            </a:r>
            <a:endParaRPr sz="20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	 Create a new column named ‘date’ in the date format you wish</a:t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	e.g. Covid$Date &lt;- dmy(paste(Covid$Day, Covid$Month, Covid$Year))  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Tidyverse structure</a:t>
            </a: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413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same data can be tidy or not tidy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Tidyverse functions are designed to work with ti</a:t>
            </a:r>
            <a:r>
              <a:rPr lang="en-GB"/>
              <a:t>bbles and tidy data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Tidy data has:</a:t>
            </a:r>
            <a:endParaRPr/>
          </a:p>
          <a:p>
            <a:pPr indent="-228600" lvl="1" marL="541338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observation must have its own row </a:t>
            </a:r>
            <a:endParaRPr/>
          </a:p>
          <a:p>
            <a:pPr indent="-228600" lvl="1" marL="541338" rtl="0" algn="l"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variable must have its own column</a:t>
            </a:r>
            <a:endParaRPr/>
          </a:p>
          <a:p>
            <a:pPr indent="-228600" lvl="1" marL="541338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value must have its own cell</a:t>
            </a:r>
            <a:endParaRPr/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llowing three rules makes a dataset tidy: variables are in columns, observations are in rows, and values are in cells."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5" y="4359250"/>
            <a:ext cx="8970024" cy="24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c2e2b15c9_0_9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Zoo</a:t>
            </a:r>
            <a:endParaRPr/>
          </a:p>
        </p:txBody>
      </p:sp>
      <p:sp>
        <p:nvSpPr>
          <p:cNvPr id="372" name="Google Shape;372;g8c2e2b15c9_0_9"/>
          <p:cNvSpPr txBox="1"/>
          <p:nvPr>
            <p:ph idx="1" type="body"/>
          </p:nvPr>
        </p:nvSpPr>
        <p:spPr>
          <a:xfrm>
            <a:off x="380300" y="1643459"/>
            <a:ext cx="10972800" cy="514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600"/>
              <a:t>Load the zoo and dygraphs packages</a:t>
            </a:r>
            <a:endParaRPr sz="16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Use the select function to create a new dataframe containing only the column ‘Daily cases’ from the data we previously imported.</a:t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/>
              <a:t>Now we will use the zoo function to convert our new dataframe into a zoo series. The data we are using was first collected on the 1</a:t>
            </a:r>
            <a:r>
              <a:rPr baseline="30000" lang="en-GB" sz="2000"/>
              <a:t>st</a:t>
            </a:r>
            <a:r>
              <a:rPr lang="en-GB" sz="2000"/>
              <a:t> March and runs until the 19</a:t>
            </a:r>
            <a:r>
              <a:rPr baseline="30000" lang="en-GB" sz="2000"/>
              <a:t>th</a:t>
            </a:r>
            <a:r>
              <a:rPr lang="en-GB" sz="2000"/>
              <a:t> July, though it is in ‘reverse’ order.</a:t>
            </a:r>
            <a:endParaRPr sz="20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600"/>
              <a:t>Covid2 &lt;- zoo(Covid2, seq(from = as.Date("2020-07-19"), to = as.Date("2020-03-01"), by = -1))</a:t>
            </a:r>
            <a:endParaRPr sz="16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/>
              <a:t>Now we will plot the data using the dygraphs package:</a:t>
            </a:r>
            <a:endParaRPr sz="20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dygraph(Covid2, main = "Covid-19 Daily Cases in the UK") %&gt;%</a:t>
            </a:r>
            <a:endParaRPr sz="1600"/>
          </a:p>
          <a:p>
            <a:pPr indent="0" lvl="0" marL="533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dyRangeSelector(dateWindow = c("2020-03-01", "2020-07-19"))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Tidyverse Exercises 1</a:t>
            </a:r>
            <a:endParaRPr/>
          </a:p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380300" y="1643459"/>
            <a:ext cx="10972800" cy="142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127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it tidy?</a:t>
            </a:r>
            <a:endParaRPr/>
          </a:p>
          <a:p>
            <a:pPr indent="-228600" lvl="2" marL="9271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observation must have its own row </a:t>
            </a:r>
            <a:endParaRPr/>
          </a:p>
          <a:p>
            <a:pPr indent="-228600" lvl="2" marL="927100" rtl="0" algn="l"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variable must have its own column</a:t>
            </a:r>
            <a:endParaRPr/>
          </a:p>
          <a:p>
            <a:pPr indent="-228600" lvl="2" marL="92710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Each value must have its own cell</a:t>
            </a:r>
            <a:endParaRPr/>
          </a:p>
          <a:p>
            <a:pPr indent="-101600" lvl="2" marL="92710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69850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p5"/>
          <p:cNvGraphicFramePr/>
          <p:nvPr/>
        </p:nvGraphicFramePr>
        <p:xfrm>
          <a:off x="143498" y="3183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68675"/>
                <a:gridCol w="1518450"/>
                <a:gridCol w="1329175"/>
                <a:gridCol w="1671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2000" u="none" cap="none" strike="noStrike"/>
                        <a:t>Country 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Date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Incidents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Resolutions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18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10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France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11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9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China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21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18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2" name="Google Shape;72;p5"/>
          <p:cNvGraphicFramePr/>
          <p:nvPr/>
        </p:nvGraphicFramePr>
        <p:xfrm>
          <a:off x="5943610" y="2758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{F1F18274-C4EE-41D9-A325-961ADA7DF203}</a:tableStyleId>
              </a:tblPr>
              <a:tblGrid>
                <a:gridCol w="1172825"/>
                <a:gridCol w="1556800"/>
                <a:gridCol w="1519575"/>
                <a:gridCol w="113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2000"/>
                        <a:t>Country 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Date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Type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Counts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Incidents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18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France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Incidents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11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China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Incidents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21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Resolutions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10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France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Resolutions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9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China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22/04/2020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Resolutions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18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Tibble – a tidy data frame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Tibbles vs. Classic data.frames</a:t>
            </a:r>
            <a:endParaRPr/>
          </a:p>
          <a:p>
            <a:pPr indent="-381000" lvl="0" marL="4572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Print</a:t>
            </a:r>
            <a:endParaRPr/>
          </a:p>
          <a:p>
            <a:pPr indent="-361950" lvl="1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Prints type per column</a:t>
            </a:r>
            <a:endParaRPr/>
          </a:p>
          <a:p>
            <a:pPr indent="-361950" lvl="1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Unless otherwise commanded, prints 10 rows and columns to fit display</a:t>
            </a:r>
            <a:endParaRPr/>
          </a:p>
          <a:p>
            <a:pPr indent="-381000" lvl="0" marL="4572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Subsetting</a:t>
            </a:r>
            <a:endParaRPr/>
          </a:p>
          <a:p>
            <a:pPr indent="-361950" lvl="1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As value: tibble$column_name 	</a:t>
            </a:r>
            <a:r>
              <a:rPr lang="en-GB"/>
              <a:t>t</a:t>
            </a:r>
            <a:r>
              <a:rPr lang="en-GB"/>
              <a:t>ibble[[‘column_name’]]		</a:t>
            </a:r>
            <a:endParaRPr/>
          </a:p>
          <a:p>
            <a:pPr indent="0" lvl="0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tibble[[1]]	</a:t>
            </a:r>
            <a:r>
              <a:rPr lang="en-GB" sz="2100"/>
              <a:t>tibble[,1]</a:t>
            </a:r>
            <a:endParaRPr sz="2100"/>
          </a:p>
          <a:p>
            <a:pPr indent="-361950" lvl="1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As variable = </a:t>
            </a:r>
            <a:r>
              <a:rPr lang="en-GB"/>
              <a:t>tibble[1] 			tibble[1,]</a:t>
            </a:r>
            <a:endParaRPr/>
          </a:p>
          <a:p>
            <a:pPr indent="-381000" lvl="0" marL="4572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Embed into a pipe with ‘.’</a:t>
            </a:r>
            <a:endParaRPr/>
          </a:p>
          <a:p>
            <a:pPr indent="-361950" lvl="1" marL="9144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tibble %&gt;% .$column_name or tibble %&gt;% .[[‘column_name’]] or tibble %&gt;% .[[1]]</a:t>
            </a:r>
            <a:endParaRPr/>
          </a:p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tibble hex sticker"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343" y="255582"/>
            <a:ext cx="1162800" cy="134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45a169fc_1_8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Creating tibbles</a:t>
            </a:r>
            <a:endParaRPr/>
          </a:p>
        </p:txBody>
      </p:sp>
      <p:sp>
        <p:nvSpPr>
          <p:cNvPr id="85" name="Google Shape;85;g8b45a169fc_1_8"/>
          <p:cNvSpPr txBox="1"/>
          <p:nvPr>
            <p:ph idx="1" type="body"/>
          </p:nvPr>
        </p:nvSpPr>
        <p:spPr>
          <a:xfrm>
            <a:off x="380300" y="16434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Coerce existing data.frames into tibbles using:</a:t>
            </a:r>
            <a:endParaRPr/>
          </a:p>
          <a:p>
            <a:pPr indent="457200" lvl="0" marL="4572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data_name &lt;- as_tibble(data.frame)</a:t>
            </a:r>
            <a:endParaRPr/>
          </a:p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new tibbles using:</a:t>
            </a:r>
            <a:endParaRPr/>
          </a:p>
          <a:p>
            <a:pPr indent="457200" lvl="0" marL="4572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data_name &lt;- tibble(columnA, columnB, columnN)</a:t>
            </a:r>
            <a:endParaRPr/>
          </a:p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45a169fc_1_14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</a:t>
            </a:r>
            <a:r>
              <a:rPr lang="en-GB"/>
              <a:t>bble exercises</a:t>
            </a:r>
            <a:endParaRPr/>
          </a:p>
        </p:txBody>
      </p:sp>
      <p:sp>
        <p:nvSpPr>
          <p:cNvPr id="91" name="Google Shape;91;g8b45a169fc_1_14"/>
          <p:cNvSpPr txBox="1"/>
          <p:nvPr>
            <p:ph idx="1" type="body"/>
          </p:nvPr>
        </p:nvSpPr>
        <p:spPr>
          <a:xfrm>
            <a:off x="380300" y="16434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</a:t>
            </a:r>
            <a:r>
              <a:rPr lang="en-GB" sz="2800"/>
              <a:t>ead Mammals.csv,  Population_data.txt and Suicides.xlsx into R.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Print one of them.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Convert all three to tibbles and print the same one as before.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Extract a column as a value in 2 different ways.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Extract one column as a variable.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Extract a row as a variable.</a:t>
            </a:r>
            <a:endParaRPr sz="2800"/>
          </a:p>
          <a:p>
            <a:pPr indent="0" lvl="0" marL="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45a169fc_1_0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Tidyr – make it tidy</a:t>
            </a:r>
            <a:endParaRPr/>
          </a:p>
        </p:txBody>
      </p:sp>
      <p:sp>
        <p:nvSpPr>
          <p:cNvPr id="97" name="Google Shape;97;g8b45a169fc_1_0"/>
          <p:cNvSpPr txBox="1"/>
          <p:nvPr>
            <p:ph idx="1" type="body"/>
          </p:nvPr>
        </p:nvSpPr>
        <p:spPr>
          <a:xfrm>
            <a:off x="380300" y="16434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41300" marR="21590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dedicated tool to get data into a tidy format</a:t>
            </a:r>
            <a:endParaRPr/>
          </a:p>
          <a:p>
            <a:pPr indent="-228600" lvl="0" marL="241300" marR="215900" rtl="0" algn="l">
              <a:lnSpc>
                <a:spcPct val="12625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3 main functions:</a:t>
            </a:r>
            <a:endParaRPr/>
          </a:p>
          <a:p>
            <a:pPr indent="-228600" lvl="1" marL="541337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gather()  - can put each observation in its own row</a:t>
            </a:r>
            <a:endParaRPr/>
          </a:p>
          <a:p>
            <a:pPr indent="-228600" lvl="1" marL="541337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spread() – can put each variable in its own column</a:t>
            </a:r>
            <a:endParaRPr/>
          </a:p>
          <a:p>
            <a:pPr indent="-228600" lvl="1" marL="541337" marR="215900" rtl="0" algn="l">
              <a:lnSpc>
                <a:spcPct val="144285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separate() – can put each value in its own cell</a:t>
            </a:r>
            <a:endParaRPr/>
          </a:p>
        </p:txBody>
      </p:sp>
      <p:pic>
        <p:nvPicPr>
          <p:cNvPr descr="tidyr hex sticker" id="98" name="Google Shape;98;g8b45a169f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352" y="267255"/>
            <a:ext cx="1162800" cy="13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KDS_UKD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2018-09-28T14:14:24Z</dcterms:created>
  <dc:creator>Oliver Parkes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