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0287000" cy="6858000" type="35mm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FB8D0C-7D89-4193-B0E5-E9D82D32AF2B}" v="466" dt="2019-11-13T09:27:05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thery, Pierre" userId="S::qtnvpw1@ucl.ac.uk::0da4c6c4-7e34-4527-a950-0b06a354f856" providerId="AD" clId="Web-{D6FB8D0C-7D89-4193-B0E5-E9D82D32AF2B}"/>
    <pc:docChg chg="delSld modSld">
      <pc:chgData name="Walthery, Pierre" userId="S::qtnvpw1@ucl.ac.uk::0da4c6c4-7e34-4527-a950-0b06a354f856" providerId="AD" clId="Web-{D6FB8D0C-7D89-4193-B0E5-E9D82D32AF2B}" dt="2019-11-13T09:27:05.708" v="456"/>
      <pc:docMkLst>
        <pc:docMk/>
      </pc:docMkLst>
      <pc:sldChg chg="modSp">
        <pc:chgData name="Walthery, Pierre" userId="S::qtnvpw1@ucl.ac.uk::0da4c6c4-7e34-4527-a950-0b06a354f856" providerId="AD" clId="Web-{D6FB8D0C-7D89-4193-B0E5-E9D82D32AF2B}" dt="2019-11-13T09:20:18.131" v="429" actId="20577"/>
        <pc:sldMkLst>
          <pc:docMk/>
          <pc:sldMk cId="0" sldId="258"/>
        </pc:sldMkLst>
        <pc:spChg chg="mod">
          <ac:chgData name="Walthery, Pierre" userId="S::qtnvpw1@ucl.ac.uk::0da4c6c4-7e34-4527-a950-0b06a354f856" providerId="AD" clId="Web-{D6FB8D0C-7D89-4193-B0E5-E9D82D32AF2B}" dt="2019-11-13T09:20:18.131" v="429" actId="20577"/>
          <ac:spMkLst>
            <pc:docMk/>
            <pc:sldMk cId="0" sldId="258"/>
            <ac:spMk id="93" creationId="{00000000-0000-0000-0000-000000000000}"/>
          </ac:spMkLst>
        </pc:spChg>
      </pc:sldChg>
      <pc:sldChg chg="modSp">
        <pc:chgData name="Walthery, Pierre" userId="S::qtnvpw1@ucl.ac.uk::0da4c6c4-7e34-4527-a950-0b06a354f856" providerId="AD" clId="Web-{D6FB8D0C-7D89-4193-B0E5-E9D82D32AF2B}" dt="2019-11-13T09:20:59.193" v="448" actId="20577"/>
        <pc:sldMkLst>
          <pc:docMk/>
          <pc:sldMk cId="0" sldId="259"/>
        </pc:sldMkLst>
        <pc:spChg chg="mod">
          <ac:chgData name="Walthery, Pierre" userId="S::qtnvpw1@ucl.ac.uk::0da4c6c4-7e34-4527-a950-0b06a354f856" providerId="AD" clId="Web-{D6FB8D0C-7D89-4193-B0E5-E9D82D32AF2B}" dt="2019-11-13T09:20:59.193" v="448" actId="20577"/>
          <ac:spMkLst>
            <pc:docMk/>
            <pc:sldMk cId="0" sldId="259"/>
            <ac:spMk id="96" creationId="{00000000-0000-0000-0000-000000000000}"/>
          </ac:spMkLst>
        </pc:spChg>
      </pc:sldChg>
      <pc:sldChg chg="modSp">
        <pc:chgData name="Walthery, Pierre" userId="S::qtnvpw1@ucl.ac.uk::0da4c6c4-7e34-4527-a950-0b06a354f856" providerId="AD" clId="Web-{D6FB8D0C-7D89-4193-B0E5-E9D82D32AF2B}" dt="2019-11-13T09:22:09.052" v="452" actId="20577"/>
        <pc:sldMkLst>
          <pc:docMk/>
          <pc:sldMk cId="0" sldId="260"/>
        </pc:sldMkLst>
        <pc:spChg chg="mod">
          <ac:chgData name="Walthery, Pierre" userId="S::qtnvpw1@ucl.ac.uk::0da4c6c4-7e34-4527-a950-0b06a354f856" providerId="AD" clId="Web-{D6FB8D0C-7D89-4193-B0E5-E9D82D32AF2B}" dt="2019-11-13T09:22:09.052" v="452" actId="20577"/>
          <ac:spMkLst>
            <pc:docMk/>
            <pc:sldMk cId="0" sldId="260"/>
            <ac:spMk id="98" creationId="{00000000-0000-0000-0000-000000000000}"/>
          </ac:spMkLst>
        </pc:spChg>
      </pc:sldChg>
      <pc:sldChg chg="modSp">
        <pc:chgData name="Walthery, Pierre" userId="S::qtnvpw1@ucl.ac.uk::0da4c6c4-7e34-4527-a950-0b06a354f856" providerId="AD" clId="Web-{D6FB8D0C-7D89-4193-B0E5-E9D82D32AF2B}" dt="2019-11-13T09:24:24.536" v="455" actId="20577"/>
        <pc:sldMkLst>
          <pc:docMk/>
          <pc:sldMk cId="0" sldId="264"/>
        </pc:sldMkLst>
        <pc:spChg chg="mod">
          <ac:chgData name="Walthery, Pierre" userId="S::qtnvpw1@ucl.ac.uk::0da4c6c4-7e34-4527-a950-0b06a354f856" providerId="AD" clId="Web-{D6FB8D0C-7D89-4193-B0E5-E9D82D32AF2B}" dt="2019-11-13T09:24:24.536" v="455" actId="20577"/>
          <ac:spMkLst>
            <pc:docMk/>
            <pc:sldMk cId="0" sldId="264"/>
            <ac:spMk id="106" creationId="{00000000-0000-0000-0000-000000000000}"/>
          </ac:spMkLst>
        </pc:spChg>
      </pc:sldChg>
      <pc:sldChg chg="modSp">
        <pc:chgData name="Walthery, Pierre" userId="S::qtnvpw1@ucl.ac.uk::0da4c6c4-7e34-4527-a950-0b06a354f856" providerId="AD" clId="Web-{D6FB8D0C-7D89-4193-B0E5-E9D82D32AF2B}" dt="2019-11-13T08:29:18.404" v="5" actId="20577"/>
        <pc:sldMkLst>
          <pc:docMk/>
          <pc:sldMk cId="0" sldId="268"/>
        </pc:sldMkLst>
        <pc:spChg chg="mod">
          <ac:chgData name="Walthery, Pierre" userId="S::qtnvpw1@ucl.ac.uk::0da4c6c4-7e34-4527-a950-0b06a354f856" providerId="AD" clId="Web-{D6FB8D0C-7D89-4193-B0E5-E9D82D32AF2B}" dt="2019-11-13T08:29:18.404" v="5" actId="20577"/>
          <ac:spMkLst>
            <pc:docMk/>
            <pc:sldMk cId="0" sldId="268"/>
            <ac:spMk id="117" creationId="{00000000-0000-0000-0000-000000000000}"/>
          </ac:spMkLst>
        </pc:spChg>
      </pc:sldChg>
      <pc:sldChg chg="del">
        <pc:chgData name="Walthery, Pierre" userId="S::qtnvpw1@ucl.ac.uk::0da4c6c4-7e34-4527-a950-0b06a354f856" providerId="AD" clId="Web-{D6FB8D0C-7D89-4193-B0E5-E9D82D32AF2B}" dt="2019-11-13T09:27:05.708" v="456"/>
        <pc:sldMkLst>
          <pc:docMk/>
          <pc:sldMk cId="0" sldId="272"/>
        </pc:sldMkLst>
      </pc:sldChg>
      <pc:sldChg chg="addSp modSp">
        <pc:chgData name="Walthery, Pierre" userId="S::qtnvpw1@ucl.ac.uk::0da4c6c4-7e34-4527-a950-0b06a354f856" providerId="AD" clId="Web-{D6FB8D0C-7D89-4193-B0E5-E9D82D32AF2B}" dt="2019-11-13T08:36:44.798" v="261" actId="20577"/>
        <pc:sldMkLst>
          <pc:docMk/>
          <pc:sldMk cId="0" sldId="273"/>
        </pc:sldMkLst>
        <pc:spChg chg="mod">
          <ac:chgData name="Walthery, Pierre" userId="S::qtnvpw1@ucl.ac.uk::0da4c6c4-7e34-4527-a950-0b06a354f856" providerId="AD" clId="Web-{D6FB8D0C-7D89-4193-B0E5-E9D82D32AF2B}" dt="2019-11-13T08:36:44.798" v="261" actId="20577"/>
          <ac:spMkLst>
            <pc:docMk/>
            <pc:sldMk cId="0" sldId="273"/>
            <ac:spMk id="129" creationId="{00000000-0000-0000-0000-000000000000}"/>
          </ac:spMkLst>
        </pc:spChg>
        <pc:picChg chg="add mod">
          <ac:chgData name="Walthery, Pierre" userId="S::qtnvpw1@ucl.ac.uk::0da4c6c4-7e34-4527-a950-0b06a354f856" providerId="AD" clId="Web-{D6FB8D0C-7D89-4193-B0E5-E9D82D32AF2B}" dt="2019-11-13T08:36:02.360" v="212" actId="1076"/>
          <ac:picMkLst>
            <pc:docMk/>
            <pc:sldMk cId="0" sldId="273"/>
            <ac:picMk id="2" creationId="{51DBBA9D-3994-47D4-A732-4786E27BDD66}"/>
          </ac:picMkLst>
        </pc:picChg>
      </pc:sldChg>
      <pc:sldChg chg="modSp">
        <pc:chgData name="Walthery, Pierre" userId="S::qtnvpw1@ucl.ac.uk::0da4c6c4-7e34-4527-a950-0b06a354f856" providerId="AD" clId="Web-{D6FB8D0C-7D89-4193-B0E5-E9D82D32AF2B}" dt="2019-11-13T08:42:45.782" v="290" actId="20577"/>
        <pc:sldMkLst>
          <pc:docMk/>
          <pc:sldMk cId="0" sldId="278"/>
        </pc:sldMkLst>
        <pc:spChg chg="mod">
          <ac:chgData name="Walthery, Pierre" userId="S::qtnvpw1@ucl.ac.uk::0da4c6c4-7e34-4527-a950-0b06a354f856" providerId="AD" clId="Web-{D6FB8D0C-7D89-4193-B0E5-E9D82D32AF2B}" dt="2019-11-13T08:42:45.782" v="290" actId="20577"/>
          <ac:spMkLst>
            <pc:docMk/>
            <pc:sldMk cId="0" sldId="278"/>
            <ac:spMk id="149" creationId="{00000000-0000-0000-0000-000000000000}"/>
          </ac:spMkLst>
        </pc:spChg>
      </pc:sldChg>
      <pc:sldChg chg="modSp">
        <pc:chgData name="Walthery, Pierre" userId="S::qtnvpw1@ucl.ac.uk::0da4c6c4-7e34-4527-a950-0b06a354f856" providerId="AD" clId="Web-{D6FB8D0C-7D89-4193-B0E5-E9D82D32AF2B}" dt="2019-11-13T09:01:23.977" v="304" actId="20577"/>
        <pc:sldMkLst>
          <pc:docMk/>
          <pc:sldMk cId="0" sldId="283"/>
        </pc:sldMkLst>
        <pc:spChg chg="mod">
          <ac:chgData name="Walthery, Pierre" userId="S::qtnvpw1@ucl.ac.uk::0da4c6c4-7e34-4527-a950-0b06a354f856" providerId="AD" clId="Web-{D6FB8D0C-7D89-4193-B0E5-E9D82D32AF2B}" dt="2019-11-13T09:01:23.977" v="304" actId="20577"/>
          <ac:spMkLst>
            <pc:docMk/>
            <pc:sldMk cId="0" sldId="283"/>
            <ac:spMk id="168" creationId="{00000000-0000-0000-0000-000000000000}"/>
          </ac:spMkLst>
        </pc:spChg>
      </pc:sldChg>
      <pc:sldChg chg="modSp">
        <pc:chgData name="Walthery, Pierre" userId="S::qtnvpw1@ucl.ac.uk::0da4c6c4-7e34-4527-a950-0b06a354f856" providerId="AD" clId="Web-{D6FB8D0C-7D89-4193-B0E5-E9D82D32AF2B}" dt="2019-11-13T09:04:46.696" v="321" actId="20577"/>
        <pc:sldMkLst>
          <pc:docMk/>
          <pc:sldMk cId="0" sldId="288"/>
        </pc:sldMkLst>
        <pc:spChg chg="mod">
          <ac:chgData name="Walthery, Pierre" userId="S::qtnvpw1@ucl.ac.uk::0da4c6c4-7e34-4527-a950-0b06a354f856" providerId="AD" clId="Web-{D6FB8D0C-7D89-4193-B0E5-E9D82D32AF2B}" dt="2019-11-13T09:04:46.696" v="321" actId="20577"/>
          <ac:spMkLst>
            <pc:docMk/>
            <pc:sldMk cId="0" sldId="288"/>
            <ac:spMk id="183" creationId="{00000000-0000-0000-0000-000000000000}"/>
          </ac:spMkLst>
        </pc:spChg>
      </pc:sldChg>
      <pc:sldChg chg="modSp">
        <pc:chgData name="Walthery, Pierre" userId="S::qtnvpw1@ucl.ac.uk::0da4c6c4-7e34-4527-a950-0b06a354f856" providerId="AD" clId="Web-{D6FB8D0C-7D89-4193-B0E5-E9D82D32AF2B}" dt="2019-11-13T09:05:40.414" v="324" actId="20577"/>
        <pc:sldMkLst>
          <pc:docMk/>
          <pc:sldMk cId="0" sldId="289"/>
        </pc:sldMkLst>
        <pc:spChg chg="mod">
          <ac:chgData name="Walthery, Pierre" userId="S::qtnvpw1@ucl.ac.uk::0da4c6c4-7e34-4527-a950-0b06a354f856" providerId="AD" clId="Web-{D6FB8D0C-7D89-4193-B0E5-E9D82D32AF2B}" dt="2019-11-13T09:05:40.414" v="324" actId="20577"/>
          <ac:spMkLst>
            <pc:docMk/>
            <pc:sldMk cId="0" sldId="289"/>
            <ac:spMk id="185" creationId="{00000000-0000-0000-0000-000000000000}"/>
          </ac:spMkLst>
        </pc:spChg>
      </pc:sldChg>
      <pc:sldChg chg="modSp">
        <pc:chgData name="Walthery, Pierre" userId="S::qtnvpw1@ucl.ac.uk::0da4c6c4-7e34-4527-a950-0b06a354f856" providerId="AD" clId="Web-{D6FB8D0C-7D89-4193-B0E5-E9D82D32AF2B}" dt="2019-11-13T09:19:54.475" v="426" actId="20577"/>
        <pc:sldMkLst>
          <pc:docMk/>
          <pc:sldMk cId="0" sldId="290"/>
        </pc:sldMkLst>
        <pc:spChg chg="mod">
          <ac:chgData name="Walthery, Pierre" userId="S::qtnvpw1@ucl.ac.uk::0da4c6c4-7e34-4527-a950-0b06a354f856" providerId="AD" clId="Web-{D6FB8D0C-7D89-4193-B0E5-E9D82D32AF2B}" dt="2019-11-13T09:19:54.475" v="426" actId="20577"/>
          <ac:spMkLst>
            <pc:docMk/>
            <pc:sldMk cId="0" sldId="290"/>
            <ac:spMk id="1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E4CCE42-0E83-4052-AFF7-57EBBFC1F3EF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88620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" name="CustomShape 2"/>
          <p:cNvSpPr/>
          <p:nvPr/>
        </p:nvSpPr>
        <p:spPr>
          <a:xfrm>
            <a:off x="3886200" y="868680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0" rIns="19080" bIns="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GB" sz="1000" b="0" i="1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r>
            <a:endParaRPr lang="en-GB" sz="1000" b="0" strike="noStrike" spc="-1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0" y="868680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4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PlaceHolder 5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480" cy="4114080"/>
          </a:xfrm>
          <a:prstGeom prst="rect">
            <a:avLst/>
          </a:prstGeom>
        </p:spPr>
        <p:txBody>
          <a:bodyPr lIns="90360" tIns="44280" rIns="90360" bIns="44280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196" name="PlaceHolder 6"/>
          <p:cNvSpPr>
            <a:spLocks noGrp="1" noRot="1" noChangeAspect="1"/>
          </p:cNvSpPr>
          <p:nvPr>
            <p:ph type="sldImg"/>
          </p:nvPr>
        </p:nvSpPr>
        <p:spPr>
          <a:xfrm>
            <a:off x="866880" y="692280"/>
            <a:ext cx="5124240" cy="3416040"/>
          </a:xfrm>
          <a:prstGeom prst="rect">
            <a:avLst/>
          </a:pr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925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4080" y="3682080"/>
            <a:ext cx="925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14080" y="368208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258160" y="368208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644280" y="160452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74480" y="160452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14080" y="368208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644280" y="368208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774480" y="368208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14080" y="1604520"/>
            <a:ext cx="925776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92577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14080" y="273600"/>
            <a:ext cx="925776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4080" y="368208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14080" y="1604520"/>
            <a:ext cx="925776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258160" y="368208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4080" y="3682080"/>
            <a:ext cx="925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925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4080" y="3682080"/>
            <a:ext cx="925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14080" y="368208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258160" y="368208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644280" y="160452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774480" y="160452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4080" y="368208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644280" y="368208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774480" y="3682080"/>
            <a:ext cx="2980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92577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14080" y="273600"/>
            <a:ext cx="925776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14080" y="368208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258160" y="368208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258160" y="1604520"/>
            <a:ext cx="45176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14080" y="3682080"/>
            <a:ext cx="925776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1"/>
          <p:cNvPicPr/>
          <p:nvPr/>
        </p:nvPicPr>
        <p:blipFill>
          <a:blip r:embed="rId14"/>
          <a:srcRect l="17626" t="58962" r="2346"/>
          <a:stretch/>
        </p:blipFill>
        <p:spPr>
          <a:xfrm>
            <a:off x="-1440" y="0"/>
            <a:ext cx="10287720" cy="534240"/>
          </a:xfrm>
          <a:prstGeom prst="rect">
            <a:avLst/>
          </a:prstGeom>
          <a:ln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14080" y="273600"/>
            <a:ext cx="92577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92577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21"/>
          <p:cNvPicPr/>
          <p:nvPr/>
        </p:nvPicPr>
        <p:blipFill>
          <a:blip r:embed="rId14"/>
          <a:srcRect l="17626" t="58962" r="2346"/>
          <a:stretch/>
        </p:blipFill>
        <p:spPr>
          <a:xfrm>
            <a:off x="-1440" y="0"/>
            <a:ext cx="10287720" cy="53424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25440" y="983520"/>
            <a:ext cx="954972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14080" y="1604520"/>
            <a:ext cx="925776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3380" b="1" strike="noStrike" spc="-1">
                <a:solidFill>
                  <a:srgbClr val="004359"/>
                </a:solidFill>
                <a:latin typeface="Arial"/>
                <a:ea typeface="DejaVu Sans"/>
              </a:rPr>
              <a:t>Lecture 6</a:t>
            </a:r>
            <a:r>
              <a:rPr lang="en-GB" sz="2370" b="1" strike="noStrike" spc="-1">
                <a:solidFill>
                  <a:srgbClr val="004359"/>
                </a:solidFill>
                <a:latin typeface="Arial"/>
                <a:ea typeface="DejaVu Sans"/>
              </a:rPr>
              <a:t> – </a:t>
            </a:r>
            <a:r>
              <a:rPr lang="en-GB" sz="3600" b="1" strike="noStrike" spc="-1">
                <a:solidFill>
                  <a:srgbClr val="004359"/>
                </a:solidFill>
                <a:latin typeface="Arial"/>
                <a:ea typeface="DejaVu Sans"/>
              </a:rPr>
              <a:t>Developing hypotheses and testing for observed differences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371520" y="3879720"/>
            <a:ext cx="9551160" cy="185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Pierre Walthery - Antonia Simon</a:t>
            </a:r>
            <a:endParaRPr lang="en-GB" sz="2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  <a:p>
            <a:pPr marL="343080" indent="-342360" algn="ctr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Email: p.walthery@ucl.ac.uk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419040" y="685800"/>
            <a:ext cx="9146520" cy="121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>
                <a:solidFill>
                  <a:srgbClr val="004359"/>
                </a:solidFill>
                <a:latin typeface="Arial"/>
                <a:ea typeface="DejaVu Sans"/>
              </a:rPr>
              <a:t>Exercise 1: Consider these hypotheses. Which are worded well and which are poorly worded? Why? </a:t>
            </a:r>
            <a:br/>
            <a:endParaRPr lang="en-GB" sz="28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90440" y="2438280"/>
            <a:ext cx="9732240" cy="411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1. When there is less oxygen in the water, rainbow trout suffer more lice.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2. Our universe is surrounded by another, larger universe, with which we can have absolutely no contact.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3. Ladybugs are a good natural pesticide for treating aphid infected plants.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4. Aphid-infected plants that are exposed to ladybugs will have fewer aphids after a week than aphid-infected plants which are left untreated.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62C7F93D-0B78-4372-84DC-1FAD45A25A92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10</a:t>
            </a:fld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15840" y="5335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Answers: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571680" y="1523880"/>
            <a:ext cx="90129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1. Good. It is testable, simple, written as a statement, and establishes the participants (</a:t>
            </a:r>
            <a:r>
              <a:rPr lang="en-GB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trout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), variables (</a:t>
            </a:r>
            <a:r>
              <a:rPr lang="en-GB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oxygen in water, and numbers of lice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), and predicts effect (</a:t>
            </a:r>
            <a:r>
              <a:rPr lang="en-GB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as oxygen levels go down, the numbers of lice go up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2. Poor. This statement may or may not be true, but it is not a scientific hypothesis. By its very nature, </a:t>
            </a:r>
            <a:r>
              <a:rPr lang="en-GB" sz="2000" b="1" strike="noStrike" spc="-1">
                <a:solidFill>
                  <a:srgbClr val="000000"/>
                </a:solidFill>
                <a:latin typeface="Arial"/>
                <a:ea typeface="DejaVu Sans"/>
              </a:rPr>
              <a:t>it is not testable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. There are no observations that a scientist can make to tell whether or not the hypothesis is correct. This statement is speculation, not a hypothesis.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3. Poor. Whether or not something is a 'good natural pesticide' is too vague for a science fair project. There is no clear indication of what will be measured to evaluate the prediction.</a:t>
            </a:r>
            <a:endParaRPr lang="en-GB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4. Good. This hypothesis gives a clear indication of what is to be tested (</a:t>
            </a:r>
            <a:r>
              <a:rPr lang="en-GB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the ability of ladybugs to curb an aphid infestation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), is a manageable size for a single experiment, mentions the independent variable (</a:t>
            </a:r>
            <a:r>
              <a:rPr lang="en-GB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ladybugs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) and the dependent variable (</a:t>
            </a:r>
            <a:r>
              <a:rPr lang="en-GB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number of aphids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), and predicts the effect (</a:t>
            </a:r>
            <a:r>
              <a:rPr lang="en-GB" sz="20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exposure to ladybugs reduces the number of aphids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).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F7F03EDE-019A-4B12-87F6-A2B98ECAB9F8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11</a:t>
            </a:fld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2. Statistical tests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371520" y="1676520"/>
            <a:ext cx="9551160" cy="487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There are a number of statistical tests you can use to test the null hypothesis.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Which test you choose depends on the kind of variable you have – categorical, ordinal, interval-ratio. 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And the distribution of the variable.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are going to look at 2 key tests:</a:t>
            </a:r>
            <a:endParaRPr lang="en-GB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 Test</a:t>
            </a:r>
            <a:endParaRPr lang="en-GB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Symbol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Chi Square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90440" y="609480"/>
            <a:ext cx="954972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Whatever test you use: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89000" y="1600200"/>
            <a:ext cx="9551160" cy="4517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run the analysis and produce results that show a test statistic and a p value.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p value will tell us the</a:t>
            </a:r>
            <a:r>
              <a:rPr lang="en-GB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probability of getting a value of the test statistic equal to or greater than the one observed in your data if the null hypothesis is true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 the </a:t>
            </a:r>
            <a:r>
              <a:rPr lang="en-GB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smaller 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value of p, the </a:t>
            </a:r>
            <a:r>
              <a:rPr lang="en-GB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lower 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probability that the null hypothesis is true (and the higher the probability that the alternative hypothesis is confirmed).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47BABCC5-9494-4520-B204-A8AC0EA47DC5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13</a:t>
            </a:fld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0" strike="noStrike" spc="-1">
                <a:solidFill>
                  <a:srgbClr val="004359"/>
                </a:solidFill>
                <a:latin typeface="Arial"/>
                <a:ea typeface="DejaVu Sans"/>
              </a:rPr>
              <a:t>P values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876240" y="1523880"/>
            <a:ext cx="874332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r>
              <a:rPr lang="en-GB" sz="2800" b="0" strike="noStrike" spc="-1">
                <a:solidFill>
                  <a:srgbClr val="000000"/>
                </a:solidFill>
                <a:latin typeface="Tahoma"/>
                <a:ea typeface="DejaVu Sans"/>
              </a:rPr>
              <a:t>Three levels of p are commonly used:</a:t>
            </a:r>
            <a:endParaRPr lang="en-GB" sz="28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Tahoma"/>
                <a:ea typeface="DejaVu Sans"/>
              </a:rPr>
              <a:t>If p&lt;=0.10 then the probability is 10% or less that the null hypothesis is true.</a:t>
            </a:r>
            <a:endParaRPr lang="en-GB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Tahoma"/>
                <a:ea typeface="DejaVu Sans"/>
              </a:rPr>
              <a:t>If p&lt;= 0.05 then the probability is 5% or less that the null hypothesis is true.</a:t>
            </a:r>
            <a:endParaRPr lang="en-GB" sz="2400" b="0" strike="noStrike" spc="-1">
              <a:latin typeface="Arial"/>
            </a:endParaRPr>
          </a:p>
          <a:p>
            <a:pPr marL="743040" lvl="1" indent="-2851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"/>
            </a:pPr>
            <a:r>
              <a:rPr lang="en-GB" sz="2400" b="0" strike="noStrike" spc="-1">
                <a:solidFill>
                  <a:srgbClr val="000000"/>
                </a:solidFill>
                <a:latin typeface="Tahoma"/>
                <a:ea typeface="DejaVu Sans"/>
              </a:rPr>
              <a:t>If p&lt;=0.01 the probability is 1% or less that the null hypothesis is true.</a:t>
            </a:r>
            <a:endParaRPr lang="en-GB" sz="24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r>
              <a:rPr lang="en-GB" sz="2800" b="0" strike="noStrike" spc="-1">
                <a:solidFill>
                  <a:srgbClr val="000000"/>
                </a:solidFill>
                <a:latin typeface="Tahoma"/>
                <a:ea typeface="DejaVu Sans"/>
              </a:rPr>
              <a:t>The closer that p gets to 0, the more statistically significant your results, and the more confident you can be in rejecting the null hypothesis.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P values and the hypothesis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71520" y="2708280"/>
            <a:ext cx="9551160" cy="34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P&lt;0.1, 0.05, 0.01 –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reject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the null and accept the alternative.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P&gt;0.1, 0.05, 0.01 –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fail to reject 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null and not accept the alternative.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One never accept the null – only find evidence for or against it. There can always be some data somewhere that will contradict your findings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0" y="5317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u="sng" strike="noStrike" spc="-1">
                <a:solidFill>
                  <a:srgbClr val="004359"/>
                </a:solidFill>
                <a:uFillTx/>
                <a:latin typeface="Arial"/>
                <a:ea typeface="DejaVu Sans"/>
              </a:rPr>
              <a:t>Test 1</a:t>
            </a: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: The t-test (continuous dependent variable) to compare difference in means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371520" y="1828800"/>
            <a:ext cx="9551160" cy="4336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have an independent variable that is categorical with only 2 outcomes: women with a degree (group 1) and without a degree (group 0), and our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dependent 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variable is interval-ratio (age at first birth).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It assumes a normal distribution.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t-test can be used to:</a:t>
            </a:r>
            <a:endParaRPr lang="en-GB" sz="2800" b="0" strike="noStrike" spc="-1">
              <a:latin typeface="Arial"/>
            </a:endParaRPr>
          </a:p>
          <a:p>
            <a:pPr marL="743040" lvl="1" indent="-28512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Determine whether two independent samples have different means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(independent samples t-test).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(There are other t tests you can read about them in the workshop.)</a:t>
            </a: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</a:pP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14080" y="1604520"/>
            <a:ext cx="9257760" cy="4790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The t statistics depends on the difference between group means and the variability of the groups:</a:t>
            </a:r>
            <a:endParaRPr lang="en-US" dirty="0"/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  <a:cs typeface="Arial"/>
              </a:rPr>
              <a:t>Like sample estimates, test statistics have a distribution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Under the null hypothesis, how likely are we to observe this value of t </a:t>
            </a:r>
            <a:r>
              <a:rPr lang="en-US" sz="2800" spc="-1" dirty="0">
                <a:solidFill>
                  <a:srgbClr val="000000"/>
                </a:solidFill>
                <a:latin typeface="Arial"/>
              </a:rPr>
              <a:t>or a greater one?</a:t>
            </a:r>
          </a:p>
          <a:p>
            <a:pPr marL="431800" indent="-32385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If the probability is small, then we can be reasonably certain that the null hypothesis can be rejected</a:t>
            </a:r>
          </a:p>
        </p:txBody>
      </p:sp>
      <p:sp>
        <p:nvSpPr>
          <p:cNvPr id="130" name="CustomShape 2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Calculating the t statistic</a:t>
            </a:r>
            <a:endParaRPr lang="en-GB" sz="3000" b="0" strike="noStrike" spc="-1">
              <a:latin typeface="Arial"/>
            </a:endParaRPr>
          </a:p>
        </p:txBody>
      </p:sp>
      <p:pic>
        <p:nvPicPr>
          <p:cNvPr id="2" name="Picture 2" descr="A black sign with white text&#10;&#10;Description generated with high confidence">
            <a:extLst>
              <a:ext uri="{FF2B5EF4-FFF2-40B4-BE49-F238E27FC236}">
                <a16:creationId xmlns:a16="http://schemas.microsoft.com/office/drawing/2014/main" id="{51DBBA9D-3994-47D4-A732-4786E27BD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9" y="2774950"/>
            <a:ext cx="4182533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48480" y="0"/>
            <a:ext cx="9549720" cy="47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Comparing means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D3E1D895-A7DD-4D89-AD2D-E5C046996798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18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33" name="Picture 3"/>
          <p:cNvPicPr/>
          <p:nvPr/>
        </p:nvPicPr>
        <p:blipFill>
          <a:blip r:embed="rId2"/>
          <a:stretch/>
        </p:blipFill>
        <p:spPr>
          <a:xfrm>
            <a:off x="1325160" y="741960"/>
            <a:ext cx="7242480" cy="5233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0" y="533520"/>
            <a:ext cx="9549720" cy="11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Stata example: </a:t>
            </a:r>
            <a:r>
              <a:rPr lang="en-GB" sz="3000" b="0" strike="noStrike" spc="-1">
                <a:solidFill>
                  <a:srgbClr val="004359"/>
                </a:solidFill>
                <a:latin typeface="Arial"/>
                <a:ea typeface="DejaVu Sans"/>
              </a:rPr>
              <a:t>men (0) and women (1): foundation stage test score (fsp)</a:t>
            </a:r>
            <a:endParaRPr lang="en-GB" sz="3000" b="0" strike="noStrike" spc="-1">
              <a:latin typeface="Arial"/>
            </a:endParaRPr>
          </a:p>
        </p:txBody>
      </p:sp>
      <p:pic>
        <p:nvPicPr>
          <p:cNvPr id="135" name="Content Placeholder 4" descr="Table showing stata output of a t-test of fsp by sex"/>
          <p:cNvPicPr/>
          <p:nvPr/>
        </p:nvPicPr>
        <p:blipFill>
          <a:blip r:embed="rId2"/>
          <a:stretch/>
        </p:blipFill>
        <p:spPr>
          <a:xfrm>
            <a:off x="3373560" y="1989000"/>
            <a:ext cx="6176160" cy="449208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0" y="1773360"/>
            <a:ext cx="51429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Tahoma"/>
                <a:ea typeface="DejaVu Sans"/>
              </a:rPr>
              <a:t>The command in Stata: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6383"/>
                </a:solidFill>
                <a:latin typeface="Cambria"/>
                <a:ea typeface="DejaVu Sans"/>
              </a:rPr>
              <a:t>    ttest var, by (groupvar)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 rot="5400000">
            <a:off x="398520" y="2282040"/>
            <a:ext cx="286560" cy="5868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7B9EA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4"/>
          <p:cNvSpPr/>
          <p:nvPr/>
        </p:nvSpPr>
        <p:spPr>
          <a:xfrm rot="5400000">
            <a:off x="938880" y="2373480"/>
            <a:ext cx="288360" cy="38340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7B9EA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5"/>
          <p:cNvSpPr/>
          <p:nvPr/>
        </p:nvSpPr>
        <p:spPr>
          <a:xfrm rot="5400000">
            <a:off x="2191320" y="2063880"/>
            <a:ext cx="288360" cy="1009080"/>
          </a:xfrm>
          <a:prstGeom prst="rightBrace">
            <a:avLst>
              <a:gd name="adj1" fmla="val 8333"/>
              <a:gd name="adj2" fmla="val 50000"/>
            </a:avLst>
          </a:prstGeom>
          <a:noFill/>
          <a:ln w="28440">
            <a:solidFill>
              <a:srgbClr val="7B9EA9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6"/>
          <p:cNvSpPr/>
          <p:nvPr/>
        </p:nvSpPr>
        <p:spPr>
          <a:xfrm>
            <a:off x="27000" y="2738520"/>
            <a:ext cx="102636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49666F"/>
                </a:solidFill>
                <a:latin typeface="Tahoma"/>
                <a:ea typeface="DejaVu Sans"/>
              </a:rPr>
              <a:t>command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1" name="CustomShape 7"/>
          <p:cNvSpPr/>
          <p:nvPr/>
        </p:nvSpPr>
        <p:spPr>
          <a:xfrm>
            <a:off x="858960" y="2862360"/>
            <a:ext cx="6246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49666F"/>
                </a:solidFill>
                <a:latin typeface="Tahoma"/>
                <a:ea typeface="DejaVu Sans"/>
              </a:rPr>
              <a:t>DV</a:t>
            </a:r>
            <a:endParaRPr lang="en-GB" sz="1400" b="0" strike="noStrike" spc="-1">
              <a:latin typeface="Arial"/>
            </a:endParaRPr>
          </a:p>
        </p:txBody>
      </p:sp>
      <p:sp>
        <p:nvSpPr>
          <p:cNvPr id="142" name="CustomShape 8"/>
          <p:cNvSpPr/>
          <p:nvPr/>
        </p:nvSpPr>
        <p:spPr>
          <a:xfrm>
            <a:off x="1638360" y="2862360"/>
            <a:ext cx="1393200" cy="303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49666F"/>
                </a:solidFill>
                <a:latin typeface="Tahoma"/>
                <a:ea typeface="DejaVu Sans"/>
              </a:rPr>
              <a:t>group variable</a:t>
            </a:r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00280" y="6248520"/>
            <a:ext cx="213120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" name="CustomShape 2"/>
          <p:cNvSpPr/>
          <p:nvPr/>
        </p:nvSpPr>
        <p:spPr>
          <a:xfrm>
            <a:off x="3543480" y="6248520"/>
            <a:ext cx="31996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" name="CustomShape 3"/>
          <p:cNvSpPr/>
          <p:nvPr/>
        </p:nvSpPr>
        <p:spPr>
          <a:xfrm>
            <a:off x="771480" y="6248520"/>
            <a:ext cx="214236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4"/>
          <p:cNvSpPr/>
          <p:nvPr/>
        </p:nvSpPr>
        <p:spPr>
          <a:xfrm>
            <a:off x="3514680" y="6248520"/>
            <a:ext cx="325692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5"/>
          <p:cNvSpPr/>
          <p:nvPr/>
        </p:nvSpPr>
        <p:spPr>
          <a:xfrm>
            <a:off x="325440" y="907920"/>
            <a:ext cx="9549720" cy="61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Week 5 recap: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91" name="CustomShape 6"/>
          <p:cNvSpPr/>
          <p:nvPr/>
        </p:nvSpPr>
        <p:spPr>
          <a:xfrm>
            <a:off x="371520" y="2133720"/>
            <a:ext cx="9551160" cy="40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Making statistical inferences (1)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Sampling, the sampling distribution, the normal distribution, the Z distribution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standard error 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Confidence intervals. 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(Standardising variables)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0" y="457200"/>
            <a:ext cx="954972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u="sng" strike="noStrike" spc="-1">
                <a:solidFill>
                  <a:srgbClr val="004359"/>
                </a:solidFill>
                <a:uFillTx/>
                <a:latin typeface="Arial"/>
                <a:ea typeface="DejaVu Sans"/>
              </a:rPr>
              <a:t>Exercise 2: What is going on here?</a:t>
            </a:r>
            <a:r>
              <a:rPr lang="en-GB" sz="2400" b="1" strike="noStrike" spc="-1">
                <a:solidFill>
                  <a:srgbClr val="004359"/>
                </a:solidFill>
                <a:latin typeface="Arial"/>
                <a:ea typeface="DejaVu Sans"/>
              </a:rPr>
              <a:t> A quit smoking campaign. Treatment group given nicotine patches; rest a placebo. Testing done after 3 months.  Dep variable = nicotine consumption per day. Independent t-test. </a:t>
            </a:r>
            <a:br/>
            <a:endParaRPr lang="en-GB" sz="2400" b="0" strike="noStrike" spc="-1">
              <a:latin typeface="Arial"/>
            </a:endParaRPr>
          </a:p>
        </p:txBody>
      </p:sp>
      <p:pic>
        <p:nvPicPr>
          <p:cNvPr id="144" name="Content Placeholder 4" descr="Stata output showing results of t-test of nicotine consumption by smoker type (placebo or nicotine group)."/>
          <p:cNvPicPr/>
          <p:nvPr/>
        </p:nvPicPr>
        <p:blipFill>
          <a:blip r:embed="rId2"/>
          <a:stretch/>
        </p:blipFill>
        <p:spPr>
          <a:xfrm>
            <a:off x="0" y="2057400"/>
            <a:ext cx="9981360" cy="4279320"/>
          </a:xfrm>
          <a:prstGeom prst="rect">
            <a:avLst/>
          </a:prstGeom>
          <a:ln>
            <a:noFill/>
          </a:ln>
        </p:spPr>
      </p:pic>
      <p:sp>
        <p:nvSpPr>
          <p:cNvPr id="145" name="CustomShape 2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AD5AB9A0-5098-4E18-BEB7-5C9DB0D06232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20</a:t>
            </a:fld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90440" y="609480"/>
            <a:ext cx="9549720" cy="68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Test 2: Chi-Square (categorical data)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90440" y="1905120"/>
            <a:ext cx="9551160" cy="342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Non-parametric or distribution free – ie your data do not need to be normally distributed.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Can be used with variables at any level of measurement and variables with many categories.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But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it can be difficult to interpret when variables have many categories. 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Chi-square can be calculated from bivariate tables.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Bivariate tables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371520" y="1752480"/>
            <a:ext cx="9551160" cy="441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is just a table which displays the scores of two different variables at the same time.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An important convention:</a:t>
            </a:r>
          </a:p>
          <a:p>
            <a:pPr marL="800100" lvl="1" indent="-342265"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GB" sz="2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dependent variable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the </a:t>
            </a:r>
            <a:r>
              <a:rPr lang="en-GB" sz="2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rows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(going across the page)</a:t>
            </a:r>
            <a:endParaRPr lang="en-GB" sz="2800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800100" lvl="1" indent="-342265"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GB" sz="2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independent variable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appears in the </a:t>
            </a:r>
            <a:r>
              <a:rPr lang="en-GB" sz="2800" b="0" strike="noStrike" spc="-1" dirty="0">
                <a:solidFill>
                  <a:srgbClr val="FF0000"/>
                </a:solidFill>
                <a:latin typeface="Arial"/>
                <a:ea typeface="DejaVu Sans"/>
              </a:rPr>
              <a:t>columns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(going down the page).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Are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individuals that belong to a religion more satisfied with their life than those who </a:t>
            </a: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don't?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>
                <a:solidFill>
                  <a:srgbClr val="004359"/>
                </a:solidFill>
                <a:latin typeface="Arial"/>
                <a:ea typeface="DejaVu Sans"/>
              </a:rPr>
              <a:t>We can construct a bivariate table of</a:t>
            </a:r>
            <a:br/>
            <a:r>
              <a:rPr lang="en-GB" sz="2800" b="1" strike="noStrike" spc="-1">
                <a:solidFill>
                  <a:srgbClr val="004359"/>
                </a:solidFill>
                <a:latin typeface="Arial"/>
                <a:ea typeface="DejaVu Sans"/>
              </a:rPr>
              <a:t>participation in higher education by parental education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7907400" y="2030040"/>
            <a:ext cx="25653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Tahoma"/>
                <a:ea typeface="DejaVu Sans"/>
              </a:rPr>
              <a:t>Command in Stata: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6383"/>
                </a:solidFill>
                <a:latin typeface="Cambria"/>
                <a:ea typeface="DejaVu Sans"/>
              </a:rPr>
              <a:t> tabulate var1 var2</a:t>
            </a:r>
            <a:endParaRPr lang="en-GB" sz="2000" b="0" strike="noStrike" spc="-1">
              <a:latin typeface="Arial"/>
            </a:endParaRPr>
          </a:p>
        </p:txBody>
      </p:sp>
      <p:grpSp>
        <p:nvGrpSpPr>
          <p:cNvPr id="152" name="Group 3"/>
          <p:cNvGrpSpPr/>
          <p:nvPr/>
        </p:nvGrpSpPr>
        <p:grpSpPr>
          <a:xfrm>
            <a:off x="303840" y="2133000"/>
            <a:ext cx="7486200" cy="2591640"/>
            <a:chOff x="303840" y="2133000"/>
            <a:chExt cx="7486200" cy="2591640"/>
          </a:xfrm>
        </p:grpSpPr>
        <p:pic>
          <p:nvPicPr>
            <p:cNvPr id="153" name="Picture 3"/>
            <p:cNvPicPr/>
            <p:nvPr/>
          </p:nvPicPr>
          <p:blipFill>
            <a:blip r:embed="rId2"/>
            <a:stretch/>
          </p:blipFill>
          <p:spPr>
            <a:xfrm>
              <a:off x="303840" y="2133000"/>
              <a:ext cx="7486200" cy="259164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4" name="CustomShape 4"/>
            <p:cNvSpPr/>
            <p:nvPr/>
          </p:nvSpPr>
          <p:spPr>
            <a:xfrm>
              <a:off x="6274080" y="4005000"/>
              <a:ext cx="1367280" cy="575280"/>
            </a:xfrm>
            <a:prstGeom prst="roundRect">
              <a:avLst>
                <a:gd name="adj" fmla="val 16667"/>
              </a:avLst>
            </a:prstGeom>
            <a:noFill/>
            <a:ln w="57240"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5" name="CustomShape 5"/>
            <p:cNvSpPr/>
            <p:nvPr/>
          </p:nvSpPr>
          <p:spPr>
            <a:xfrm>
              <a:off x="6262560" y="2205720"/>
              <a:ext cx="1367280" cy="1798560"/>
            </a:xfrm>
            <a:prstGeom prst="roundRect">
              <a:avLst>
                <a:gd name="adj" fmla="val 16667"/>
              </a:avLst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  <p:sp>
          <p:nvSpPr>
            <p:cNvPr id="156" name="CustomShape 6"/>
            <p:cNvSpPr/>
            <p:nvPr/>
          </p:nvSpPr>
          <p:spPr>
            <a:xfrm>
              <a:off x="1920960" y="4005000"/>
              <a:ext cx="4064400" cy="575280"/>
            </a:xfrm>
            <a:prstGeom prst="roundRect">
              <a:avLst>
                <a:gd name="adj" fmla="val 16667"/>
              </a:avLst>
            </a:prstGeom>
            <a:noFill/>
            <a:ln w="57240">
              <a:solidFill>
                <a:srgbClr val="FF0000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</p:sp>
      </p:grpSp>
      <p:sp>
        <p:nvSpPr>
          <p:cNvPr id="157" name="CustomShape 7"/>
          <p:cNvSpPr/>
          <p:nvPr/>
        </p:nvSpPr>
        <p:spPr>
          <a:xfrm>
            <a:off x="250200" y="5019480"/>
            <a:ext cx="9785880" cy="162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table shows the number (‘count’ or ‘frequencies’) of observations in each combination of categories</a:t>
            </a: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However, since the categories are unequal in size, absolute numbers are not very meaningful, we need </a:t>
            </a:r>
            <a:r>
              <a:rPr lang="en-GB" sz="2400" b="1" strike="noStrike" spc="-1">
                <a:solidFill>
                  <a:srgbClr val="000000"/>
                </a:solidFill>
                <a:latin typeface="Arial"/>
                <a:ea typeface="DejaVu Sans"/>
              </a:rPr>
              <a:t>percentages</a:t>
            </a:r>
            <a:endParaRPr lang="en-GB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800" b="1" strike="noStrike" spc="-1">
                <a:solidFill>
                  <a:srgbClr val="004359"/>
                </a:solidFill>
                <a:latin typeface="Arial"/>
                <a:ea typeface="DejaVu Sans"/>
              </a:rPr>
              <a:t>We can construct a bivariate table of</a:t>
            </a:r>
            <a:br/>
            <a:r>
              <a:rPr lang="en-GB" sz="2800" b="1" strike="noStrike" spc="-1">
                <a:solidFill>
                  <a:srgbClr val="004359"/>
                </a:solidFill>
                <a:latin typeface="Arial"/>
                <a:ea typeface="DejaVu Sans"/>
              </a:rPr>
              <a:t>participation in higher education by parental education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24840" y="1860840"/>
            <a:ext cx="28735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Tahoma"/>
                <a:ea typeface="DejaVu Sans"/>
              </a:rPr>
              <a:t>Command in Stata: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6383"/>
                </a:solidFill>
                <a:latin typeface="Cambria"/>
                <a:ea typeface="DejaVu Sans"/>
              </a:rPr>
              <a:t>tabulate var1 var2, col</a:t>
            </a:r>
            <a:endParaRPr lang="en-GB" sz="2000" b="0" strike="noStrike" spc="-1">
              <a:latin typeface="Arial"/>
            </a:endParaRPr>
          </a:p>
        </p:txBody>
      </p:sp>
      <p:pic>
        <p:nvPicPr>
          <p:cNvPr id="160" name="Picture 1"/>
          <p:cNvPicPr/>
          <p:nvPr/>
        </p:nvPicPr>
        <p:blipFill>
          <a:blip r:embed="rId2"/>
          <a:srcRect r="3969"/>
          <a:stretch/>
        </p:blipFill>
        <p:spPr>
          <a:xfrm>
            <a:off x="411120" y="1845000"/>
            <a:ext cx="6459840" cy="4302360"/>
          </a:xfrm>
          <a:prstGeom prst="rect">
            <a:avLst/>
          </a:prstGeom>
          <a:ln>
            <a:noFill/>
          </a:ln>
        </p:spPr>
      </p:pic>
      <p:sp>
        <p:nvSpPr>
          <p:cNvPr id="161" name="CustomShape 3"/>
          <p:cNvSpPr/>
          <p:nvPr/>
        </p:nvSpPr>
        <p:spPr>
          <a:xfrm>
            <a:off x="6871680" y="2702880"/>
            <a:ext cx="3414600" cy="310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We need percentages that 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add up to 100 in each category of our independent variable</a:t>
            </a: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GB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2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Since our independent variable is in columns, we need </a:t>
            </a:r>
            <a:r>
              <a:rPr lang="en-GB" sz="2200" b="1" strike="noStrike" spc="-1">
                <a:solidFill>
                  <a:srgbClr val="000000"/>
                </a:solidFill>
                <a:latin typeface="Arial"/>
                <a:ea typeface="DejaVu Sans"/>
              </a:rPr>
              <a:t>column percentages </a:t>
            </a:r>
            <a:endParaRPr lang="en-GB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Interpretation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71520" y="1556640"/>
            <a:ext cx="9551160" cy="460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can see that 16%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of those who belong to a religion 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are dissatisfied with their life compared almost 19%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of those who do not belong to a religion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At the same time, we see that 58 %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of those who belong to a religion 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are completely satisfied with their life, but only 54%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of those who do not belong to a religion 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gives us an impression of the association between the two variables 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in the sample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. However, we need to formally test whether the association is statistically significant. We start with constructing the</a:t>
            </a:r>
            <a:r>
              <a:rPr lang="en-GB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 null hypothesis.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1926258C-CB95-4964-A21A-96838F5BE36B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25</a:t>
            </a:fld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The null hypothesis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318960" y="1752480"/>
            <a:ext cx="9551160" cy="34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With chi square the null hypothesis states that the two variables are </a:t>
            </a:r>
            <a:r>
              <a:rPr lang="en-GB" sz="2800" b="0" strike="noStrike" spc="-1">
                <a:solidFill>
                  <a:srgbClr val="FF0000"/>
                </a:solidFill>
                <a:latin typeface="Arial"/>
                <a:ea typeface="DejaVu Sans"/>
              </a:rPr>
              <a:t>independent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That is the classification into a particular category of 1 variable does not affect whether that case will fall into a particular category of the second variable.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our example level of life satisfaction is independent of whether an individual belongs to a religion or not.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How chi-square works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71520" y="1752480"/>
            <a:ext cx="9551160" cy="4412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265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the null hypothesis were true (the two variables were independent) we would expect the 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frequencies in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the table to 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randomly distributed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These 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would be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the </a:t>
            </a:r>
            <a:r>
              <a:rPr lang="en-GB" sz="2800" b="0" strike="noStrike" spc="-1">
                <a:solidFill>
                  <a:srgbClr val="FF0000"/>
                </a:solidFill>
                <a:latin typeface="Arial"/>
                <a:ea typeface="DejaVu Sans"/>
              </a:rPr>
              <a:t>expected frequencies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en-GB" sz="2800" b="0" strike="noStrike" spc="-1">
                <a:solidFill>
                  <a:srgbClr val="FF0000"/>
                </a:solidFill>
                <a:latin typeface="Arial"/>
                <a:ea typeface="DejaVu Sans"/>
              </a:rPr>
              <a:t>observed frequencies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the ones we actually see in the table are different from the expected frequencies.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Chi-squared measures how different the observed frequencies are from the expected frequencies.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the null hypothesis is true there should be little or no difference.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771480" y="380880"/>
            <a:ext cx="8743320" cy="11422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4400" b="1" strike="noStrike" spc="-1">
                <a:solidFill>
                  <a:srgbClr val="004359"/>
                </a:solidFill>
                <a:latin typeface="Tahoma"/>
                <a:ea typeface="DejaVu Sans"/>
              </a:rPr>
              <a:t>Chi-square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760320" y="1700640"/>
            <a:ext cx="8743320" cy="4419000"/>
          </a:xfrm>
          <a:prstGeom prst="rect">
            <a:avLst/>
          </a:prstGeom>
          <a:blipFill rotWithShape="0">
            <a:blip r:embed="rId2"/>
            <a:stretch>
              <a:fillRect l="-691" t="-1642" r="-1736"/>
            </a:stretch>
          </a:blip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200" b="0" strike="noStrike" spc="-1">
                <a:solidFill>
                  <a:srgbClr val="000000"/>
                </a:solidFill>
                <a:latin typeface="Tahoma"/>
                <a:ea typeface="DejaVu Sans"/>
              </a:rPr>
              <a:t> 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190440" y="49356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Stata can show actual versus expected frequencies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513120" y="2336760"/>
            <a:ext cx="3773160" cy="34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182520" indent="-1818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first number in the cell shows the observed frequencies the second number shows the expected frequencies</a:t>
            </a:r>
            <a:endParaRPr lang="en-GB" sz="2400" b="0" strike="noStrike" spc="-1">
              <a:latin typeface="Arial"/>
            </a:endParaRPr>
          </a:p>
          <a:p>
            <a:pPr marL="182520" indent="-1818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Using the formula shown on the last slide, we could perform the Chi-square test</a:t>
            </a:r>
            <a:endParaRPr lang="en-GB" sz="2400" b="0" strike="noStrike" spc="-1">
              <a:latin typeface="Arial"/>
            </a:endParaRPr>
          </a:p>
          <a:p>
            <a:pPr marL="182520" indent="-1818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But Stata does it for us…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73" name="Picture 4"/>
          <p:cNvPicPr/>
          <p:nvPr/>
        </p:nvPicPr>
        <p:blipFill>
          <a:blip r:embed="rId2"/>
          <a:srcRect r="6696"/>
          <a:stretch/>
        </p:blipFill>
        <p:spPr>
          <a:xfrm>
            <a:off x="266040" y="1355760"/>
            <a:ext cx="6171840" cy="4046400"/>
          </a:xfrm>
          <a:prstGeom prst="rect">
            <a:avLst/>
          </a:prstGeom>
          <a:ln>
            <a:noFill/>
          </a:ln>
        </p:spPr>
      </p:pic>
      <p:sp>
        <p:nvSpPr>
          <p:cNvPr id="174" name="CustomShape 3"/>
          <p:cNvSpPr/>
          <p:nvPr/>
        </p:nvSpPr>
        <p:spPr>
          <a:xfrm>
            <a:off x="6513120" y="1355760"/>
            <a:ext cx="367272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Tahoma"/>
                <a:ea typeface="DejaVu Sans"/>
              </a:rPr>
              <a:t>Command in Stata: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6383"/>
                </a:solidFill>
                <a:latin typeface="Cambria"/>
                <a:ea typeface="DejaVu Sans"/>
              </a:rPr>
              <a:t> tabulate var1 var2, expected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Confidence interval: second take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71520" y="1845000"/>
            <a:ext cx="9551160" cy="34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compute confidence intervals by first looking at the mean of the variable we are interested in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 can then compute its standard error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Given the central limit theorem, we can 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infer that there is a 95% probability that the population lie within + or -1.96 time the standard error of the mean…</a:t>
            </a: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 Provided a few assumptions are met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Confidence intervals can also be computed for proportions:</a:t>
            </a:r>
            <a:r>
              <a:rPr lang="en-GB" sz="2800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EF65623C-962A-469E-AC87-1A36D9ACEE36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3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95" name="Picture 94"/>
          <p:cNvPicPr/>
          <p:nvPr/>
        </p:nvPicPr>
        <p:blipFill>
          <a:blip r:embed="rId2"/>
          <a:stretch/>
        </p:blipFill>
        <p:spPr>
          <a:xfrm>
            <a:off x="3168000" y="5616000"/>
            <a:ext cx="3312000" cy="10011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Example of chi square in stata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6528960" y="2061000"/>
            <a:ext cx="3575880" cy="403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The last line of the output shows the chi squared value (41.8)</a:t>
            </a: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But we are mostly interested in the p-value (Pr) </a:t>
            </a:r>
            <a:endParaRPr lang="en-GB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400" b="0" strike="noStrike" spc="-1">
                <a:solidFill>
                  <a:srgbClr val="000000"/>
                </a:solidFill>
                <a:latin typeface="Arial"/>
                <a:ea typeface="DejaVu Sans"/>
              </a:rPr>
              <a:t>Here p&lt;0.001 – what does that mean?</a:t>
            </a:r>
            <a:endParaRPr lang="en-GB" sz="2400" b="0" strike="noStrike" spc="-1">
              <a:latin typeface="Arial"/>
            </a:endParaRPr>
          </a:p>
        </p:txBody>
      </p:sp>
      <p:pic>
        <p:nvPicPr>
          <p:cNvPr id="177" name="Picture 3"/>
          <p:cNvPicPr/>
          <p:nvPr/>
        </p:nvPicPr>
        <p:blipFill>
          <a:blip r:embed="rId2"/>
          <a:srcRect r="5432"/>
          <a:stretch/>
        </p:blipFill>
        <p:spPr>
          <a:xfrm>
            <a:off x="181080" y="1050480"/>
            <a:ext cx="6347160" cy="4538160"/>
          </a:xfrm>
          <a:prstGeom prst="rect">
            <a:avLst/>
          </a:prstGeom>
          <a:ln>
            <a:noFill/>
          </a:ln>
        </p:spPr>
      </p:pic>
      <p:sp>
        <p:nvSpPr>
          <p:cNvPr id="178" name="CustomShape 3"/>
          <p:cNvSpPr/>
          <p:nvPr/>
        </p:nvSpPr>
        <p:spPr>
          <a:xfrm>
            <a:off x="6710400" y="1016280"/>
            <a:ext cx="3978360" cy="69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Tahoma"/>
                <a:ea typeface="DejaVu Sans"/>
              </a:rPr>
              <a:t>Command in Stata: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06383"/>
                </a:solidFill>
                <a:latin typeface="Cambria"/>
                <a:ea typeface="DejaVu Sans"/>
              </a:rPr>
              <a:t> tabulate var1 var2, chi2</a:t>
            </a:r>
            <a:endParaRPr lang="en-GB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0" y="533520"/>
            <a:ext cx="954972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2400" b="1" u="sng" strike="noStrike" spc="-1">
                <a:solidFill>
                  <a:srgbClr val="004359"/>
                </a:solidFill>
                <a:uFillTx/>
                <a:latin typeface="Arial"/>
                <a:ea typeface="DejaVu Sans"/>
              </a:rPr>
              <a:t>Exercise 3: What is going on here</a:t>
            </a:r>
            <a:r>
              <a:rPr lang="en-GB" sz="2400" b="1" strike="noStrike" spc="-1">
                <a:solidFill>
                  <a:srgbClr val="004359"/>
                </a:solidFill>
                <a:latin typeface="Arial"/>
                <a:ea typeface="DejaVu Sans"/>
              </a:rPr>
              <a:t>?  </a:t>
            </a:r>
            <a:r>
              <a:rPr lang="en-GB" sz="2400" b="0" strike="noStrike" spc="-1">
                <a:solidFill>
                  <a:srgbClr val="004359"/>
                </a:solidFill>
                <a:latin typeface="Arial"/>
                <a:ea typeface="DejaVu Sans"/>
              </a:rPr>
              <a:t>What is it showing and is the difference statistically significant?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197D97BC-7084-4C6E-A0DC-2370279709F2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31</a:t>
            </a:fld>
            <a:endParaRPr lang="en-GB" sz="1400" b="0" strike="noStrike" spc="-1">
              <a:latin typeface="Arial"/>
            </a:endParaRPr>
          </a:p>
        </p:txBody>
      </p:sp>
      <p:pic>
        <p:nvPicPr>
          <p:cNvPr id="181" name="Content Placeholder 4" descr="Stata output of gender by work status "/>
          <p:cNvPicPr/>
          <p:nvPr/>
        </p:nvPicPr>
        <p:blipFill>
          <a:blip r:embed="rId2"/>
          <a:srcRect t="39334"/>
          <a:stretch/>
        </p:blipFill>
        <p:spPr>
          <a:xfrm>
            <a:off x="396720" y="1700640"/>
            <a:ext cx="7914240" cy="486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200880" y="532080"/>
            <a:ext cx="9549720" cy="83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Any statistical testing – a recap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371520" y="1501200"/>
            <a:ext cx="9551160" cy="50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265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construct a null hypothesis -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a </a:t>
            </a:r>
            <a:r>
              <a:rPr lang="en-GB" sz="2800" b="1" spc="-1">
                <a:solidFill>
                  <a:srgbClr val="000000"/>
                </a:solidFill>
                <a:latin typeface="Arial"/>
                <a:ea typeface="DejaVu Sans"/>
              </a:rPr>
              <a:t>testable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 statement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of no difference between groups.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check that the data meets the assumptions for the test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Carry out the appropriate test: </a:t>
            </a:r>
            <a:endParaRPr lang="en-GB" sz="2800" b="0" strike="noStrike" spc="-1">
              <a:latin typeface="Arial"/>
            </a:endParaRPr>
          </a:p>
          <a:p>
            <a:pPr marL="742950" lvl="1" indent="-285115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T-test</a:t>
            </a:r>
            <a:endParaRPr lang="en-GB" sz="2800" b="0" strike="noStrike" spc="-1">
              <a:latin typeface="Arial"/>
            </a:endParaRPr>
          </a:p>
          <a:p>
            <a:pPr marL="742950" lvl="1" indent="-285115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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Chi-square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Look at the results. If the p-value is 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small 0.1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, 0.05 or even better 0.01 we can reject our null hypothesis.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8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If we reject the null, it means we can be fairly confident that any observed differences have not occurred by chance (10%, 5% or 1% depending on the above p-values).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A word of warning – errors in hypothesis testing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71520" y="1905120"/>
            <a:ext cx="9551160" cy="42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265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FF0000"/>
                </a:solidFill>
                <a:latin typeface="Arial"/>
                <a:ea typeface="DejaVu Sans"/>
              </a:rPr>
              <a:t>Type I error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False positive - rejecting a null hypothesis  and accepting the alternative when there is no relationship. I.e. we detect a relationship and say the means are different – when they are not.</a:t>
            </a:r>
            <a:endParaRPr lang="en-GB" sz="2800" b="0" strike="noStrike" spc="-1">
              <a:latin typeface="Arial"/>
            </a:endParaRPr>
          </a:p>
          <a:p>
            <a:pPr marL="800100" lvl="1" indent="-342265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This possibility is reduced as the p-value becomes smaller. Although this increases the likelihood of: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90000"/>
              </a:lnSpc>
              <a:spcBef>
                <a:spcPts val="561"/>
              </a:spcBef>
              <a:buClr>
                <a:srgbClr val="FF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FF0000"/>
                </a:solidFill>
                <a:latin typeface="Arial"/>
                <a:ea typeface="DejaVu Sans"/>
              </a:rPr>
              <a:t>Type II error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– false negative - failing to reject a false null hypothesis. Saying the means are not different when they really are.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Conclusions - trade off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295320" y="1912413"/>
            <a:ext cx="9551160" cy="34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Decreasing the likelihood 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of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one type of error increases the likelihood of the other.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Only way to decrease both is to increase sample size and this is not usually possible.</a:t>
            </a:r>
            <a:endParaRPr lang="en-GB" sz="2800" b="0" strike="noStrike" spc="-1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In the social sciences we are mostly interested in reducing type 1 errors.</a:t>
            </a:r>
          </a:p>
          <a:p>
            <a:pPr marL="342900" indent="-342265"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spc="-1">
                <a:latin typeface="Arial"/>
              </a:rPr>
              <a:t>This would be less of an issue if we approached inference by comparing confidence intervals, but we would not be able to make clear cut statements</a:t>
            </a:r>
            <a:endParaRPr lang="en-GB" sz="2800" spc="-1" dirty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325440" y="907920"/>
            <a:ext cx="954972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Next week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371520" y="1905120"/>
            <a:ext cx="9551160" cy="42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We will look at tests of association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458693A5-32DE-41AE-92A9-CB1EAFFCA44E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35</a:t>
            </a:fld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14080" y="2465855"/>
            <a:ext cx="9257760" cy="92333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spAutoFit/>
          </a:bodyPr>
          <a:lstStyle/>
          <a:p>
            <a:pPr algn="ctr"/>
            <a:r>
              <a:rPr lang="en-GB" sz="3000" b="1" strike="noStrike" spc="-1" dirty="0">
                <a:solidFill>
                  <a:srgbClr val="004359"/>
                </a:solidFill>
                <a:latin typeface="Arial"/>
                <a:ea typeface="DejaVu Sans"/>
              </a:rPr>
              <a:t>Inference 2</a:t>
            </a:r>
          </a:p>
          <a:p>
            <a:pPr algn="ctr"/>
            <a:r>
              <a:rPr lang="en-GB" sz="3000" b="1" spc="-1">
                <a:solidFill>
                  <a:srgbClr val="004359"/>
                </a:solidFill>
                <a:latin typeface="Arial"/>
              </a:rPr>
              <a:t>Statistical/hypothesis testing</a:t>
            </a:r>
            <a:endParaRPr lang="en-GB" sz="3000" b="1" spc="-1" dirty="0">
              <a:solidFill>
                <a:srgbClr val="004359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Statistical testing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49200" y="1989000"/>
            <a:ext cx="9551160" cy="345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265"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Confidence intervals 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provide 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 ‘shades of grey’</a:t>
            </a:r>
            <a:r>
              <a:rPr lang="en-GB" sz="2800" spc="-1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approach to statistical inference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Researchers have also focused on yes/no approach, trying to answer questions such as: ‘are there statistically significant differences in the population between groups’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Crucial in some applications (</a:t>
            </a:r>
            <a:r>
              <a:rPr lang="en-GB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ie</a:t>
            </a: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health research, engineering), not necessarily in social science</a:t>
            </a:r>
            <a:endParaRPr lang="en-GB" sz="2800" b="0" strike="noStrike" spc="-1" dirty="0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approach is put in practice with </a:t>
            </a:r>
            <a:r>
              <a:rPr lang="en-GB" sz="28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statistical testing</a:t>
            </a:r>
            <a:endParaRPr lang="en-GB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</a:pPr>
            <a:endParaRPr lang="en-GB" sz="2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6FD88FD1-69DE-4C66-980D-87374D4015B6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5</a:t>
            </a:fld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25440" y="90792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1. Hypothesis testing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71520" y="2205000"/>
            <a:ext cx="9551160" cy="396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What is a hypothesis?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Why do we formulate hypotheses?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An example: How does age at first birth compare by education level?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79"/>
              </a:spcBef>
            </a:pP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Table 1"/>
          <p:cNvGraphicFramePr/>
          <p:nvPr/>
        </p:nvGraphicFramePr>
        <p:xfrm>
          <a:off x="190440" y="684360"/>
          <a:ext cx="9551520" cy="5336640"/>
        </p:xfrm>
        <a:graphic>
          <a:graphicData uri="http://schemas.openxmlformats.org/drawingml/2006/table">
            <a:tbl>
              <a:tblPr/>
              <a:tblGrid>
                <a:gridCol w="318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3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3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6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9720" marR="997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Women without a degree</a:t>
                      </a:r>
                      <a:endParaRPr lang="en-GB" sz="2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(Group 1)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Women with a degree</a:t>
                      </a:r>
                      <a:endParaRPr lang="en-GB" sz="2800" b="0" strike="noStrike" spc="-1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(Group 2)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2808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Mean age at first birth (yrs) 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23.84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26.07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9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Standard deviation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2.28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2.43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Sample size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2808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55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1"/>
                        </a:spcBef>
                      </a:pPr>
                      <a:r>
                        <a:rPr lang="en-GB" sz="2800" b="0" strike="noStrike" spc="-1">
                          <a:solidFill>
                            <a:srgbClr val="000000"/>
                          </a:solidFill>
                          <a:latin typeface="Tahoma"/>
                          <a:ea typeface="DejaVu Sans"/>
                        </a:rPr>
                        <a:t>45</a:t>
                      </a:r>
                      <a:endParaRPr lang="en-GB" sz="2800" b="0" strike="noStrike" spc="-1">
                        <a:latin typeface="Arial"/>
                      </a:endParaRPr>
                    </a:p>
                  </a:txBody>
                  <a:tcPr marL="99720" marR="99720">
                    <a:lnL w="12240">
                      <a:solidFill>
                        <a:srgbClr val="000000"/>
                      </a:solidFill>
                    </a:lnL>
                    <a:lnR w="2808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2808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242280" y="0"/>
            <a:ext cx="9549720" cy="129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360" tIns="44280" rIns="90360" bIns="4428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The null hypothesis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391680" y="995760"/>
            <a:ext cx="9551160" cy="426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Because we are not able to sample all women with and without a degree in the UK, we need to be certain that the difference between these two groups of women has not simply arisen by accident.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establish whether differences have arisen by chance, we construct a testable hypothesis known as the 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null hypothesis (H</a:t>
            </a:r>
            <a:r>
              <a:rPr lang="en-GB" sz="2800" b="0" i="1" strike="noStrike" spc="-1" baseline="-33000">
                <a:solidFill>
                  <a:srgbClr val="000000"/>
                </a:solidFill>
                <a:latin typeface="Arial"/>
                <a:ea typeface="DejaVu Sans"/>
              </a:rPr>
              <a:t>0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), the baseline against which we are testing the rest: ie no difference between age at first birth</a:t>
            </a:r>
            <a:endParaRPr lang="en-GB" sz="2800" b="0" strike="noStrike" spc="-1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561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‘The rest’ (aka H</a:t>
            </a:r>
            <a:r>
              <a:rPr lang="en-GB" sz="2800" b="0" i="1" strike="noStrike" spc="-1" baseline="-3300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 or H</a:t>
            </a:r>
            <a:r>
              <a:rPr lang="en-GB" sz="2800" b="0" i="1" strike="noStrike" spc="-1" baseline="-33000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r>
              <a:rPr lang="en-GB" sz="2800" b="0" i="1" strike="noStrike" spc="-1">
                <a:solidFill>
                  <a:srgbClr val="000000"/>
                </a:solidFill>
                <a:latin typeface="Arial"/>
                <a:ea typeface="DejaVu Sans"/>
              </a:rPr>
              <a:t>)is often called the alternative hypothesis. It can imply a direction (ie G1&gt;G2) for the differences or not (ie G1&lt;&gt;G2). These are also called one vs two-tailed test</a:t>
            </a:r>
            <a:endParaRPr lang="en-GB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90440" y="512640"/>
            <a:ext cx="9549720" cy="70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000" b="1" strike="noStrike" spc="-1">
                <a:solidFill>
                  <a:srgbClr val="004359"/>
                </a:solidFill>
                <a:latin typeface="Arial"/>
                <a:ea typeface="DejaVu Sans"/>
              </a:rPr>
              <a:t>How do you write hypotheses?</a:t>
            </a:r>
            <a:endParaRPr lang="en-GB" sz="30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371520" y="1390680"/>
            <a:ext cx="9551160" cy="494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First </a:t>
            </a:r>
            <a:r>
              <a:rPr lang="en-GB" sz="20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be clear in the question 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you are asking but ensure it is phrased like a statement, not a question!</a:t>
            </a:r>
            <a:endParaRPr lang="en-GB" sz="2000" b="0" strike="noStrike" spc="-1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Keep the variables in mind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. </a:t>
            </a:r>
            <a:endParaRPr lang="en-GB" sz="2000" b="0" strike="noStrike" spc="-1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u="sng" strike="noStrike" spc="-1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Make sure your hypothesis is "testable"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</a:t>
            </a:r>
            <a:endParaRPr lang="en-GB" sz="2000" b="0" strike="noStrike" spc="-1">
              <a:latin typeface="Arial"/>
            </a:endParaRPr>
          </a:p>
          <a:p>
            <a:pPr marL="342900" indent="-3422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create a "testable" hypothesis make sure you have done all of these things:</a:t>
            </a:r>
            <a:endParaRPr lang="en-GB" sz="2000" b="0" strike="noStrike" spc="-1">
              <a:latin typeface="Arial"/>
            </a:endParaRPr>
          </a:p>
          <a:p>
            <a:pPr marL="1143000" lvl="2" indent="-22733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Thought about what </a:t>
            </a:r>
            <a:r>
              <a:rPr lang="en-GB" sz="2000" spc="-1">
                <a:solidFill>
                  <a:srgbClr val="000000"/>
                </a:solidFill>
                <a:latin typeface="Arial"/>
                <a:ea typeface="DejaVu Sans"/>
              </a:rPr>
              <a:t>'experiments'</a:t>
            </a:r>
            <a:r>
              <a:rPr lang="en-GB" sz="2000" b="0" strike="noStrike" spc="-1">
                <a:solidFill>
                  <a:srgbClr val="000000"/>
                </a:solidFill>
                <a:latin typeface="Arial"/>
                <a:ea typeface="DejaVu Sans"/>
              </a:rPr>
              <a:t> you will need to carry out to do the test.</a:t>
            </a:r>
            <a:endParaRPr lang="en-GB" sz="2000" b="0" strike="noStrike" spc="-1">
              <a:latin typeface="Arial"/>
            </a:endParaRPr>
          </a:p>
          <a:p>
            <a:pPr marL="1143000" lvl="2" indent="-22733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Identified the variables in the project.</a:t>
            </a:r>
            <a:endParaRPr lang="en-GB" sz="2000" b="0" strike="noStrike" spc="-1">
              <a:latin typeface="Arial"/>
            </a:endParaRPr>
          </a:p>
          <a:p>
            <a:pPr marL="1143000" lvl="2" indent="-22733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Included the independent and dependent variables in the hypothesis statement. (This helps ensure that your statement is </a:t>
            </a:r>
            <a:r>
              <a:rPr lang="en-GB" sz="20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specific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enough).</a:t>
            </a:r>
            <a:endParaRPr lang="en-GB" sz="2000" b="0" strike="noStrike" spc="-1">
              <a:latin typeface="Arial"/>
            </a:endParaRPr>
          </a:p>
          <a:p>
            <a:pPr marL="1143000" lvl="2" indent="-22733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/>
              <a:buChar char=""/>
            </a:pP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most common </a:t>
            </a:r>
            <a:r>
              <a:rPr lang="en-GB" sz="2000" spc="-1" dirty="0">
                <a:solidFill>
                  <a:srgbClr val="000000"/>
                </a:solidFill>
                <a:latin typeface="Arial"/>
                <a:ea typeface="DejaVu Sans"/>
              </a:rPr>
              <a:t>hypotheses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are about the difference between two means </a:t>
            </a:r>
            <a:r>
              <a:rPr lang="en-GB" sz="2000" b="0" strike="noStrike" spc="-1" err="1">
                <a:solidFill>
                  <a:srgbClr val="000000"/>
                </a:solidFill>
                <a:latin typeface="Arial"/>
                <a:ea typeface="DejaVu Sans"/>
              </a:rPr>
              <a:t>ie</a:t>
            </a:r>
            <a:r>
              <a:rPr lang="en-GB" sz="20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does a given mean differ between two groups; alternatively, is the mean for group A, bigger than the mean for group B?</a:t>
            </a:r>
            <a:endParaRPr lang="en-GB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8788320" y="6337440"/>
            <a:ext cx="1134360" cy="475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16000" indent="-215640" algn="r">
              <a:lnSpc>
                <a:spcPct val="100000"/>
              </a:lnSpc>
              <a:spcBef>
                <a:spcPts val="281"/>
              </a:spcBef>
              <a:buClr>
                <a:srgbClr val="459CBD"/>
              </a:buClr>
              <a:buSzPct val="70000"/>
              <a:buFont typeface="Wingdings" charset="2"/>
              <a:buChar char=""/>
            </a:pPr>
            <a:fld id="{5ED727F6-F1E3-4299-A71A-D78F340D0C2C}" type="slidenum">
              <a:rPr lang="en-GB" sz="1400" b="0" strike="noStrike" spc="-1">
                <a:solidFill>
                  <a:srgbClr val="000000"/>
                </a:solidFill>
                <a:latin typeface="Tahoma"/>
                <a:ea typeface="DejaVu Sans"/>
              </a:rPr>
              <a:t>9</a:t>
            </a:fld>
            <a:endParaRPr lang="en-GB" sz="1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59CBD"/>
      </a:hlink>
      <a:folHlink>
        <a:srgbClr val="B25D8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Shimmer</Template>
  <TotalTime>7448</TotalTime>
  <Words>1909</Words>
  <Application>Microsoft Office PowerPoint</Application>
  <PresentationFormat>35mm Slides</PresentationFormat>
  <Paragraphs>182</Paragraphs>
  <Slides>35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IT Services</dc:creator>
  <dc:description/>
  <cp:lastModifiedBy>Pierre Walthery</cp:lastModifiedBy>
  <cp:revision>302</cp:revision>
  <dcterms:created xsi:type="dcterms:W3CDTF">2003-11-05T10:25:46Z</dcterms:created>
  <dcterms:modified xsi:type="dcterms:W3CDTF">2019-11-13T09:27:06Z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LSE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14</vt:i4>
  </property>
  <property fmtid="{D5CDD505-2E9C-101B-9397-08002B2CF9AE}" pid="9" name="PresentationFormat">
    <vt:lpwstr>35mm Slides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34</vt:i4>
  </property>
</Properties>
</file>