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6"/>
  </p:notesMasterIdLst>
  <p:sldIdLst>
    <p:sldId id="256" r:id="rId3"/>
    <p:sldId id="257" r:id="rId4"/>
    <p:sldId id="258" r:id="rId5"/>
    <p:sldId id="259" r:id="rId6"/>
    <p:sldId id="260" r:id="rId7"/>
    <p:sldId id="298" r:id="rId8"/>
    <p:sldId id="313" r:id="rId9"/>
    <p:sldId id="261" r:id="rId10"/>
    <p:sldId id="263" r:id="rId11"/>
    <p:sldId id="264" r:id="rId12"/>
    <p:sldId id="265" r:id="rId13"/>
    <p:sldId id="266" r:id="rId14"/>
    <p:sldId id="299" r:id="rId15"/>
    <p:sldId id="309" r:id="rId16"/>
    <p:sldId id="303" r:id="rId17"/>
    <p:sldId id="300" r:id="rId18"/>
    <p:sldId id="270" r:id="rId19"/>
    <p:sldId id="272" r:id="rId20"/>
    <p:sldId id="273" r:id="rId21"/>
    <p:sldId id="275" r:id="rId22"/>
    <p:sldId id="305" r:id="rId23"/>
    <p:sldId id="314" r:id="rId24"/>
    <p:sldId id="276" r:id="rId25"/>
    <p:sldId id="277" r:id="rId26"/>
    <p:sldId id="307" r:id="rId27"/>
    <p:sldId id="282" r:id="rId28"/>
    <p:sldId id="283" r:id="rId29"/>
    <p:sldId id="284" r:id="rId30"/>
    <p:sldId id="285" r:id="rId31"/>
    <p:sldId id="286" r:id="rId32"/>
    <p:sldId id="287" r:id="rId33"/>
    <p:sldId id="288"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69643" autoAdjust="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84" name="PlaceHolder 2"/>
          <p:cNvSpPr>
            <a:spLocks noGrp="1"/>
          </p:cNvSpPr>
          <p:nvPr>
            <p:ph type="body"/>
          </p:nvPr>
        </p:nvSpPr>
        <p:spPr>
          <a:xfrm>
            <a:off x="777240" y="4777560"/>
            <a:ext cx="6217560" cy="4525920"/>
          </a:xfrm>
          <a:prstGeom prst="rect">
            <a:avLst/>
          </a:prstGeom>
        </p:spPr>
        <p:txBody>
          <a:bodyPr lIns="0" tIns="0" rIns="0" bIns="0">
            <a:noAutofit/>
          </a:bodyPr>
          <a:lstStyle/>
          <a:p>
            <a:r>
              <a:rPr lang="en-GB" sz="2000" b="0" strike="noStrike" spc="-1">
                <a:latin typeface="Arial"/>
              </a:rPr>
              <a:t>Click to edit the notes format</a:t>
            </a:r>
          </a:p>
        </p:txBody>
      </p:sp>
      <p:sp>
        <p:nvSpPr>
          <p:cNvPr id="85" name="PlaceHolder 3"/>
          <p:cNvSpPr>
            <a:spLocks noGrp="1"/>
          </p:cNvSpPr>
          <p:nvPr>
            <p:ph type="hdr"/>
          </p:nvPr>
        </p:nvSpPr>
        <p:spPr>
          <a:xfrm>
            <a:off x="0" y="0"/>
            <a:ext cx="3372840" cy="502560"/>
          </a:xfrm>
          <a:prstGeom prst="rect">
            <a:avLst/>
          </a:prstGeom>
        </p:spPr>
        <p:txBody>
          <a:bodyPr lIns="0" tIns="0" rIns="0" bIns="0">
            <a:noAutofit/>
          </a:bodyPr>
          <a:lstStyle/>
          <a:p>
            <a:r>
              <a:rPr lang="en-GB" sz="1400" b="0" strike="noStrike" spc="-1">
                <a:latin typeface="Times New Roman"/>
              </a:rPr>
              <a:t> </a:t>
            </a:r>
          </a:p>
        </p:txBody>
      </p:sp>
      <p:sp>
        <p:nvSpPr>
          <p:cNvPr id="86"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GB" sz="1400" b="0" strike="noStrike" spc="-1">
                <a:latin typeface="Times New Roman"/>
              </a:rPr>
              <a:t> </a:t>
            </a:r>
          </a:p>
        </p:txBody>
      </p:sp>
      <p:sp>
        <p:nvSpPr>
          <p:cNvPr id="87"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GB" sz="1400" b="0" strike="noStrike" spc="-1">
                <a:latin typeface="Times New Roman"/>
              </a:rPr>
              <a:t> </a:t>
            </a:r>
          </a:p>
        </p:txBody>
      </p:sp>
      <p:sp>
        <p:nvSpPr>
          <p:cNvPr id="88"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FC1F636C-2310-4F6D-979E-5E0144B061BE}" type="slidenum">
              <a:rPr lang="en-GB" sz="1400" b="0" strike="noStrike" spc="-1">
                <a:latin typeface="Times New Roman"/>
              </a:rPr>
              <a:t>‹#›</a:t>
            </a:fld>
            <a:endParaRPr lang="en-GB" sz="1400" b="0" strike="noStrike" spc="-1">
              <a:latin typeface="Times New Roman"/>
            </a:endParaRPr>
          </a:p>
        </p:txBody>
      </p:sp>
    </p:spTree>
    <p:extLst>
      <p:ext uri="{BB962C8B-B14F-4D97-AF65-F5344CB8AC3E}">
        <p14:creationId xmlns:p14="http://schemas.microsoft.com/office/powerpoint/2010/main" val="353960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685800" y="1143000"/>
            <a:ext cx="5486400" cy="3086100"/>
          </a:xfrm>
          <a:prstGeom prst="rect">
            <a:avLst/>
          </a:prstGeom>
        </p:spPr>
      </p:sp>
      <p:sp>
        <p:nvSpPr>
          <p:cNvPr id="224"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GB"/>
          </a:p>
        </p:txBody>
      </p:sp>
      <p:sp>
        <p:nvSpPr>
          <p:cNvPr id="22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24E253E-64CE-4F5B-B35E-4FB23235F4A6}" type="slidenum">
              <a:rPr lang="en-GB" sz="1200" b="0" strike="noStrike" spc="-1">
                <a:solidFill>
                  <a:srgbClr val="000000"/>
                </a:solidFill>
                <a:latin typeface="+mn-lt"/>
                <a:ea typeface="+mn-ea"/>
              </a:rPr>
              <a:t>2</a:t>
            </a:fld>
            <a:endParaRPr lang="en-GB" sz="1200" b="0" strike="noStrike" spc="-1">
              <a:latin typeface="Times New Roman"/>
            </a:endParaRPr>
          </a:p>
        </p:txBody>
      </p:sp>
    </p:spTree>
    <p:extLst>
      <p:ext uri="{BB962C8B-B14F-4D97-AF65-F5344CB8AC3E}">
        <p14:creationId xmlns:p14="http://schemas.microsoft.com/office/powerpoint/2010/main" val="2986755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685800" y="1143000"/>
            <a:ext cx="5486400" cy="3086100"/>
          </a:xfrm>
          <a:prstGeom prst="rect">
            <a:avLst/>
          </a:prstGeom>
        </p:spPr>
      </p:sp>
      <p:sp>
        <p:nvSpPr>
          <p:cNvPr id="24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GB" dirty="0"/>
          </a:p>
        </p:txBody>
      </p:sp>
    </p:spTree>
    <p:extLst>
      <p:ext uri="{BB962C8B-B14F-4D97-AF65-F5344CB8AC3E}">
        <p14:creationId xmlns:p14="http://schemas.microsoft.com/office/powerpoint/2010/main" val="4007300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685800" y="1143000"/>
            <a:ext cx="5486400" cy="3086100"/>
          </a:xfrm>
          <a:prstGeom prst="rect">
            <a:avLst/>
          </a:prstGeom>
        </p:spPr>
      </p:sp>
      <p:sp>
        <p:nvSpPr>
          <p:cNvPr id="252" name="PlaceHolder 2"/>
          <p:cNvSpPr>
            <a:spLocks noGrp="1"/>
          </p:cNvSpPr>
          <p:nvPr>
            <p:ph type="body"/>
          </p:nvPr>
        </p:nvSpPr>
        <p:spPr>
          <a:xfrm>
            <a:off x="685800" y="4400640"/>
            <a:ext cx="5486040" cy="3600000"/>
          </a:xfrm>
          <a:prstGeom prst="rect">
            <a:avLst/>
          </a:prstGeom>
        </p:spPr>
        <p:txBody>
          <a:bodyPr>
            <a:noAutofit/>
          </a:bodyPr>
          <a:lstStyle/>
          <a:p>
            <a:pPr>
              <a:lnSpc>
                <a:spcPct val="100000"/>
              </a:lnSpc>
            </a:pPr>
            <a:endParaRPr lang="en-GB" dirty="0"/>
          </a:p>
        </p:txBody>
      </p:sp>
      <p:sp>
        <p:nvSpPr>
          <p:cNvPr id="25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5E19E1A-BAB4-4E70-9915-80269B3D5EEE}" type="slidenum">
              <a:rPr lang="en-GB" sz="1200" b="0" strike="noStrike" spc="-1">
                <a:solidFill>
                  <a:srgbClr val="000000"/>
                </a:solidFill>
                <a:latin typeface="+mn-lt"/>
                <a:ea typeface="+mn-ea"/>
              </a:rPr>
              <a:t>18</a:t>
            </a:fld>
            <a:endParaRPr lang="en-GB" sz="1200" b="0" strike="noStrike" spc="-1">
              <a:latin typeface="Times New Roman"/>
            </a:endParaRPr>
          </a:p>
        </p:txBody>
      </p:sp>
    </p:spTree>
    <p:extLst>
      <p:ext uri="{BB962C8B-B14F-4D97-AF65-F5344CB8AC3E}">
        <p14:creationId xmlns:p14="http://schemas.microsoft.com/office/powerpoint/2010/main" val="328854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noRot="1" noChangeAspect="1"/>
          </p:cNvSpPr>
          <p:nvPr>
            <p:ph type="sldImg"/>
          </p:nvPr>
        </p:nvSpPr>
        <p:spPr>
          <a:xfrm>
            <a:off x="685800" y="1143000"/>
            <a:ext cx="5486400" cy="3086100"/>
          </a:xfrm>
          <a:prstGeom prst="rect">
            <a:avLst/>
          </a:prstGeom>
        </p:spPr>
      </p:sp>
      <p:sp>
        <p:nvSpPr>
          <p:cNvPr id="258" name="PlaceHolder 2"/>
          <p:cNvSpPr>
            <a:spLocks noGrp="1"/>
          </p:cNvSpPr>
          <p:nvPr>
            <p:ph type="body"/>
          </p:nvPr>
        </p:nvSpPr>
        <p:spPr>
          <a:xfrm>
            <a:off x="685800" y="4400640"/>
            <a:ext cx="5486040" cy="3600000"/>
          </a:xfrm>
          <a:prstGeom prst="rect">
            <a:avLst/>
          </a:prstGeom>
        </p:spPr>
        <p:txBody>
          <a:bodyPr>
            <a:noAutofit/>
          </a:bodyPr>
          <a:lstStyle/>
          <a:p>
            <a:pPr>
              <a:lnSpc>
                <a:spcPct val="100000"/>
              </a:lnSpc>
            </a:pPr>
            <a:endParaRPr lang="en-GB" dirty="0"/>
          </a:p>
        </p:txBody>
      </p:sp>
      <p:sp>
        <p:nvSpPr>
          <p:cNvPr id="25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39D11D8-AD7E-4C32-A256-27E0E21A4E2B}" type="slidenum">
              <a:rPr lang="en-GB" sz="1200" b="0" strike="noStrike" spc="-1">
                <a:solidFill>
                  <a:srgbClr val="000000"/>
                </a:solidFill>
                <a:latin typeface="+mn-lt"/>
                <a:ea typeface="+mn-ea"/>
              </a:rPr>
              <a:t>20</a:t>
            </a:fld>
            <a:endParaRPr lang="en-GB" sz="1200" b="0" strike="noStrike" spc="-1">
              <a:latin typeface="Times New Roman"/>
            </a:endParaRPr>
          </a:p>
        </p:txBody>
      </p:sp>
    </p:spTree>
    <p:extLst>
      <p:ext uri="{BB962C8B-B14F-4D97-AF65-F5344CB8AC3E}">
        <p14:creationId xmlns:p14="http://schemas.microsoft.com/office/powerpoint/2010/main" val="197723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FC1F636C-2310-4F6D-979E-5E0144B061BE}" type="slidenum">
              <a:rPr lang="en-GB" sz="1400" b="0" strike="noStrike" spc="-1" smtClean="0">
                <a:latin typeface="Times New Roman"/>
              </a:rPr>
              <a:t>21</a:t>
            </a:fld>
            <a:endParaRPr lang="en-GB" sz="1400" b="0" strike="noStrike" spc="-1">
              <a:latin typeface="Times New Roman"/>
            </a:endParaRPr>
          </a:p>
        </p:txBody>
      </p:sp>
    </p:spTree>
    <p:extLst>
      <p:ext uri="{BB962C8B-B14F-4D97-AF65-F5344CB8AC3E}">
        <p14:creationId xmlns:p14="http://schemas.microsoft.com/office/powerpoint/2010/main" val="3658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noRot="1" noChangeAspect="1"/>
          </p:cNvSpPr>
          <p:nvPr>
            <p:ph type="sldImg"/>
          </p:nvPr>
        </p:nvSpPr>
        <p:spPr>
          <a:xfrm>
            <a:off x="685800" y="1143000"/>
            <a:ext cx="5486400" cy="3086100"/>
          </a:xfrm>
          <a:prstGeom prst="rect">
            <a:avLst/>
          </a:prstGeom>
        </p:spPr>
      </p:sp>
      <p:sp>
        <p:nvSpPr>
          <p:cNvPr id="261" name="PlaceHolder 2"/>
          <p:cNvSpPr>
            <a:spLocks noGrp="1"/>
          </p:cNvSpPr>
          <p:nvPr>
            <p:ph type="body"/>
          </p:nvPr>
        </p:nvSpPr>
        <p:spPr>
          <a:xfrm>
            <a:off x="685800" y="4400640"/>
            <a:ext cx="5486040" cy="3600000"/>
          </a:xfrm>
          <a:prstGeom prst="rect">
            <a:avLst/>
          </a:prstGeom>
        </p:spPr>
        <p:txBody>
          <a:bodyPr>
            <a:noAutofit/>
          </a:bodyPr>
          <a:lstStyle/>
          <a:p>
            <a:endParaRPr lang="en-GB" sz="2000" b="0" strike="noStrike" spc="-1">
              <a:latin typeface="Arial"/>
            </a:endParaRPr>
          </a:p>
        </p:txBody>
      </p:sp>
      <p:sp>
        <p:nvSpPr>
          <p:cNvPr id="26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A7116D4-5E03-439D-A420-0DDD8B9376A2}" type="slidenum">
              <a:rPr lang="en-GB" sz="1200" b="0" strike="noStrike" spc="-1">
                <a:solidFill>
                  <a:srgbClr val="000000"/>
                </a:solidFill>
                <a:latin typeface="+mn-lt"/>
                <a:ea typeface="+mn-ea"/>
              </a:rPr>
              <a:t>23</a:t>
            </a:fld>
            <a:endParaRPr lang="en-GB" sz="1200" b="0" strike="noStrike" spc="-1">
              <a:latin typeface="Times New Roman"/>
            </a:endParaRPr>
          </a:p>
        </p:txBody>
      </p:sp>
    </p:spTree>
    <p:extLst>
      <p:ext uri="{BB962C8B-B14F-4D97-AF65-F5344CB8AC3E}">
        <p14:creationId xmlns:p14="http://schemas.microsoft.com/office/powerpoint/2010/main" val="3874305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685800" y="1143000"/>
            <a:ext cx="5486400" cy="3086100"/>
          </a:xfrm>
          <a:prstGeom prst="rect">
            <a:avLst/>
          </a:prstGeom>
        </p:spPr>
      </p:sp>
      <p:sp>
        <p:nvSpPr>
          <p:cNvPr id="264" name="PlaceHolder 2"/>
          <p:cNvSpPr>
            <a:spLocks noGrp="1"/>
          </p:cNvSpPr>
          <p:nvPr>
            <p:ph type="body"/>
          </p:nvPr>
        </p:nvSpPr>
        <p:spPr>
          <a:xfrm>
            <a:off x="685800" y="4400640"/>
            <a:ext cx="5486040" cy="3600000"/>
          </a:xfrm>
          <a:prstGeom prst="rect">
            <a:avLst/>
          </a:prstGeom>
        </p:spPr>
        <p:txBody>
          <a:bodyPr>
            <a:noAutofit/>
          </a:bodyPr>
          <a:lstStyle/>
          <a:p>
            <a:endParaRPr lang="en-GB" sz="2000" b="0" strike="noStrike" spc="-1">
              <a:latin typeface="Arial"/>
            </a:endParaRPr>
          </a:p>
        </p:txBody>
      </p:sp>
      <p:sp>
        <p:nvSpPr>
          <p:cNvPr id="26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53A8FC7-45E6-425B-B730-F868B5FFE62E}" type="slidenum">
              <a:rPr lang="en-GB" sz="1200" b="0" strike="noStrike" spc="-1">
                <a:solidFill>
                  <a:srgbClr val="000000"/>
                </a:solidFill>
                <a:latin typeface="+mn-lt"/>
                <a:ea typeface="+mn-ea"/>
              </a:rPr>
              <a:t>24</a:t>
            </a:fld>
            <a:endParaRPr lang="en-GB" sz="1200" b="0" strike="noStrike" spc="-1">
              <a:latin typeface="Times New Roman"/>
            </a:endParaRPr>
          </a:p>
        </p:txBody>
      </p:sp>
    </p:spTree>
    <p:extLst>
      <p:ext uri="{BB962C8B-B14F-4D97-AF65-F5344CB8AC3E}">
        <p14:creationId xmlns:p14="http://schemas.microsoft.com/office/powerpoint/2010/main" val="3553350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FC1F636C-2310-4F6D-979E-5E0144B061BE}" type="slidenum">
              <a:rPr lang="en-GB" sz="1400" b="0" strike="noStrike" spc="-1" smtClean="0">
                <a:latin typeface="Times New Roman"/>
              </a:rPr>
              <a:t>25</a:t>
            </a:fld>
            <a:endParaRPr lang="en-GB" sz="1400" b="0" strike="noStrike" spc="-1">
              <a:latin typeface="Times New Roman"/>
            </a:endParaRPr>
          </a:p>
        </p:txBody>
      </p:sp>
    </p:spTree>
    <p:extLst>
      <p:ext uri="{BB962C8B-B14F-4D97-AF65-F5344CB8AC3E}">
        <p14:creationId xmlns:p14="http://schemas.microsoft.com/office/powerpoint/2010/main" val="1588147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noRot="1" noChangeAspect="1"/>
          </p:cNvSpPr>
          <p:nvPr>
            <p:ph type="sldImg"/>
          </p:nvPr>
        </p:nvSpPr>
        <p:spPr>
          <a:xfrm>
            <a:off x="685800" y="1143000"/>
            <a:ext cx="5486400" cy="3086100"/>
          </a:xfrm>
          <a:prstGeom prst="rect">
            <a:avLst/>
          </a:prstGeom>
        </p:spPr>
      </p:sp>
      <p:sp>
        <p:nvSpPr>
          <p:cNvPr id="267" name="PlaceHolder 2"/>
          <p:cNvSpPr>
            <a:spLocks noGrp="1"/>
          </p:cNvSpPr>
          <p:nvPr>
            <p:ph type="body"/>
          </p:nvPr>
        </p:nvSpPr>
        <p:spPr>
          <a:xfrm>
            <a:off x="685800" y="4400640"/>
            <a:ext cx="5486040" cy="3600000"/>
          </a:xfrm>
          <a:prstGeom prst="rect">
            <a:avLst/>
          </a:prstGeom>
        </p:spPr>
        <p:txBody>
          <a:bodyPr>
            <a:noAutofit/>
          </a:bodyPr>
          <a:lstStyle/>
          <a:p>
            <a:pPr>
              <a:lnSpc>
                <a:spcPct val="100000"/>
              </a:lnSpc>
            </a:pPr>
            <a:endParaRPr lang="en-GB"/>
          </a:p>
        </p:txBody>
      </p:sp>
      <p:sp>
        <p:nvSpPr>
          <p:cNvPr id="26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0244938-6A46-4DE2-8405-CF511C617160}" type="slidenum">
              <a:rPr lang="en-GB" sz="1200" b="0" strike="noStrike" spc="-1">
                <a:solidFill>
                  <a:srgbClr val="000000"/>
                </a:solidFill>
                <a:latin typeface="+mn-lt"/>
                <a:ea typeface="+mn-ea"/>
              </a:rPr>
              <a:t>27</a:t>
            </a:fld>
            <a:endParaRPr lang="en-GB" sz="1200" b="0" strike="noStrike" spc="-1">
              <a:latin typeface="Times New Roman"/>
            </a:endParaRPr>
          </a:p>
        </p:txBody>
      </p:sp>
    </p:spTree>
    <p:extLst>
      <p:ext uri="{BB962C8B-B14F-4D97-AF65-F5344CB8AC3E}">
        <p14:creationId xmlns:p14="http://schemas.microsoft.com/office/powerpoint/2010/main" val="2533983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685800" y="1143000"/>
            <a:ext cx="5486400" cy="3086100"/>
          </a:xfrm>
          <a:prstGeom prst="rect">
            <a:avLst/>
          </a:prstGeom>
        </p:spPr>
      </p:sp>
      <p:sp>
        <p:nvSpPr>
          <p:cNvPr id="27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pPr>
            <a:endParaRPr lang="en-GB"/>
          </a:p>
        </p:txBody>
      </p:sp>
      <p:sp>
        <p:nvSpPr>
          <p:cNvPr id="27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93E8E80-415B-4194-BB5D-FEA6E437716E}" type="slidenum">
              <a:rPr lang="en-GB" sz="1200" b="0" strike="noStrike" spc="-1">
                <a:solidFill>
                  <a:srgbClr val="000000"/>
                </a:solidFill>
                <a:latin typeface="+mn-lt"/>
                <a:ea typeface="+mn-ea"/>
              </a:rPr>
              <a:t>28</a:t>
            </a:fld>
            <a:endParaRPr lang="en-GB" sz="1200" b="0" strike="noStrike" spc="-1">
              <a:latin typeface="Times New Roman"/>
            </a:endParaRPr>
          </a:p>
        </p:txBody>
      </p:sp>
    </p:spTree>
    <p:extLst>
      <p:ext uri="{BB962C8B-B14F-4D97-AF65-F5344CB8AC3E}">
        <p14:creationId xmlns:p14="http://schemas.microsoft.com/office/powerpoint/2010/main" val="257760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noRot="1" noChangeAspect="1"/>
          </p:cNvSpPr>
          <p:nvPr>
            <p:ph type="sldImg"/>
          </p:nvPr>
        </p:nvSpPr>
        <p:spPr>
          <a:xfrm>
            <a:off x="685800" y="1143000"/>
            <a:ext cx="5486400" cy="3086100"/>
          </a:xfrm>
          <a:prstGeom prst="rect">
            <a:avLst/>
          </a:prstGeom>
        </p:spPr>
      </p:sp>
      <p:sp>
        <p:nvSpPr>
          <p:cNvPr id="273"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GB"/>
          </a:p>
        </p:txBody>
      </p:sp>
      <p:sp>
        <p:nvSpPr>
          <p:cNvPr id="27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0801DA0-3583-4912-A4B7-19E6A3E9C3DE}" type="slidenum">
              <a:rPr lang="en-GB" sz="1200" b="0" strike="noStrike" spc="-1">
                <a:solidFill>
                  <a:srgbClr val="000000"/>
                </a:solidFill>
                <a:latin typeface="+mn-lt"/>
                <a:ea typeface="+mn-ea"/>
              </a:rPr>
              <a:t>29</a:t>
            </a:fld>
            <a:endParaRPr lang="en-GB" sz="1200" b="0" strike="noStrike" spc="-1">
              <a:latin typeface="Times New Roman"/>
            </a:endParaRPr>
          </a:p>
        </p:txBody>
      </p:sp>
    </p:spTree>
    <p:extLst>
      <p:ext uri="{BB962C8B-B14F-4D97-AF65-F5344CB8AC3E}">
        <p14:creationId xmlns:p14="http://schemas.microsoft.com/office/powerpoint/2010/main" val="281297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685800" y="1143000"/>
            <a:ext cx="5486400" cy="3086100"/>
          </a:xfrm>
          <a:prstGeom prst="rect">
            <a:avLst/>
          </a:prstGeom>
        </p:spPr>
      </p:sp>
      <p:sp>
        <p:nvSpPr>
          <p:cNvPr id="227" name="PlaceHolder 2"/>
          <p:cNvSpPr>
            <a:spLocks noGrp="1"/>
          </p:cNvSpPr>
          <p:nvPr>
            <p:ph type="body"/>
          </p:nvPr>
        </p:nvSpPr>
        <p:spPr>
          <a:xfrm>
            <a:off x="685800" y="4400640"/>
            <a:ext cx="5486040" cy="3600000"/>
          </a:xfrm>
          <a:prstGeom prst="rect">
            <a:avLst/>
          </a:prstGeom>
        </p:spPr>
        <p:txBody>
          <a:bodyPr>
            <a:noAutofit/>
          </a:bodyPr>
          <a:lstStyle/>
          <a:p>
            <a:pPr>
              <a:lnSpc>
                <a:spcPct val="100000"/>
              </a:lnSpc>
            </a:pPr>
            <a:endParaRPr lang="en-GB"/>
          </a:p>
        </p:txBody>
      </p:sp>
      <p:sp>
        <p:nvSpPr>
          <p:cNvPr id="22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CF55384-F9B0-4D7B-9FEB-9CCD8E2C7C35}" type="slidenum">
              <a:rPr lang="en-GB" sz="1200" b="0" strike="noStrike" spc="-1">
                <a:solidFill>
                  <a:srgbClr val="000000"/>
                </a:solidFill>
                <a:latin typeface="+mn-lt"/>
                <a:ea typeface="+mn-ea"/>
              </a:rPr>
              <a:t>4</a:t>
            </a:fld>
            <a:endParaRPr lang="en-GB" sz="1200" b="0" strike="noStrike" spc="-1">
              <a:latin typeface="Times New Roman"/>
            </a:endParaRPr>
          </a:p>
        </p:txBody>
      </p:sp>
    </p:spTree>
    <p:extLst>
      <p:ext uri="{BB962C8B-B14F-4D97-AF65-F5344CB8AC3E}">
        <p14:creationId xmlns:p14="http://schemas.microsoft.com/office/powerpoint/2010/main" val="993051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FC1F636C-2310-4F6D-979E-5E0144B061BE}" type="slidenum">
              <a:rPr lang="en-GB" sz="1400" b="0" strike="noStrike" spc="-1" smtClean="0">
                <a:latin typeface="Times New Roman"/>
              </a:rPr>
              <a:t>33</a:t>
            </a:fld>
            <a:endParaRPr lang="en-GB" sz="1400" b="0" strike="noStrike" spc="-1">
              <a:latin typeface="Times New Roman"/>
            </a:endParaRPr>
          </a:p>
        </p:txBody>
      </p:sp>
    </p:spTree>
    <p:extLst>
      <p:ext uri="{BB962C8B-B14F-4D97-AF65-F5344CB8AC3E}">
        <p14:creationId xmlns:p14="http://schemas.microsoft.com/office/powerpoint/2010/main" val="235387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685800" y="1143000"/>
            <a:ext cx="5486400" cy="3086100"/>
          </a:xfrm>
          <a:prstGeom prst="rect">
            <a:avLst/>
          </a:prstGeom>
        </p:spPr>
      </p:sp>
      <p:sp>
        <p:nvSpPr>
          <p:cNvPr id="230" name="PlaceHolder 2"/>
          <p:cNvSpPr>
            <a:spLocks noGrp="1"/>
          </p:cNvSpPr>
          <p:nvPr>
            <p:ph type="body"/>
          </p:nvPr>
        </p:nvSpPr>
        <p:spPr>
          <a:xfrm>
            <a:off x="685800" y="4400640"/>
            <a:ext cx="5486040" cy="3600000"/>
          </a:xfrm>
          <a:prstGeom prst="rect">
            <a:avLst/>
          </a:prstGeom>
        </p:spPr>
        <p:txBody>
          <a:bodyPr>
            <a:noAutofit/>
          </a:bodyPr>
          <a:lstStyle/>
          <a:p>
            <a:endParaRPr lang="en-GB" sz="2000" b="0" strike="noStrike" spc="-1">
              <a:latin typeface="Arial"/>
            </a:endParaRPr>
          </a:p>
        </p:txBody>
      </p:sp>
      <p:sp>
        <p:nvSpPr>
          <p:cNvPr id="23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8F72EA2-D23D-4D55-A8CD-B967D6732718}" type="slidenum">
              <a:rPr lang="en-GB" sz="1200" b="0" strike="noStrike" spc="-1">
                <a:solidFill>
                  <a:srgbClr val="000000"/>
                </a:solidFill>
                <a:latin typeface="+mn-lt"/>
                <a:ea typeface="+mn-ea"/>
              </a:rPr>
              <a:t>5</a:t>
            </a:fld>
            <a:endParaRPr lang="en-GB" sz="1200" b="0" strike="noStrike" spc="-1">
              <a:latin typeface="Times New Roman"/>
            </a:endParaRPr>
          </a:p>
        </p:txBody>
      </p:sp>
    </p:spTree>
    <p:extLst>
      <p:ext uri="{BB962C8B-B14F-4D97-AF65-F5344CB8AC3E}">
        <p14:creationId xmlns:p14="http://schemas.microsoft.com/office/powerpoint/2010/main" val="423978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685800" y="1143000"/>
            <a:ext cx="5486400" cy="3086100"/>
          </a:xfrm>
          <a:prstGeom prst="rect">
            <a:avLst/>
          </a:prstGeom>
        </p:spPr>
      </p:sp>
      <p:sp>
        <p:nvSpPr>
          <p:cNvPr id="23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GB"/>
          </a:p>
        </p:txBody>
      </p:sp>
    </p:spTree>
    <p:extLst>
      <p:ext uri="{BB962C8B-B14F-4D97-AF65-F5344CB8AC3E}">
        <p14:creationId xmlns:p14="http://schemas.microsoft.com/office/powerpoint/2010/main" val="337889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685800" y="1143000"/>
            <a:ext cx="5486400" cy="3086100"/>
          </a:xfrm>
          <a:prstGeom prst="rect">
            <a:avLst/>
          </a:prstGeom>
        </p:spPr>
      </p:sp>
      <p:sp>
        <p:nvSpPr>
          <p:cNvPr id="23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GB"/>
          </a:p>
        </p:txBody>
      </p:sp>
    </p:spTree>
    <p:extLst>
      <p:ext uri="{BB962C8B-B14F-4D97-AF65-F5344CB8AC3E}">
        <p14:creationId xmlns:p14="http://schemas.microsoft.com/office/powerpoint/2010/main" val="1058560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685800" y="1143000"/>
            <a:ext cx="5486400" cy="3086100"/>
          </a:xfrm>
          <a:prstGeom prst="rect">
            <a:avLst/>
          </a:prstGeom>
        </p:spPr>
      </p:sp>
      <p:sp>
        <p:nvSpPr>
          <p:cNvPr id="239"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GB"/>
          </a:p>
        </p:txBody>
      </p:sp>
    </p:spTree>
    <p:extLst>
      <p:ext uri="{BB962C8B-B14F-4D97-AF65-F5344CB8AC3E}">
        <p14:creationId xmlns:p14="http://schemas.microsoft.com/office/powerpoint/2010/main" val="261647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685800" y="1143000"/>
            <a:ext cx="5486400" cy="3086100"/>
          </a:xfrm>
          <a:prstGeom prst="rect">
            <a:avLst/>
          </a:prstGeom>
        </p:spPr>
      </p:sp>
      <p:sp>
        <p:nvSpPr>
          <p:cNvPr id="24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endParaRPr lang="en-GB"/>
          </a:p>
        </p:txBody>
      </p:sp>
    </p:spTree>
    <p:extLst>
      <p:ext uri="{BB962C8B-B14F-4D97-AF65-F5344CB8AC3E}">
        <p14:creationId xmlns:p14="http://schemas.microsoft.com/office/powerpoint/2010/main" val="2365565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pPr algn="r"/>
            <a:fld id="{FC1F636C-2310-4F6D-979E-5E0144B061BE}" type="slidenum">
              <a:rPr lang="en-GB" sz="1400" b="0" strike="noStrike" spc="-1" smtClean="0">
                <a:latin typeface="Times New Roman"/>
              </a:rPr>
              <a:t>14</a:t>
            </a:fld>
            <a:endParaRPr lang="en-GB" sz="1400" b="0" strike="noStrike" spc="-1">
              <a:latin typeface="Times New Roman"/>
            </a:endParaRPr>
          </a:p>
        </p:txBody>
      </p:sp>
    </p:spTree>
    <p:extLst>
      <p:ext uri="{BB962C8B-B14F-4D97-AF65-F5344CB8AC3E}">
        <p14:creationId xmlns:p14="http://schemas.microsoft.com/office/powerpoint/2010/main" val="1199877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685800" y="1143000"/>
            <a:ext cx="5486400" cy="3086100"/>
          </a:xfrm>
          <a:prstGeom prst="rect">
            <a:avLst/>
          </a:prstGeom>
        </p:spPr>
      </p:sp>
      <p:sp>
        <p:nvSpPr>
          <p:cNvPr id="25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90000"/>
              </a:lnSpc>
            </a:pPr>
            <a:endParaRPr lang="en-GB" dirty="0"/>
          </a:p>
        </p:txBody>
      </p:sp>
    </p:spTree>
    <p:extLst>
      <p:ext uri="{BB962C8B-B14F-4D97-AF65-F5344CB8AC3E}">
        <p14:creationId xmlns:p14="http://schemas.microsoft.com/office/powerpoint/2010/main" val="3804083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40280" y="2708280"/>
            <a:ext cx="1132056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440280" y="4514040"/>
            <a:ext cx="1132056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4028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624096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40280" y="451404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5"/>
          <p:cNvSpPr>
            <a:spLocks noGrp="1"/>
          </p:cNvSpPr>
          <p:nvPr>
            <p:ph type="body"/>
          </p:nvPr>
        </p:nvSpPr>
        <p:spPr>
          <a:xfrm>
            <a:off x="6240960" y="451404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440280" y="270828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4267800" y="270828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8095680" y="270828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5"/>
          <p:cNvSpPr>
            <a:spLocks noGrp="1"/>
          </p:cNvSpPr>
          <p:nvPr>
            <p:ph type="body"/>
          </p:nvPr>
        </p:nvSpPr>
        <p:spPr>
          <a:xfrm>
            <a:off x="440280" y="451404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6"/>
          <p:cNvSpPr>
            <a:spLocks noGrp="1"/>
          </p:cNvSpPr>
          <p:nvPr>
            <p:ph type="body"/>
          </p:nvPr>
        </p:nvSpPr>
        <p:spPr>
          <a:xfrm>
            <a:off x="4267800" y="451404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7"/>
          <p:cNvSpPr>
            <a:spLocks noGrp="1"/>
          </p:cNvSpPr>
          <p:nvPr>
            <p:ph type="body"/>
          </p:nvPr>
        </p:nvSpPr>
        <p:spPr>
          <a:xfrm>
            <a:off x="8095680" y="451404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440280" y="2708280"/>
            <a:ext cx="11320560" cy="34570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440280" y="2708280"/>
            <a:ext cx="11320560" cy="3457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440280" y="2708280"/>
            <a:ext cx="5524200" cy="3457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3" name="PlaceHolder 3"/>
          <p:cNvSpPr>
            <a:spLocks noGrp="1"/>
          </p:cNvSpPr>
          <p:nvPr>
            <p:ph type="body"/>
          </p:nvPr>
        </p:nvSpPr>
        <p:spPr>
          <a:xfrm>
            <a:off x="6240960" y="2708280"/>
            <a:ext cx="5524200" cy="3457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385560" y="907920"/>
            <a:ext cx="11318760" cy="601200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4028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3"/>
          <p:cNvSpPr>
            <a:spLocks noGrp="1"/>
          </p:cNvSpPr>
          <p:nvPr>
            <p:ph type="body"/>
          </p:nvPr>
        </p:nvSpPr>
        <p:spPr>
          <a:xfrm>
            <a:off x="6240960" y="2708280"/>
            <a:ext cx="5524200" cy="3457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4"/>
          <p:cNvSpPr>
            <a:spLocks noGrp="1"/>
          </p:cNvSpPr>
          <p:nvPr>
            <p:ph type="body"/>
          </p:nvPr>
        </p:nvSpPr>
        <p:spPr>
          <a:xfrm>
            <a:off x="440280" y="451404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440280" y="2708280"/>
            <a:ext cx="11320560" cy="34570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40280" y="2708280"/>
            <a:ext cx="5524200" cy="3457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624096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6240960" y="451404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4028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4096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440280" y="4514040"/>
            <a:ext cx="1132056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40280" y="2708280"/>
            <a:ext cx="1132056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440280" y="4514040"/>
            <a:ext cx="1132056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4028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624096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40280" y="451404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5"/>
          <p:cNvSpPr>
            <a:spLocks noGrp="1"/>
          </p:cNvSpPr>
          <p:nvPr>
            <p:ph type="body"/>
          </p:nvPr>
        </p:nvSpPr>
        <p:spPr>
          <a:xfrm>
            <a:off x="6240960" y="451404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440280" y="270828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3"/>
          <p:cNvSpPr>
            <a:spLocks noGrp="1"/>
          </p:cNvSpPr>
          <p:nvPr>
            <p:ph type="body"/>
          </p:nvPr>
        </p:nvSpPr>
        <p:spPr>
          <a:xfrm>
            <a:off x="4267800" y="270828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4"/>
          <p:cNvSpPr>
            <a:spLocks noGrp="1"/>
          </p:cNvSpPr>
          <p:nvPr>
            <p:ph type="body"/>
          </p:nvPr>
        </p:nvSpPr>
        <p:spPr>
          <a:xfrm>
            <a:off x="8095680" y="270828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5"/>
          <p:cNvSpPr>
            <a:spLocks noGrp="1"/>
          </p:cNvSpPr>
          <p:nvPr>
            <p:ph type="body"/>
          </p:nvPr>
        </p:nvSpPr>
        <p:spPr>
          <a:xfrm>
            <a:off x="440280" y="451404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6"/>
          <p:cNvSpPr>
            <a:spLocks noGrp="1"/>
          </p:cNvSpPr>
          <p:nvPr>
            <p:ph type="body"/>
          </p:nvPr>
        </p:nvSpPr>
        <p:spPr>
          <a:xfrm>
            <a:off x="4267800" y="451404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7"/>
          <p:cNvSpPr>
            <a:spLocks noGrp="1"/>
          </p:cNvSpPr>
          <p:nvPr>
            <p:ph type="body"/>
          </p:nvPr>
        </p:nvSpPr>
        <p:spPr>
          <a:xfrm>
            <a:off x="8095680" y="4514040"/>
            <a:ext cx="364500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40280" y="2708280"/>
            <a:ext cx="11320560" cy="3457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40280" y="2708280"/>
            <a:ext cx="5524200" cy="3457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 name="PlaceHolder 3"/>
          <p:cNvSpPr>
            <a:spLocks noGrp="1"/>
          </p:cNvSpPr>
          <p:nvPr>
            <p:ph type="body"/>
          </p:nvPr>
        </p:nvSpPr>
        <p:spPr>
          <a:xfrm>
            <a:off x="6240960" y="2708280"/>
            <a:ext cx="5524200" cy="34570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85560" y="907920"/>
            <a:ext cx="11318760" cy="601200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4028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3"/>
          <p:cNvSpPr>
            <a:spLocks noGrp="1"/>
          </p:cNvSpPr>
          <p:nvPr>
            <p:ph type="body"/>
          </p:nvPr>
        </p:nvSpPr>
        <p:spPr>
          <a:xfrm>
            <a:off x="6240960" y="2708280"/>
            <a:ext cx="5524200" cy="3457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4"/>
          <p:cNvSpPr>
            <a:spLocks noGrp="1"/>
          </p:cNvSpPr>
          <p:nvPr>
            <p:ph type="body"/>
          </p:nvPr>
        </p:nvSpPr>
        <p:spPr>
          <a:xfrm>
            <a:off x="440280" y="451404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40280" y="2708280"/>
            <a:ext cx="5524200" cy="34570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624096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6240960" y="451404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85560" y="907920"/>
            <a:ext cx="11318760" cy="129672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4028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40960" y="2708280"/>
            <a:ext cx="5524200" cy="164880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440280" y="4514040"/>
            <a:ext cx="11320560" cy="164880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21"/>
          <p:cNvPicPr/>
          <p:nvPr/>
        </p:nvPicPr>
        <p:blipFill>
          <a:blip r:embed="rId14"/>
          <a:srcRect l="17626" t="58962" r="2346"/>
          <a:stretch/>
        </p:blipFill>
        <p:spPr>
          <a:xfrm>
            <a:off x="-1800" y="0"/>
            <a:ext cx="12193560" cy="534600"/>
          </a:xfrm>
          <a:prstGeom prst="rect">
            <a:avLst/>
          </a:prstGeom>
          <a:ln>
            <a:noFill/>
          </a:ln>
        </p:spPr>
      </p:pic>
      <p:sp>
        <p:nvSpPr>
          <p:cNvPr id="5" name="PlaceHolder 1"/>
          <p:cNvSpPr>
            <a:spLocks noGrp="1"/>
          </p:cNvSpPr>
          <p:nvPr>
            <p:ph type="title"/>
          </p:nvPr>
        </p:nvSpPr>
        <p:spPr>
          <a:xfrm>
            <a:off x="385560" y="907920"/>
            <a:ext cx="11318760" cy="1296720"/>
          </a:xfrm>
          <a:prstGeom prst="rect">
            <a:avLst/>
          </a:prstGeom>
        </p:spPr>
        <p:txBody>
          <a:bodyPr>
            <a:noAutofit/>
          </a:bodyPr>
          <a:lstStyle/>
          <a:p>
            <a:pPr>
              <a:lnSpc>
                <a:spcPct val="100000"/>
              </a:lnSpc>
            </a:pPr>
            <a:r>
              <a:rPr lang="en-US" sz="3000" b="1" strike="noStrike" spc="-1">
                <a:solidFill>
                  <a:srgbClr val="004359"/>
                </a:solidFill>
                <a:latin typeface="Arial"/>
              </a:rPr>
              <a:t>Click to edit Master title style</a:t>
            </a:r>
            <a:endParaRPr lang="en-US" sz="3000" b="0" strike="noStrike" spc="-1">
              <a:solidFill>
                <a:srgbClr val="000000"/>
              </a:solidFill>
              <a:latin typeface="Arial"/>
            </a:endParaRPr>
          </a:p>
        </p:txBody>
      </p:sp>
      <p:sp>
        <p:nvSpPr>
          <p:cNvPr id="2" name="PlaceHolder 2"/>
          <p:cNvSpPr>
            <a:spLocks noGrp="1"/>
          </p:cNvSpPr>
          <p:nvPr>
            <p:ph type="body"/>
          </p:nvPr>
        </p:nvSpPr>
        <p:spPr>
          <a:xfrm>
            <a:off x="440280" y="2708280"/>
            <a:ext cx="11320560" cy="3457080"/>
          </a:xfrm>
          <a:prstGeom prst="rect">
            <a:avLst/>
          </a:prstGeom>
        </p:spPr>
        <p:txBody>
          <a:bodyPr>
            <a:noAutofit/>
          </a:bodyPr>
          <a:lstStyle/>
          <a:p>
            <a:pPr marL="343080" indent="-342720">
              <a:lnSpc>
                <a:spcPct val="100000"/>
              </a:lnSpc>
              <a:spcBef>
                <a:spcPts val="561"/>
              </a:spcBef>
              <a:buClr>
                <a:srgbClr val="000000"/>
              </a:buClr>
              <a:buFont typeface="Symbol" charset="2"/>
              <a:buChar char=""/>
            </a:pPr>
            <a:r>
              <a:rPr lang="en-US" sz="2800" b="0" strike="noStrike" spc="-1">
                <a:solidFill>
                  <a:srgbClr val="000000"/>
                </a:solidFill>
                <a:latin typeface="Arial"/>
              </a:rPr>
              <a:t>Click to edit Master text styles</a:t>
            </a:r>
          </a:p>
          <a:p>
            <a:pPr marL="743040" lvl="1" indent="-285480">
              <a:lnSpc>
                <a:spcPct val="100000"/>
              </a:lnSpc>
              <a:spcBef>
                <a:spcPts val="479"/>
              </a:spcBef>
              <a:buClr>
                <a:srgbClr val="000000"/>
              </a:buClr>
              <a:buFont typeface="Symbol" charset="2"/>
              <a:buChar char=""/>
            </a:pPr>
            <a:r>
              <a:rPr lang="en-US" sz="2400" b="0" strike="noStrike" spc="-1">
                <a:solidFill>
                  <a:srgbClr val="000000"/>
                </a:solidFill>
                <a:latin typeface="Arial"/>
              </a:rPr>
              <a:t>Second level</a:t>
            </a:r>
          </a:p>
          <a:p>
            <a:pPr marL="1143000" lvl="2" indent="-228240">
              <a:lnSpc>
                <a:spcPct val="100000"/>
              </a:lnSpc>
              <a:spcBef>
                <a:spcPts val="400"/>
              </a:spcBef>
              <a:buClr>
                <a:srgbClr val="000000"/>
              </a:buClr>
              <a:buFont typeface="Symbol" charset="2"/>
              <a:buChar char=""/>
            </a:pPr>
            <a:r>
              <a:rPr lang="en-US" sz="2000" b="0" strike="noStrike" spc="-1">
                <a:solidFill>
                  <a:srgbClr val="000000"/>
                </a:solidFill>
                <a:latin typeface="Arial"/>
              </a:rPr>
              <a:t>Third level</a:t>
            </a:r>
          </a:p>
          <a:p>
            <a:pPr marL="1600200" lvl="3" indent="-228240">
              <a:lnSpc>
                <a:spcPct val="100000"/>
              </a:lnSpc>
              <a:spcBef>
                <a:spcPts val="400"/>
              </a:spcBef>
              <a:buClr>
                <a:srgbClr val="000000"/>
              </a:buClr>
              <a:buFont typeface="Symbol" charset="2"/>
              <a:buChar char=""/>
            </a:pPr>
            <a:r>
              <a:rPr lang="en-US" sz="2000" b="0" strike="noStrike" spc="-1">
                <a:solidFill>
                  <a:srgbClr val="000000"/>
                </a:solidFill>
                <a:latin typeface="Arial"/>
              </a:rPr>
              <a:t>Fourth level</a:t>
            </a:r>
          </a:p>
          <a:p>
            <a:pPr marL="2057400" lvl="4" indent="-228240">
              <a:lnSpc>
                <a:spcPct val="100000"/>
              </a:lnSpc>
              <a:spcBef>
                <a:spcPts val="400"/>
              </a:spcBef>
              <a:buClr>
                <a:srgbClr val="000000"/>
              </a:buClr>
              <a:buFont typeface="StarSymbol"/>
              <a:buChar char="»"/>
            </a:pPr>
            <a:r>
              <a:rPr lang="en-US" sz="2000" b="0" strike="noStrike" spc="-1">
                <a:solidFill>
                  <a:srgbClr val="000000"/>
                </a:solidFill>
                <a:latin typeface="Arial"/>
              </a:rPr>
              <a:t>Fifth level</a:t>
            </a:r>
          </a:p>
        </p:txBody>
      </p:sp>
      <p:sp>
        <p:nvSpPr>
          <p:cNvPr id="3" name="PlaceHolder 3"/>
          <p:cNvSpPr>
            <a:spLocks noGrp="1"/>
          </p:cNvSpPr>
          <p:nvPr>
            <p:ph type="sldNum"/>
          </p:nvPr>
        </p:nvSpPr>
        <p:spPr>
          <a:xfrm>
            <a:off x="10415880" y="6337440"/>
            <a:ext cx="1344960" cy="475920"/>
          </a:xfrm>
          <a:prstGeom prst="rect">
            <a:avLst/>
          </a:prstGeom>
        </p:spPr>
        <p:txBody>
          <a:bodyPr>
            <a:noAutofit/>
          </a:bodyPr>
          <a:lstStyle/>
          <a:p>
            <a:pPr algn="r">
              <a:lnSpc>
                <a:spcPct val="100000"/>
              </a:lnSpc>
            </a:pPr>
            <a:fld id="{61BFF87B-01A2-4861-895F-50E3BCAE7DC7}" type="slidenum">
              <a:rPr lang="en-GB" sz="1400" b="0" strike="noStrike" spc="-1">
                <a:solidFill>
                  <a:srgbClr val="000000"/>
                </a:solidFill>
                <a:latin typeface="Tahoma"/>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0" name="Picture 21"/>
          <p:cNvPicPr/>
          <p:nvPr/>
        </p:nvPicPr>
        <p:blipFill>
          <a:blip r:embed="rId14"/>
          <a:srcRect l="17626" t="58962" r="2346"/>
          <a:stretch/>
        </p:blipFill>
        <p:spPr>
          <a:xfrm>
            <a:off x="-1800" y="0"/>
            <a:ext cx="12193560" cy="534600"/>
          </a:xfrm>
          <a:prstGeom prst="rect">
            <a:avLst/>
          </a:prstGeom>
          <a:ln>
            <a:noFill/>
          </a:ln>
        </p:spPr>
      </p:pic>
      <p:sp>
        <p:nvSpPr>
          <p:cNvPr id="41" name="PlaceHolder 1"/>
          <p:cNvSpPr>
            <a:spLocks noGrp="1"/>
          </p:cNvSpPr>
          <p:nvPr>
            <p:ph type="title"/>
          </p:nvPr>
        </p:nvSpPr>
        <p:spPr>
          <a:xfrm>
            <a:off x="1422360" y="304920"/>
            <a:ext cx="10058040" cy="1431720"/>
          </a:xfrm>
          <a:prstGeom prst="rect">
            <a:avLst/>
          </a:prstGeom>
        </p:spPr>
        <p:txBody>
          <a:bodyPr>
            <a:noAutofit/>
          </a:bodyPr>
          <a:lstStyle/>
          <a:p>
            <a:pPr>
              <a:lnSpc>
                <a:spcPct val="100000"/>
              </a:lnSpc>
            </a:pPr>
            <a:r>
              <a:rPr lang="en-US" sz="3000" b="1" strike="noStrike" spc="-1">
                <a:solidFill>
                  <a:srgbClr val="004359"/>
                </a:solidFill>
                <a:latin typeface="Arial"/>
              </a:rPr>
              <a:t>Click to edit Master title style</a:t>
            </a:r>
            <a:endParaRPr lang="en-US" sz="3000" b="0" strike="noStrike" spc="-1">
              <a:solidFill>
                <a:srgbClr val="000000"/>
              </a:solidFill>
              <a:latin typeface="Arial"/>
            </a:endParaRPr>
          </a:p>
        </p:txBody>
      </p:sp>
      <p:sp>
        <p:nvSpPr>
          <p:cNvPr id="42" name="PlaceHolder 2"/>
          <p:cNvSpPr>
            <a:spLocks noGrp="1"/>
          </p:cNvSpPr>
          <p:nvPr>
            <p:ph type="body"/>
          </p:nvPr>
        </p:nvSpPr>
        <p:spPr>
          <a:xfrm>
            <a:off x="1422360" y="1981080"/>
            <a:ext cx="4938480" cy="4114440"/>
          </a:xfrm>
          <a:prstGeom prst="rect">
            <a:avLst/>
          </a:prstGeom>
        </p:spPr>
        <p:txBody>
          <a:bodyPr>
            <a:noAutofit/>
          </a:bodyPr>
          <a:lstStyle/>
          <a:p>
            <a:pPr marL="343080" indent="-342720">
              <a:lnSpc>
                <a:spcPct val="100000"/>
              </a:lnSpc>
              <a:spcBef>
                <a:spcPts val="561"/>
              </a:spcBef>
              <a:buClr>
                <a:srgbClr val="000000"/>
              </a:buClr>
              <a:buFont typeface="Symbol" charset="2"/>
              <a:buChar char=""/>
            </a:pPr>
            <a:r>
              <a:rPr lang="en-US" sz="2800" b="0" strike="noStrike" spc="-1">
                <a:solidFill>
                  <a:srgbClr val="000000"/>
                </a:solidFill>
                <a:latin typeface="Arial"/>
              </a:rPr>
              <a:t>Click to edit Master text styles</a:t>
            </a:r>
          </a:p>
          <a:p>
            <a:pPr marL="743040" lvl="1" indent="-285480">
              <a:lnSpc>
                <a:spcPct val="100000"/>
              </a:lnSpc>
              <a:spcBef>
                <a:spcPts val="479"/>
              </a:spcBef>
              <a:buClr>
                <a:srgbClr val="000000"/>
              </a:buClr>
              <a:buFont typeface="Symbol" charset="2"/>
              <a:buChar char=""/>
            </a:pPr>
            <a:r>
              <a:rPr lang="en-US" sz="2400" b="0" strike="noStrike" spc="-1">
                <a:solidFill>
                  <a:srgbClr val="000000"/>
                </a:solidFill>
                <a:latin typeface="Arial"/>
              </a:rPr>
              <a:t>Second level</a:t>
            </a:r>
          </a:p>
          <a:p>
            <a:pPr marL="1143000" lvl="2" indent="-228240">
              <a:lnSpc>
                <a:spcPct val="100000"/>
              </a:lnSpc>
              <a:spcBef>
                <a:spcPts val="400"/>
              </a:spcBef>
              <a:buClr>
                <a:srgbClr val="000000"/>
              </a:buClr>
              <a:buFont typeface="Symbol" charset="2"/>
              <a:buChar char=""/>
            </a:pPr>
            <a:r>
              <a:rPr lang="en-US" sz="2000" b="0" strike="noStrike" spc="-1">
                <a:solidFill>
                  <a:srgbClr val="000000"/>
                </a:solidFill>
                <a:latin typeface="Arial"/>
              </a:rPr>
              <a:t>Third level</a:t>
            </a:r>
          </a:p>
          <a:p>
            <a:pPr marL="1600200" lvl="3" indent="-228240">
              <a:lnSpc>
                <a:spcPct val="100000"/>
              </a:lnSpc>
              <a:spcBef>
                <a:spcPts val="400"/>
              </a:spcBef>
              <a:buClr>
                <a:srgbClr val="000000"/>
              </a:buClr>
              <a:buFont typeface="Symbol" charset="2"/>
              <a:buChar char=""/>
            </a:pPr>
            <a:r>
              <a:rPr lang="en-US" sz="2000" b="0" strike="noStrike" spc="-1">
                <a:solidFill>
                  <a:srgbClr val="000000"/>
                </a:solidFill>
                <a:latin typeface="Arial"/>
              </a:rPr>
              <a:t>Fourth level</a:t>
            </a:r>
          </a:p>
          <a:p>
            <a:pPr marL="2057400" lvl="4" indent="-228240">
              <a:lnSpc>
                <a:spcPct val="100000"/>
              </a:lnSpc>
              <a:spcBef>
                <a:spcPts val="400"/>
              </a:spcBef>
              <a:buClr>
                <a:srgbClr val="000000"/>
              </a:buClr>
              <a:buFont typeface="StarSymbol"/>
              <a:buChar char="»"/>
            </a:pPr>
            <a:r>
              <a:rPr lang="en-US" sz="2000" b="0" strike="noStrike" spc="-1">
                <a:solidFill>
                  <a:srgbClr val="000000"/>
                </a:solidFill>
                <a:latin typeface="Arial"/>
              </a:rPr>
              <a:t>Fifth level</a:t>
            </a:r>
          </a:p>
        </p:txBody>
      </p:sp>
      <p:sp>
        <p:nvSpPr>
          <p:cNvPr id="43" name="PlaceHolder 3"/>
          <p:cNvSpPr>
            <a:spLocks noGrp="1"/>
          </p:cNvSpPr>
          <p:nvPr>
            <p:ph type="body"/>
          </p:nvPr>
        </p:nvSpPr>
        <p:spPr>
          <a:xfrm>
            <a:off x="6541920" y="1981080"/>
            <a:ext cx="4938480" cy="4114440"/>
          </a:xfrm>
          <a:prstGeom prst="rect">
            <a:avLst/>
          </a:prstGeom>
        </p:spPr>
        <p:txBody>
          <a:bodyPr>
            <a:noAutofit/>
          </a:bodyPr>
          <a:lstStyle/>
          <a:p>
            <a:pPr marL="343080" indent="-342720">
              <a:lnSpc>
                <a:spcPct val="100000"/>
              </a:lnSpc>
              <a:spcBef>
                <a:spcPts val="561"/>
              </a:spcBef>
              <a:buClr>
                <a:srgbClr val="000000"/>
              </a:buClr>
              <a:buFont typeface="Symbol" charset="2"/>
              <a:buChar char=""/>
            </a:pPr>
            <a:r>
              <a:rPr lang="en-US" sz="2800" b="0" strike="noStrike" spc="-1">
                <a:solidFill>
                  <a:srgbClr val="000000"/>
                </a:solidFill>
                <a:latin typeface="Arial"/>
              </a:rPr>
              <a:t>Click to edit Master text styles</a:t>
            </a:r>
          </a:p>
          <a:p>
            <a:pPr marL="743040" lvl="1" indent="-285480">
              <a:lnSpc>
                <a:spcPct val="100000"/>
              </a:lnSpc>
              <a:spcBef>
                <a:spcPts val="479"/>
              </a:spcBef>
              <a:buClr>
                <a:srgbClr val="000000"/>
              </a:buClr>
              <a:buFont typeface="Symbol" charset="2"/>
              <a:buChar char=""/>
            </a:pPr>
            <a:r>
              <a:rPr lang="en-US" sz="2400" b="0" strike="noStrike" spc="-1">
                <a:solidFill>
                  <a:srgbClr val="000000"/>
                </a:solidFill>
                <a:latin typeface="Arial"/>
              </a:rPr>
              <a:t>Second level</a:t>
            </a:r>
          </a:p>
          <a:p>
            <a:pPr marL="1143000" lvl="2" indent="-228240">
              <a:lnSpc>
                <a:spcPct val="100000"/>
              </a:lnSpc>
              <a:spcBef>
                <a:spcPts val="400"/>
              </a:spcBef>
              <a:buClr>
                <a:srgbClr val="000000"/>
              </a:buClr>
              <a:buFont typeface="Symbol" charset="2"/>
              <a:buChar char=""/>
            </a:pPr>
            <a:r>
              <a:rPr lang="en-US" sz="2000" b="0" strike="noStrike" spc="-1">
                <a:solidFill>
                  <a:srgbClr val="000000"/>
                </a:solidFill>
                <a:latin typeface="Arial"/>
              </a:rPr>
              <a:t>Third level</a:t>
            </a:r>
          </a:p>
          <a:p>
            <a:pPr marL="1600200" lvl="3" indent="-228240">
              <a:lnSpc>
                <a:spcPct val="100000"/>
              </a:lnSpc>
              <a:spcBef>
                <a:spcPts val="400"/>
              </a:spcBef>
              <a:buClr>
                <a:srgbClr val="000000"/>
              </a:buClr>
              <a:buFont typeface="Symbol" charset="2"/>
              <a:buChar char=""/>
            </a:pPr>
            <a:r>
              <a:rPr lang="en-US" sz="2000" b="0" strike="noStrike" spc="-1">
                <a:solidFill>
                  <a:srgbClr val="000000"/>
                </a:solidFill>
                <a:latin typeface="Arial"/>
              </a:rPr>
              <a:t>Fourth level</a:t>
            </a:r>
          </a:p>
          <a:p>
            <a:pPr marL="2057400" lvl="4" indent="-228240">
              <a:lnSpc>
                <a:spcPct val="100000"/>
              </a:lnSpc>
              <a:spcBef>
                <a:spcPts val="400"/>
              </a:spcBef>
              <a:buClr>
                <a:srgbClr val="000000"/>
              </a:buClr>
              <a:buFont typeface="StarSymbol"/>
              <a:buChar char="»"/>
            </a:pPr>
            <a:r>
              <a:rPr lang="en-US" sz="2000" b="0" strike="noStrike" spc="-1">
                <a:solidFill>
                  <a:srgbClr val="000000"/>
                </a:solidFill>
                <a:latin typeface="Arial"/>
              </a:rPr>
              <a:t>Fifth level</a:t>
            </a:r>
          </a:p>
        </p:txBody>
      </p:sp>
      <p:sp>
        <p:nvSpPr>
          <p:cNvPr id="44" name="PlaceHolder 4"/>
          <p:cNvSpPr>
            <a:spLocks noGrp="1"/>
          </p:cNvSpPr>
          <p:nvPr>
            <p:ph type="dt"/>
          </p:nvPr>
        </p:nvSpPr>
        <p:spPr>
          <a:xfrm>
            <a:off x="1422360" y="6248520"/>
            <a:ext cx="2539800" cy="456840"/>
          </a:xfrm>
          <a:prstGeom prst="rect">
            <a:avLst/>
          </a:prstGeom>
        </p:spPr>
        <p:txBody>
          <a:bodyPr lIns="90000" tIns="45000" rIns="90000" bIns="45000">
            <a:noAutofit/>
          </a:bodyPr>
          <a:lstStyle/>
          <a:p>
            <a:endParaRPr lang="en-GB" sz="2400" b="0" strike="noStrike" spc="-1">
              <a:latin typeface="Times New Roman"/>
            </a:endParaRPr>
          </a:p>
        </p:txBody>
      </p:sp>
      <p:sp>
        <p:nvSpPr>
          <p:cNvPr id="45" name="PlaceHolder 5"/>
          <p:cNvSpPr>
            <a:spLocks noGrp="1"/>
          </p:cNvSpPr>
          <p:nvPr>
            <p:ph type="ftr"/>
          </p:nvPr>
        </p:nvSpPr>
        <p:spPr>
          <a:xfrm>
            <a:off x="4572000" y="6248520"/>
            <a:ext cx="3860280" cy="456840"/>
          </a:xfrm>
          <a:prstGeom prst="rect">
            <a:avLst/>
          </a:prstGeom>
        </p:spPr>
        <p:txBody>
          <a:bodyPr lIns="90000" tIns="45000" rIns="90000" bIns="45000">
            <a:noAutofit/>
          </a:bodyPr>
          <a:lstStyle/>
          <a:p>
            <a:endParaRPr lang="en-GB" sz="2400" b="0" strike="noStrike" spc="-1">
              <a:latin typeface="Times New Roman"/>
            </a:endParaRPr>
          </a:p>
        </p:txBody>
      </p:sp>
      <p:sp>
        <p:nvSpPr>
          <p:cNvPr id="46" name="PlaceHolder 6"/>
          <p:cNvSpPr>
            <a:spLocks noGrp="1"/>
          </p:cNvSpPr>
          <p:nvPr>
            <p:ph type="sldNum"/>
          </p:nvPr>
        </p:nvSpPr>
        <p:spPr>
          <a:xfrm>
            <a:off x="10415880" y="6337440"/>
            <a:ext cx="1344960" cy="475920"/>
          </a:xfrm>
          <a:prstGeom prst="rect">
            <a:avLst/>
          </a:prstGeom>
        </p:spPr>
        <p:txBody>
          <a:bodyPr>
            <a:noAutofit/>
          </a:bodyPr>
          <a:lstStyle/>
          <a:p>
            <a:pPr algn="r">
              <a:lnSpc>
                <a:spcPct val="100000"/>
              </a:lnSpc>
            </a:pPr>
            <a:fld id="{7AF45EAF-320C-4FA5-84E1-F66129BC8254}" type="slidenum">
              <a:rPr lang="en-GB" sz="1400" b="0" strike="noStrike" spc="-1">
                <a:solidFill>
                  <a:srgbClr val="000000"/>
                </a:solidFill>
                <a:latin typeface="Times New Roman"/>
                <a:ea typeface="ＭＳ Ｐゴシック"/>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85560" y="907920"/>
            <a:ext cx="11318760" cy="1296720"/>
          </a:xfrm>
          <a:prstGeom prst="rect">
            <a:avLst/>
          </a:prstGeom>
          <a:noFill/>
          <a:ln>
            <a:noFill/>
          </a:ln>
        </p:spPr>
        <p:txBody>
          <a:bodyPr>
            <a:noAutofit/>
          </a:bodyPr>
          <a:lstStyle/>
          <a:p>
            <a:pPr algn="ctr">
              <a:lnSpc>
                <a:spcPct val="100000"/>
              </a:lnSpc>
            </a:pPr>
            <a:r>
              <a:rPr lang="en-US" sz="4000" b="1" strike="noStrike" spc="-1">
                <a:solidFill>
                  <a:srgbClr val="004359"/>
                </a:solidFill>
                <a:latin typeface="Arial"/>
              </a:rPr>
              <a:t>Lecture 5</a:t>
            </a:r>
            <a:r>
              <a:rPr lang="en-US" sz="2800" b="1" strike="noStrike" spc="-1">
                <a:solidFill>
                  <a:srgbClr val="004359"/>
                </a:solidFill>
                <a:latin typeface="Arial"/>
              </a:rPr>
              <a:t> – </a:t>
            </a:r>
            <a:r>
              <a:rPr lang="en-US" sz="4000" b="1" strike="noStrike" spc="-1">
                <a:solidFill>
                  <a:srgbClr val="004359"/>
                </a:solidFill>
                <a:latin typeface="Arial"/>
              </a:rPr>
              <a:t>Inferential statistics and sampling processes</a:t>
            </a:r>
            <a:endParaRPr lang="en-US" sz="4000" b="0" strike="noStrike" spc="-1">
              <a:solidFill>
                <a:srgbClr val="000000"/>
              </a:solidFill>
              <a:latin typeface="Arial"/>
            </a:endParaRPr>
          </a:p>
        </p:txBody>
      </p:sp>
      <p:sp>
        <p:nvSpPr>
          <p:cNvPr id="90" name="TextShape 2"/>
          <p:cNvSpPr txBox="1"/>
          <p:nvPr/>
        </p:nvSpPr>
        <p:spPr>
          <a:xfrm>
            <a:off x="440280" y="3962520"/>
            <a:ext cx="11320560" cy="2203200"/>
          </a:xfrm>
          <a:prstGeom prst="rect">
            <a:avLst/>
          </a:prstGeom>
          <a:noFill/>
          <a:ln>
            <a:noFill/>
          </a:ln>
        </p:spPr>
        <p:txBody>
          <a:bodyPr>
            <a:noAutofit/>
          </a:bodyPr>
          <a:lstStyle/>
          <a:p>
            <a:pPr marL="343080" indent="-342720" algn="ctr">
              <a:lnSpc>
                <a:spcPct val="100000"/>
              </a:lnSpc>
              <a:spcBef>
                <a:spcPts val="561"/>
              </a:spcBef>
              <a:buClr>
                <a:srgbClr val="000000"/>
              </a:buClr>
              <a:buFont typeface="Symbol" charset="2"/>
              <a:buChar char=""/>
            </a:pPr>
            <a:r>
              <a:rPr lang="en-US" sz="2800" b="0" strike="noStrike" spc="-1">
                <a:solidFill>
                  <a:srgbClr val="000000"/>
                </a:solidFill>
                <a:latin typeface="Arial"/>
              </a:rPr>
              <a:t>Pierre Walthery</a:t>
            </a:r>
          </a:p>
          <a:p>
            <a:pPr algn="ctr">
              <a:lnSpc>
                <a:spcPct val="100000"/>
              </a:lnSpc>
              <a:spcBef>
                <a:spcPts val="561"/>
              </a:spcBef>
            </a:pPr>
            <a:endParaRPr lang="en-US" sz="2800" b="0" strike="noStrike" spc="-1">
              <a:solidFill>
                <a:srgbClr val="000000"/>
              </a:solidFill>
              <a:latin typeface="Arial"/>
            </a:endParaRPr>
          </a:p>
          <a:p>
            <a:pPr marL="343080" indent="-342720" algn="ctr">
              <a:lnSpc>
                <a:spcPct val="100000"/>
              </a:lnSpc>
              <a:spcBef>
                <a:spcPts val="561"/>
              </a:spcBef>
              <a:buClr>
                <a:srgbClr val="000000"/>
              </a:buClr>
              <a:buFont typeface="Symbol" charset="2"/>
              <a:buChar char=""/>
            </a:pPr>
            <a:r>
              <a:rPr lang="en-US" sz="2800" b="0" strike="noStrike" spc="-1">
                <a:solidFill>
                  <a:srgbClr val="000000"/>
                </a:solidFill>
                <a:latin typeface="Arial"/>
              </a:rPr>
              <a:t>Email: p.walthery@ucl.ac.uk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383175" y="0"/>
            <a:ext cx="9550080" cy="576000"/>
          </a:xfrm>
          <a:prstGeom prst="rect">
            <a:avLst/>
          </a:prstGeom>
          <a:noFill/>
          <a:ln>
            <a:noFill/>
          </a:ln>
        </p:spPr>
        <p:txBody>
          <a:bodyPr>
            <a:noAutofit/>
          </a:bodyPr>
          <a:lstStyle/>
          <a:p>
            <a:pPr>
              <a:lnSpc>
                <a:spcPct val="100000"/>
              </a:lnSpc>
            </a:pPr>
            <a:r>
              <a:rPr lang="en-US" sz="3000" b="1" spc="-1" dirty="0">
                <a:solidFill>
                  <a:srgbClr val="004359"/>
                </a:solidFill>
              </a:rPr>
              <a:t>Multistage </a:t>
            </a:r>
            <a:r>
              <a:rPr lang="en-US" sz="3000" b="1" spc="-1" dirty="0" smtClean="0">
                <a:solidFill>
                  <a:srgbClr val="004359"/>
                </a:solidFill>
              </a:rPr>
              <a:t>random sampling</a:t>
            </a:r>
            <a:r>
              <a:rPr lang="en-US" sz="3000" b="1" strike="noStrike" spc="-1" dirty="0" smtClean="0">
                <a:solidFill>
                  <a:srgbClr val="004359"/>
                </a:solidFill>
                <a:latin typeface="Arial"/>
              </a:rPr>
              <a:t>: cluster sampling</a:t>
            </a:r>
            <a:endParaRPr lang="en-US" sz="3000" b="0" strike="noStrike" spc="-1" dirty="0">
              <a:solidFill>
                <a:srgbClr val="000000"/>
              </a:solidFill>
              <a:latin typeface="Arial"/>
            </a:endParaRPr>
          </a:p>
        </p:txBody>
      </p:sp>
      <p:sp>
        <p:nvSpPr>
          <p:cNvPr id="114" name="TextShape 2"/>
          <p:cNvSpPr txBox="1"/>
          <p:nvPr/>
        </p:nvSpPr>
        <p:spPr>
          <a:xfrm>
            <a:off x="267840" y="1086678"/>
            <a:ext cx="11492640" cy="5582322"/>
          </a:xfrm>
          <a:prstGeom prst="rect">
            <a:avLst/>
          </a:prstGeom>
          <a:noFill/>
          <a:ln>
            <a:noFill/>
          </a:ln>
        </p:spPr>
        <p:txBody>
          <a:bodyPr>
            <a:noAutofit/>
          </a:bodyPr>
          <a:lstStyle/>
          <a:p>
            <a:pPr marL="343080" indent="-342720">
              <a:lnSpc>
                <a:spcPct val="90000"/>
              </a:lnSpc>
              <a:spcBef>
                <a:spcPts val="479"/>
              </a:spcBef>
              <a:buClr>
                <a:srgbClr val="000000"/>
              </a:buClr>
              <a:buFont typeface="Symbol" charset="2"/>
              <a:buChar char=""/>
            </a:pPr>
            <a:r>
              <a:rPr lang="en-US" sz="2800" b="0" strike="noStrike" spc="-1" dirty="0" smtClean="0">
                <a:solidFill>
                  <a:srgbClr val="000000"/>
                </a:solidFill>
                <a:latin typeface="Arial"/>
              </a:rPr>
              <a:t>As with stratified sampling, the sampling frame is </a:t>
            </a:r>
            <a:r>
              <a:rPr lang="en-US" sz="2800" spc="-1" dirty="0" smtClean="0">
                <a:solidFill>
                  <a:srgbClr val="000000"/>
                </a:solidFill>
                <a:latin typeface="Arial"/>
              </a:rPr>
              <a:t>gathered </a:t>
            </a:r>
            <a:r>
              <a:rPr lang="en-US" sz="2800" b="0" strike="noStrike" spc="-1" dirty="0" smtClean="0">
                <a:solidFill>
                  <a:srgbClr val="000000"/>
                </a:solidFill>
                <a:latin typeface="Arial"/>
              </a:rPr>
              <a:t>into groups.</a:t>
            </a:r>
          </a:p>
          <a:p>
            <a:pPr marL="343080" indent="-342720">
              <a:lnSpc>
                <a:spcPct val="90000"/>
              </a:lnSpc>
              <a:spcBef>
                <a:spcPts val="479"/>
              </a:spcBef>
              <a:buClr>
                <a:srgbClr val="000000"/>
              </a:buClr>
              <a:buFont typeface="Symbol" charset="2"/>
              <a:buChar char=""/>
            </a:pPr>
            <a:r>
              <a:rPr lang="en-US" sz="2800" b="0" strike="noStrike" spc="-1" dirty="0" smtClean="0">
                <a:solidFill>
                  <a:srgbClr val="000000"/>
                </a:solidFill>
                <a:latin typeface="Arial"/>
              </a:rPr>
              <a:t>First, </a:t>
            </a:r>
            <a:r>
              <a:rPr lang="en-US" sz="2800" b="1" strike="noStrike" spc="-1" dirty="0" smtClean="0">
                <a:solidFill>
                  <a:srgbClr val="000000"/>
                </a:solidFill>
                <a:latin typeface="Arial"/>
              </a:rPr>
              <a:t>groups </a:t>
            </a:r>
            <a:r>
              <a:rPr lang="en-US" sz="2800" strike="noStrike" spc="-1" dirty="0" smtClean="0">
                <a:solidFill>
                  <a:srgbClr val="000000"/>
                </a:solidFill>
                <a:latin typeface="Arial"/>
              </a:rPr>
              <a:t>are sampled randomly</a:t>
            </a:r>
            <a:r>
              <a:rPr lang="en-US" sz="2800" b="1" strike="noStrike" spc="-1" dirty="0" smtClean="0">
                <a:solidFill>
                  <a:srgbClr val="000000"/>
                </a:solidFill>
                <a:latin typeface="Arial"/>
              </a:rPr>
              <a:t>, </a:t>
            </a:r>
            <a:r>
              <a:rPr lang="en-US" sz="2800" b="0" strike="noStrike" spc="-1" dirty="0" smtClean="0">
                <a:solidFill>
                  <a:srgbClr val="000000"/>
                </a:solidFill>
                <a:latin typeface="Arial"/>
              </a:rPr>
              <a:t>rather </a:t>
            </a:r>
            <a:r>
              <a:rPr lang="en-US" sz="2800" b="0" strike="noStrike" spc="-1" dirty="0">
                <a:solidFill>
                  <a:srgbClr val="000000"/>
                </a:solidFill>
                <a:latin typeface="Arial"/>
              </a:rPr>
              <a:t>than single cases. </a:t>
            </a:r>
            <a:endParaRPr lang="en-US" sz="2800" b="0" strike="noStrike" spc="-1" dirty="0" smtClean="0">
              <a:solidFill>
                <a:srgbClr val="000000"/>
              </a:solidFill>
              <a:latin typeface="Arial"/>
            </a:endParaRPr>
          </a:p>
          <a:p>
            <a:pPr marL="343080" indent="-342720">
              <a:lnSpc>
                <a:spcPct val="90000"/>
              </a:lnSpc>
              <a:spcBef>
                <a:spcPts val="479"/>
              </a:spcBef>
              <a:buClr>
                <a:srgbClr val="000000"/>
              </a:buClr>
              <a:buFont typeface="Symbol" charset="2"/>
              <a:buChar char=""/>
            </a:pPr>
            <a:r>
              <a:rPr lang="en-US" sz="2800" spc="-1" dirty="0" smtClean="0">
                <a:solidFill>
                  <a:srgbClr val="000000"/>
                </a:solidFill>
                <a:latin typeface="Arial"/>
              </a:rPr>
              <a:t>During the second stage, group members are then sampled</a:t>
            </a:r>
            <a:endParaRPr lang="en-US" sz="2800" b="0" strike="noStrike" spc="-1" dirty="0">
              <a:solidFill>
                <a:srgbClr val="000000"/>
              </a:solidFill>
              <a:latin typeface="Arial"/>
            </a:endParaRPr>
          </a:p>
          <a:p>
            <a:pPr marL="343080" indent="-342720">
              <a:lnSpc>
                <a:spcPct val="90000"/>
              </a:lnSpc>
              <a:spcBef>
                <a:spcPts val="479"/>
              </a:spcBef>
              <a:buClr>
                <a:srgbClr val="000000"/>
              </a:buClr>
              <a:buFont typeface="Symbol" charset="2"/>
              <a:buChar char=""/>
            </a:pPr>
            <a:r>
              <a:rPr lang="en-US" sz="2800" b="0" strike="noStrike" spc="-1" dirty="0" smtClean="0">
                <a:solidFill>
                  <a:srgbClr val="000000"/>
                </a:solidFill>
                <a:latin typeface="Arial"/>
              </a:rPr>
              <a:t>All </a:t>
            </a:r>
            <a:r>
              <a:rPr lang="en-US" sz="2800" b="0" strike="noStrike" spc="-1" dirty="0">
                <a:solidFill>
                  <a:srgbClr val="000000"/>
                </a:solidFill>
                <a:latin typeface="Arial"/>
              </a:rPr>
              <a:t>clusters have an equal chance of being selected. </a:t>
            </a:r>
            <a:endParaRPr lang="en-US" sz="2800" b="0" strike="noStrike" spc="-1" dirty="0" smtClean="0">
              <a:solidFill>
                <a:srgbClr val="000000"/>
              </a:solidFill>
              <a:latin typeface="Arial"/>
            </a:endParaRPr>
          </a:p>
          <a:p>
            <a:pPr marL="343080" indent="-342720">
              <a:lnSpc>
                <a:spcPct val="90000"/>
              </a:lnSpc>
              <a:spcBef>
                <a:spcPts val="479"/>
              </a:spcBef>
              <a:buClr>
                <a:srgbClr val="000000"/>
              </a:buClr>
              <a:buFont typeface="Symbol" charset="2"/>
              <a:buChar char=""/>
            </a:pPr>
            <a:r>
              <a:rPr lang="en-US" sz="2800" b="0" strike="noStrike" spc="-1" dirty="0" smtClean="0">
                <a:solidFill>
                  <a:srgbClr val="000000"/>
                </a:solidFill>
                <a:latin typeface="Arial"/>
              </a:rPr>
              <a:t>By contrast with stratified sampling where all strata are retained </a:t>
            </a:r>
            <a:r>
              <a:rPr lang="en-US" sz="2800" b="1" strike="noStrike" spc="-1" dirty="0" smtClean="0">
                <a:solidFill>
                  <a:srgbClr val="000000"/>
                </a:solidFill>
                <a:latin typeface="Arial"/>
              </a:rPr>
              <a:t>only </a:t>
            </a:r>
            <a:r>
              <a:rPr lang="en-US" sz="2800" b="1" strike="noStrike" spc="-1" dirty="0">
                <a:solidFill>
                  <a:srgbClr val="000000"/>
                </a:solidFill>
                <a:latin typeface="Arial"/>
              </a:rPr>
              <a:t>a number of clusters </a:t>
            </a:r>
            <a:r>
              <a:rPr lang="en-US" sz="2800" b="0" strike="noStrike" spc="-1" dirty="0">
                <a:solidFill>
                  <a:srgbClr val="000000"/>
                </a:solidFill>
                <a:latin typeface="Arial"/>
              </a:rPr>
              <a:t>are sampled, all the other clusters are left </a:t>
            </a:r>
            <a:r>
              <a:rPr lang="en-US" sz="2800" b="0" strike="noStrike" spc="-1" dirty="0" smtClean="0">
                <a:solidFill>
                  <a:srgbClr val="000000"/>
                </a:solidFill>
                <a:latin typeface="Arial"/>
              </a:rPr>
              <a:t>unrepresented</a:t>
            </a:r>
          </a:p>
          <a:p>
            <a:pPr marL="343080" indent="-342720">
              <a:lnSpc>
                <a:spcPct val="90000"/>
              </a:lnSpc>
              <a:spcBef>
                <a:spcPts val="479"/>
              </a:spcBef>
              <a:buClr>
                <a:srgbClr val="000000"/>
              </a:buClr>
              <a:buFont typeface="Symbol" charset="2"/>
              <a:buChar char=""/>
            </a:pPr>
            <a:r>
              <a:rPr lang="en-US" sz="2800" spc="-1" dirty="0" smtClean="0">
                <a:solidFill>
                  <a:srgbClr val="000000"/>
                </a:solidFill>
                <a:latin typeface="Arial"/>
              </a:rPr>
              <a:t>Therefore clusters should be as diverse as possible whereas strata should be as homogeneous as possible</a:t>
            </a:r>
            <a:endParaRPr lang="en-US" sz="2800" b="0" strike="noStrike" spc="-1" dirty="0">
              <a:solidFill>
                <a:srgbClr val="000000"/>
              </a:solidFill>
              <a:latin typeface="Arial"/>
            </a:endParaRPr>
          </a:p>
          <a:p>
            <a:r>
              <a:rPr lang="en-US" sz="2800" spc="-1" dirty="0" smtClean="0">
                <a:solidFill>
                  <a:srgbClr val="000000"/>
                </a:solidFill>
              </a:rPr>
              <a:t>		E.g</a:t>
            </a:r>
            <a:r>
              <a:rPr lang="en-US" sz="2800" spc="-1" dirty="0">
                <a:solidFill>
                  <a:srgbClr val="000000"/>
                </a:solidFill>
              </a:rPr>
              <a:t>. Geographical cluster. For example, a researcher wants to survey academic performance of high school students within different cities in Spain. </a:t>
            </a:r>
            <a:r>
              <a:rPr lang="en-US" sz="2800" spc="-1" dirty="0" smtClean="0">
                <a:solidFill>
                  <a:srgbClr val="000000"/>
                </a:solidFill>
              </a:rPr>
              <a:t>Clustering is usually chosen to cut cost.</a:t>
            </a:r>
            <a:endParaRPr lang="en-US" sz="2800" spc="-1" dirty="0">
              <a:solidFill>
                <a:srgbClr val="000000"/>
              </a:solidFill>
            </a:endParaRPr>
          </a:p>
          <a:p>
            <a:endParaRPr lang="en-US" sz="2400" b="0" strike="noStrike" spc="-1" dirty="0">
              <a:solidFill>
                <a:srgbClr val="000000"/>
              </a:solidFill>
              <a:latin typeface="Arial"/>
            </a:endParaRPr>
          </a:p>
        </p:txBody>
      </p:sp>
      <p:sp>
        <p:nvSpPr>
          <p:cNvPr id="115"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EF0385FA-AA5C-4301-85F4-BB888AB95168}" type="slidenum">
              <a:rPr lang="en-GB" sz="1400" b="0" strike="noStrike" spc="-1">
                <a:solidFill>
                  <a:srgbClr val="000000"/>
                </a:solidFill>
                <a:latin typeface="Tahoma"/>
              </a:rPr>
              <a:t>10</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952560" y="0"/>
            <a:ext cx="9550080" cy="620280"/>
          </a:xfrm>
          <a:prstGeom prst="rect">
            <a:avLst/>
          </a:prstGeom>
          <a:noFill/>
          <a:ln>
            <a:noFill/>
          </a:ln>
        </p:spPr>
        <p:txBody>
          <a:bodyPr>
            <a:noAutofit/>
          </a:bodyPr>
          <a:lstStyle/>
          <a:p>
            <a:pPr>
              <a:lnSpc>
                <a:spcPct val="100000"/>
              </a:lnSpc>
            </a:pPr>
            <a:r>
              <a:rPr lang="en-US" sz="3000" b="1" strike="noStrike" spc="-1" dirty="0" smtClean="0">
                <a:solidFill>
                  <a:srgbClr val="004359"/>
                </a:solidFill>
                <a:latin typeface="Arial"/>
              </a:rPr>
              <a:t>A real life sample: </a:t>
            </a:r>
            <a:r>
              <a:rPr lang="en-US" sz="3000" b="1" strike="noStrike" spc="-1" dirty="0">
                <a:solidFill>
                  <a:srgbClr val="004359"/>
                </a:solidFill>
                <a:latin typeface="Arial"/>
              </a:rPr>
              <a:t>The Family Resources Survey</a:t>
            </a:r>
            <a:endParaRPr lang="en-US" sz="3000" b="0" strike="noStrike" spc="-1" dirty="0">
              <a:solidFill>
                <a:srgbClr val="000000"/>
              </a:solidFill>
              <a:latin typeface="Arial"/>
            </a:endParaRPr>
          </a:p>
        </p:txBody>
      </p:sp>
      <p:sp>
        <p:nvSpPr>
          <p:cNvPr id="117" name="TextShape 2"/>
          <p:cNvSpPr txBox="1"/>
          <p:nvPr/>
        </p:nvSpPr>
        <p:spPr>
          <a:xfrm>
            <a:off x="1324080" y="836640"/>
            <a:ext cx="9551520" cy="5760720"/>
          </a:xfrm>
          <a:prstGeom prst="rect">
            <a:avLst/>
          </a:prstGeom>
          <a:noFill/>
          <a:ln>
            <a:noFill/>
          </a:ln>
        </p:spPr>
        <p:txBody>
          <a:bodyPr>
            <a:noAutofit/>
          </a:bodyPr>
          <a:lstStyle/>
          <a:p>
            <a:pPr marL="343080" indent="-342720">
              <a:lnSpc>
                <a:spcPct val="100000"/>
              </a:lnSpc>
              <a:spcBef>
                <a:spcPts val="479"/>
              </a:spcBef>
              <a:buClr>
                <a:srgbClr val="000000"/>
              </a:buClr>
              <a:buFont typeface="Symbol" charset="2"/>
              <a:buChar char=""/>
            </a:pPr>
            <a:r>
              <a:rPr lang="en-US" sz="2400" b="0" strike="noStrike" spc="-1" dirty="0" smtClean="0">
                <a:solidFill>
                  <a:srgbClr val="000000"/>
                </a:solidFill>
                <a:latin typeface="Arial"/>
              </a:rPr>
              <a:t>Like most real-life survey combine several types of sampling (ex: stratified (using census data) clustered sample)</a:t>
            </a:r>
          </a:p>
          <a:p>
            <a:pPr marL="343080" indent="-342720">
              <a:lnSpc>
                <a:spcPct val="100000"/>
              </a:lnSpc>
              <a:spcBef>
                <a:spcPts val="479"/>
              </a:spcBef>
              <a:buClr>
                <a:srgbClr val="000000"/>
              </a:buClr>
              <a:buFont typeface="Symbol" charset="2"/>
              <a:buChar char=""/>
            </a:pPr>
            <a:r>
              <a:rPr lang="en-US" sz="2400" b="0" strike="noStrike" spc="-1" dirty="0" smtClean="0">
                <a:solidFill>
                  <a:srgbClr val="000000"/>
                </a:solidFill>
                <a:latin typeface="Arial"/>
              </a:rPr>
              <a:t>Samples </a:t>
            </a:r>
            <a:r>
              <a:rPr lang="en-US" sz="2400" b="0" strike="noStrike" spc="-1" dirty="0">
                <a:solidFill>
                  <a:srgbClr val="000000"/>
                </a:solidFill>
                <a:latin typeface="Arial"/>
              </a:rPr>
              <a:t>approx. 25k </a:t>
            </a:r>
            <a:r>
              <a:rPr lang="en-US" sz="2400" b="1" strike="noStrike" spc="-1" dirty="0">
                <a:solidFill>
                  <a:srgbClr val="000000"/>
                </a:solidFill>
                <a:latin typeface="Arial"/>
              </a:rPr>
              <a:t>households</a:t>
            </a:r>
            <a:r>
              <a:rPr lang="en-US" sz="2400" b="0" strike="noStrike" spc="-1" dirty="0">
                <a:solidFill>
                  <a:srgbClr val="000000"/>
                </a:solidFill>
                <a:latin typeface="Arial"/>
              </a:rPr>
              <a:t> per year (since 1993/4)</a:t>
            </a:r>
          </a:p>
          <a:p>
            <a:pPr marL="343080" indent="-342720">
              <a:lnSpc>
                <a:spcPct val="100000"/>
              </a:lnSpc>
              <a:spcBef>
                <a:spcPts val="479"/>
              </a:spcBef>
              <a:buClr>
                <a:srgbClr val="000000"/>
              </a:buClr>
              <a:buFont typeface="Symbol" charset="2"/>
              <a:buChar char=""/>
            </a:pPr>
            <a:r>
              <a:rPr lang="en-US" sz="2400" b="0" strike="noStrike" spc="-1" dirty="0">
                <a:solidFill>
                  <a:srgbClr val="000000"/>
                </a:solidFill>
                <a:latin typeface="Arial"/>
              </a:rPr>
              <a:t>Uses the small–users Postcode Address File (PAF) as the </a:t>
            </a:r>
            <a:r>
              <a:rPr lang="en-US" sz="2400" b="1" strike="noStrike" spc="-1" dirty="0">
                <a:solidFill>
                  <a:srgbClr val="000000"/>
                </a:solidFill>
                <a:latin typeface="Arial"/>
              </a:rPr>
              <a:t>sampling frame</a:t>
            </a:r>
            <a:r>
              <a:rPr lang="en-US" sz="2400" b="0" strike="noStrike" spc="-1" dirty="0">
                <a:solidFill>
                  <a:srgbClr val="000000"/>
                </a:solidFill>
                <a:latin typeface="Arial"/>
              </a:rPr>
              <a:t> for Great </a:t>
            </a:r>
            <a:r>
              <a:rPr lang="en-US" sz="2400" b="0" strike="noStrike" spc="-1" dirty="0" smtClean="0">
                <a:solidFill>
                  <a:srgbClr val="000000"/>
                </a:solidFill>
                <a:latin typeface="Arial"/>
              </a:rPr>
              <a:t>Britain, a </a:t>
            </a:r>
            <a:r>
              <a:rPr lang="en-US" sz="2400" b="0" strike="noStrike" spc="-1" dirty="0">
                <a:solidFill>
                  <a:srgbClr val="000000"/>
                </a:solidFill>
                <a:latin typeface="Arial"/>
              </a:rPr>
              <a:t>list of all addresses in the UK receiving fewer than 50 Items of post daily. </a:t>
            </a:r>
          </a:p>
          <a:p>
            <a:pPr marL="343080" indent="-342720">
              <a:lnSpc>
                <a:spcPct val="100000"/>
              </a:lnSpc>
              <a:spcBef>
                <a:spcPts val="479"/>
              </a:spcBef>
              <a:buClr>
                <a:srgbClr val="000000"/>
              </a:buClr>
              <a:buFont typeface="Symbol" charset="2"/>
              <a:buChar char=""/>
            </a:pPr>
            <a:r>
              <a:rPr lang="en-US" sz="2400" b="0" strike="noStrike" spc="-1" dirty="0">
                <a:solidFill>
                  <a:srgbClr val="000000"/>
                </a:solidFill>
                <a:latin typeface="Arial"/>
              </a:rPr>
              <a:t>PAF </a:t>
            </a:r>
            <a:r>
              <a:rPr lang="en-US" sz="2400" b="0" strike="noStrike" spc="-1" dirty="0" smtClean="0">
                <a:solidFill>
                  <a:srgbClr val="000000"/>
                </a:solidFill>
                <a:latin typeface="Arial"/>
              </a:rPr>
              <a:t>only provides </a:t>
            </a:r>
            <a:r>
              <a:rPr lang="en-US" sz="2400" b="0" strike="noStrike" spc="-1" dirty="0">
                <a:solidFill>
                  <a:srgbClr val="000000"/>
                </a:solidFill>
                <a:latin typeface="Arial"/>
              </a:rPr>
              <a:t>full address detail. No further information that might be useful for sampling, such as household composition or age structure of households. </a:t>
            </a:r>
          </a:p>
          <a:p>
            <a:pPr marL="343080" indent="-342720">
              <a:lnSpc>
                <a:spcPct val="100000"/>
              </a:lnSpc>
              <a:spcBef>
                <a:spcPts val="479"/>
              </a:spcBef>
              <a:buClr>
                <a:srgbClr val="000000"/>
              </a:buClr>
              <a:buFont typeface="Symbol" charset="2"/>
              <a:buChar char=""/>
            </a:pPr>
            <a:r>
              <a:rPr lang="en-US" sz="2400" b="0" strike="noStrike" spc="-1" dirty="0" smtClean="0">
                <a:solidFill>
                  <a:srgbClr val="000000"/>
                </a:solidFill>
                <a:latin typeface="Arial"/>
              </a:rPr>
              <a:t>The </a:t>
            </a:r>
            <a:r>
              <a:rPr lang="en-US" sz="2400" b="0" strike="noStrike" spc="-1" dirty="0">
                <a:solidFill>
                  <a:srgbClr val="000000"/>
                </a:solidFill>
                <a:latin typeface="Arial"/>
              </a:rPr>
              <a:t>selection process ensures a particular household is not oversampled - to avoid complaints from members of the public being approached more than once for government surveys</a:t>
            </a:r>
          </a:p>
          <a:p>
            <a:pPr>
              <a:lnSpc>
                <a:spcPct val="100000"/>
              </a:lnSpc>
              <a:spcBef>
                <a:spcPts val="561"/>
              </a:spcBef>
            </a:pPr>
            <a:endParaRPr lang="en-US" sz="2400" b="0" strike="noStrike" spc="-1" dirty="0">
              <a:solidFill>
                <a:srgbClr val="000000"/>
              </a:solidFill>
              <a:latin typeface="Arial"/>
            </a:endParaRPr>
          </a:p>
        </p:txBody>
      </p:sp>
      <p:sp>
        <p:nvSpPr>
          <p:cNvPr id="118"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BAD60966-1473-4F48-AF3D-8D12A967FC7C}" type="slidenum">
              <a:rPr lang="en-GB" sz="1400" b="0" strike="noStrike" spc="-1">
                <a:solidFill>
                  <a:srgbClr val="000000"/>
                </a:solidFill>
                <a:latin typeface="Tahoma"/>
              </a:rPr>
              <a:t>11</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394200" y="476280"/>
            <a:ext cx="11366640" cy="956880"/>
          </a:xfrm>
          <a:prstGeom prst="rect">
            <a:avLst/>
          </a:prstGeom>
          <a:noFill/>
          <a:ln>
            <a:noFill/>
          </a:ln>
        </p:spPr>
        <p:txBody>
          <a:bodyPr>
            <a:noAutofit/>
          </a:bodyPr>
          <a:lstStyle/>
          <a:p>
            <a:pPr>
              <a:lnSpc>
                <a:spcPct val="100000"/>
              </a:lnSpc>
            </a:pPr>
            <a:r>
              <a:rPr lang="en-US" sz="2400" b="1" strike="noStrike" spc="-1" dirty="0">
                <a:solidFill>
                  <a:srgbClr val="004359"/>
                </a:solidFill>
                <a:latin typeface="Arial"/>
              </a:rPr>
              <a:t>Exercise 1</a:t>
            </a:r>
            <a:r>
              <a:rPr lang="en-US" sz="2000" b="1" strike="noStrike" spc="-1" dirty="0">
                <a:solidFill>
                  <a:srgbClr val="004359"/>
                </a:solidFill>
                <a:latin typeface="Arial"/>
              </a:rPr>
              <a:t>: In pairs/small groups consider what types of sampling </a:t>
            </a:r>
            <a:r>
              <a:rPr lang="en-US" sz="2000" b="1" strike="noStrike" spc="-1" dirty="0" smtClean="0">
                <a:solidFill>
                  <a:srgbClr val="004359"/>
                </a:solidFill>
                <a:latin typeface="Arial"/>
              </a:rPr>
              <a:t>is used in the examples below</a:t>
            </a:r>
            <a:r>
              <a:rPr lang="en-US" sz="2000" b="1" strike="noStrike" spc="-1" dirty="0">
                <a:solidFill>
                  <a:srgbClr val="004359"/>
                </a:solidFill>
                <a:latin typeface="Arial"/>
              </a:rPr>
              <a:t>: A) Simple Random Sampling? B) Stratified Random Sampling? C) Cluster Random Sample? D) None of these</a:t>
            </a:r>
            <a:r>
              <a:rPr dirty="0"/>
              <a:t/>
            </a:r>
            <a:br>
              <a:rPr dirty="0"/>
            </a:br>
            <a:endParaRPr lang="en-US" sz="2000" b="0" strike="noStrike" spc="-1" dirty="0">
              <a:solidFill>
                <a:srgbClr val="000000"/>
              </a:solidFill>
              <a:latin typeface="Arial"/>
            </a:endParaRPr>
          </a:p>
        </p:txBody>
      </p:sp>
      <p:sp>
        <p:nvSpPr>
          <p:cNvPr id="120" name="TextShape 2"/>
          <p:cNvSpPr txBox="1"/>
          <p:nvPr/>
        </p:nvSpPr>
        <p:spPr>
          <a:xfrm>
            <a:off x="394200" y="1700280"/>
            <a:ext cx="11366640" cy="5113080"/>
          </a:xfrm>
          <a:prstGeom prst="rect">
            <a:avLst/>
          </a:prstGeom>
          <a:noFill/>
          <a:ln>
            <a:noFill/>
          </a:ln>
        </p:spPr>
        <p:txBody>
          <a:bodyPr>
            <a:noAutofit/>
          </a:bodyPr>
          <a:lstStyle/>
          <a:p>
            <a:pPr marL="343080" indent="-342720">
              <a:lnSpc>
                <a:spcPct val="100000"/>
              </a:lnSpc>
              <a:spcBef>
                <a:spcPts val="360"/>
              </a:spcBef>
              <a:buClr>
                <a:srgbClr val="000000"/>
              </a:buClr>
              <a:buFont typeface="Symbol" charset="2"/>
              <a:buChar char=""/>
            </a:pPr>
            <a:r>
              <a:rPr lang="en-US" sz="1800" b="0" strike="noStrike" spc="-1">
                <a:solidFill>
                  <a:srgbClr val="000000"/>
                </a:solidFill>
                <a:latin typeface="Arial"/>
              </a:rPr>
              <a:t>A school chooses 333 randomly selected athletes from each of its sports teams to participate in a survey about athletics at the school</a:t>
            </a:r>
          </a:p>
          <a:p>
            <a:pPr marL="343080" indent="-342720">
              <a:lnSpc>
                <a:spcPct val="100000"/>
              </a:lnSpc>
              <a:spcBef>
                <a:spcPts val="360"/>
              </a:spcBef>
              <a:buClr>
                <a:srgbClr val="000000"/>
              </a:buClr>
              <a:buFont typeface="Symbol" charset="2"/>
              <a:buChar char=""/>
            </a:pPr>
            <a:r>
              <a:rPr lang="en-US" sz="1800" b="0" strike="noStrike" spc="-1">
                <a:solidFill>
                  <a:srgbClr val="000000"/>
                </a:solidFill>
                <a:latin typeface="Arial"/>
              </a:rPr>
              <a:t>A researcher polls people as they walk by on the street.</a:t>
            </a:r>
          </a:p>
          <a:p>
            <a:pPr marL="343080" indent="-342720">
              <a:lnSpc>
                <a:spcPct val="100000"/>
              </a:lnSpc>
              <a:spcBef>
                <a:spcPts val="360"/>
              </a:spcBef>
              <a:buClr>
                <a:srgbClr val="000000"/>
              </a:buClr>
              <a:buFont typeface="Symbol" charset="2"/>
              <a:buChar char=""/>
            </a:pPr>
            <a:r>
              <a:rPr lang="en-US" sz="1800" b="0" strike="noStrike" spc="-1">
                <a:solidFill>
                  <a:srgbClr val="000000"/>
                </a:solidFill>
                <a:latin typeface="Arial"/>
              </a:rPr>
              <a:t>A teacher puts students' names in a hat and chooses without looking to get a sample of 333 students.</a:t>
            </a:r>
          </a:p>
          <a:p>
            <a:pPr marL="343080" indent="-342720">
              <a:lnSpc>
                <a:spcPct val="100000"/>
              </a:lnSpc>
              <a:spcBef>
                <a:spcPts val="360"/>
              </a:spcBef>
              <a:buClr>
                <a:srgbClr val="000000"/>
              </a:buClr>
              <a:buFont typeface="Symbol" charset="2"/>
              <a:buChar char=""/>
            </a:pPr>
            <a:r>
              <a:rPr lang="en-US" sz="1800" b="0" strike="noStrike" spc="-1">
                <a:solidFill>
                  <a:srgbClr val="000000"/>
                </a:solidFill>
                <a:latin typeface="Arial"/>
              </a:rPr>
              <a:t>A hospital wants to survey religious participants in their city about what they seek from a hospital chaplain, so they randomly select 555 religious meetings in the city and survey every participant in those meetings.</a:t>
            </a:r>
          </a:p>
          <a:p>
            <a:pPr marL="343080" indent="-342720">
              <a:lnSpc>
                <a:spcPct val="100000"/>
              </a:lnSpc>
              <a:spcBef>
                <a:spcPts val="360"/>
              </a:spcBef>
              <a:buClr>
                <a:srgbClr val="000000"/>
              </a:buClr>
              <a:buFont typeface="Symbol" charset="2"/>
              <a:buChar char=""/>
            </a:pPr>
            <a:r>
              <a:rPr lang="en-US" sz="1800" b="0" strike="noStrike" spc="-1">
                <a:solidFill>
                  <a:srgbClr val="000000"/>
                </a:solidFill>
                <a:latin typeface="Arial"/>
              </a:rPr>
              <a:t>________ occurs when every member of a population has an equal chance of being selected for a sample.</a:t>
            </a:r>
          </a:p>
          <a:p>
            <a:pPr marL="343080" indent="-342720">
              <a:lnSpc>
                <a:spcPct val="100000"/>
              </a:lnSpc>
              <a:spcBef>
                <a:spcPts val="360"/>
              </a:spcBef>
              <a:buClr>
                <a:srgbClr val="000000"/>
              </a:buClr>
              <a:buFont typeface="Symbol" charset="2"/>
              <a:buChar char=""/>
            </a:pPr>
            <a:r>
              <a:rPr lang="en-US" sz="1800" b="0" strike="noStrike" spc="-1">
                <a:solidFill>
                  <a:srgbClr val="000000"/>
                </a:solidFill>
                <a:latin typeface="Arial"/>
              </a:rPr>
              <a:t>If a researcher selected five schools at random and then interviewed each of the teachers in those five schools, the researcher used what type of sampling?</a:t>
            </a:r>
          </a:p>
          <a:p>
            <a:pPr marL="343080" indent="-342720">
              <a:lnSpc>
                <a:spcPct val="100000"/>
              </a:lnSpc>
              <a:spcBef>
                <a:spcPts val="360"/>
              </a:spcBef>
              <a:buClr>
                <a:srgbClr val="000000"/>
              </a:buClr>
              <a:buFont typeface="Symbol" charset="2"/>
              <a:buChar char=""/>
            </a:pPr>
            <a:r>
              <a:rPr lang="en-US" sz="1800" b="0" strike="noStrike" spc="-1">
                <a:solidFill>
                  <a:srgbClr val="000000"/>
                </a:solidFill>
                <a:latin typeface="Arial"/>
              </a:rPr>
              <a:t>A researcher needs to determine the benefits of using a new algebra study technique. The researcher selected 50 beginning algebra students at random. The researcher selected 25 of these 50 students to participate in the new study programme. </a:t>
            </a:r>
          </a:p>
        </p:txBody>
      </p:sp>
      <p:sp>
        <p:nvSpPr>
          <p:cNvPr id="121"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3A625AA8-660F-4614-8D67-C0756CF3D846}" type="slidenum">
              <a:rPr lang="en-GB" sz="1400" b="0" strike="noStrike" spc="-1">
                <a:solidFill>
                  <a:srgbClr val="000000"/>
                </a:solidFill>
                <a:latin typeface="Tahoma"/>
              </a:rPr>
              <a:t>12</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11" y="-29886"/>
            <a:ext cx="11318760" cy="609398"/>
          </a:xfrm>
        </p:spPr>
        <p:txBody>
          <a:bodyPr/>
          <a:lstStyle/>
          <a:p>
            <a:r>
              <a:rPr lang="en-GB" b="1" dirty="0" smtClean="0"/>
              <a:t>What are samples used for?</a:t>
            </a:r>
            <a:endParaRPr lang="en-GB" b="1" dirty="0"/>
          </a:p>
        </p:txBody>
      </p:sp>
      <p:sp>
        <p:nvSpPr>
          <p:cNvPr id="3" name="Subtitle 2"/>
          <p:cNvSpPr>
            <a:spLocks noGrp="1"/>
          </p:cNvSpPr>
          <p:nvPr>
            <p:ph type="subTitle"/>
          </p:nvPr>
        </p:nvSpPr>
        <p:spPr>
          <a:xfrm>
            <a:off x="571615" y="723202"/>
            <a:ext cx="11320560" cy="1495794"/>
          </a:xfrm>
        </p:spPr>
        <p:txBody>
          <a:bodyPr/>
          <a:lstStyle/>
          <a:p>
            <a:r>
              <a:rPr lang="en-GB" sz="3600" spc="-1" dirty="0">
                <a:solidFill>
                  <a:srgbClr val="004359"/>
                </a:solidFill>
                <a:latin typeface="+mn-lt"/>
              </a:rPr>
              <a:t>We </a:t>
            </a:r>
            <a:r>
              <a:rPr lang="en-GB" sz="3600" spc="-1" dirty="0" smtClean="0">
                <a:solidFill>
                  <a:srgbClr val="004359"/>
                </a:solidFill>
                <a:latin typeface="+mn-lt"/>
              </a:rPr>
              <a:t>usually make </a:t>
            </a:r>
            <a:r>
              <a:rPr lang="en-GB" sz="3600" spc="-1" dirty="0">
                <a:solidFill>
                  <a:srgbClr val="004359"/>
                </a:solidFill>
                <a:latin typeface="+mn-lt"/>
              </a:rPr>
              <a:t>inferences about </a:t>
            </a:r>
            <a:r>
              <a:rPr lang="en-GB" sz="3600" spc="-1" dirty="0" smtClean="0">
                <a:solidFill>
                  <a:srgbClr val="004359"/>
                </a:solidFill>
                <a:latin typeface="+mn-lt"/>
              </a:rPr>
              <a:t>some population mean(s) </a:t>
            </a:r>
            <a:r>
              <a:rPr lang="en-GB" sz="3600" spc="-1" dirty="0">
                <a:solidFill>
                  <a:srgbClr val="004359"/>
                </a:solidFill>
                <a:latin typeface="+mn-lt"/>
              </a:rPr>
              <a:t>from the sample </a:t>
            </a:r>
            <a:r>
              <a:rPr lang="en-GB" sz="3600" spc="-1" dirty="0" smtClean="0">
                <a:solidFill>
                  <a:srgbClr val="004359"/>
                </a:solidFill>
                <a:latin typeface="+mn-lt"/>
              </a:rPr>
              <a:t>mean(s) </a:t>
            </a:r>
            <a:r>
              <a:rPr lang="en-GB" sz="3600" spc="-1" dirty="0">
                <a:solidFill>
                  <a:srgbClr val="004359"/>
                </a:solidFill>
                <a:latin typeface="+mn-lt"/>
              </a:rPr>
              <a:t>using the theoretical properties of </a:t>
            </a:r>
            <a:r>
              <a:rPr lang="en-GB" sz="3600" spc="-1" dirty="0" smtClean="0">
                <a:solidFill>
                  <a:srgbClr val="004359"/>
                </a:solidFill>
                <a:latin typeface="+mn-lt"/>
              </a:rPr>
              <a:t>its </a:t>
            </a:r>
            <a:r>
              <a:rPr lang="en-GB" sz="3600" spc="-1" dirty="0">
                <a:solidFill>
                  <a:srgbClr val="FF0000"/>
                </a:solidFill>
                <a:latin typeface="+mn-lt"/>
              </a:rPr>
              <a:t>sampling distribution</a:t>
            </a:r>
            <a:r>
              <a:rPr lang="en-GB" sz="3600" spc="-1" dirty="0">
                <a:solidFill>
                  <a:srgbClr val="004359"/>
                </a:solidFill>
                <a:latin typeface="+mn-lt"/>
              </a:rPr>
              <a:t>.</a:t>
            </a:r>
            <a:endParaRPr lang="en-GB" sz="3600" dirty="0">
              <a:latin typeface="+mn-lt"/>
            </a:endParaRPr>
          </a:p>
        </p:txBody>
      </p:sp>
      <p:sp>
        <p:nvSpPr>
          <p:cNvPr id="16" name="CustomShape 2"/>
          <p:cNvSpPr/>
          <p:nvPr/>
        </p:nvSpPr>
        <p:spPr>
          <a:xfrm>
            <a:off x="3298075" y="2447596"/>
            <a:ext cx="60195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800"/>
              </a:spcBef>
            </a:pPr>
            <a:r>
              <a:rPr lang="en-GB" sz="3600" b="1" strike="noStrike" spc="-1" dirty="0" smtClean="0">
                <a:solidFill>
                  <a:srgbClr val="000000"/>
                </a:solidFill>
                <a:latin typeface="Arial Unicode MS"/>
              </a:rPr>
              <a:t>Population</a:t>
            </a:r>
            <a:endParaRPr lang="en-GB" sz="3600" b="0" strike="noStrike" spc="-1" dirty="0">
              <a:latin typeface="Arial"/>
            </a:endParaRPr>
          </a:p>
        </p:txBody>
      </p:sp>
      <p:sp>
        <p:nvSpPr>
          <p:cNvPr id="17" name="CustomShape 3"/>
          <p:cNvSpPr/>
          <p:nvPr/>
        </p:nvSpPr>
        <p:spPr>
          <a:xfrm>
            <a:off x="3222115" y="5571676"/>
            <a:ext cx="60195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1800"/>
              </a:spcBef>
            </a:pPr>
            <a:r>
              <a:rPr lang="en-GB" sz="3600" b="1" strike="noStrike" spc="-1">
                <a:solidFill>
                  <a:srgbClr val="000000"/>
                </a:solidFill>
                <a:latin typeface="Arial Unicode MS"/>
              </a:rPr>
              <a:t>Sample mean</a:t>
            </a:r>
            <a:endParaRPr lang="en-GB" sz="3600" b="0" strike="noStrike" spc="-1">
              <a:latin typeface="Arial"/>
            </a:endParaRPr>
          </a:p>
        </p:txBody>
      </p:sp>
      <p:sp>
        <p:nvSpPr>
          <p:cNvPr id="18" name="CustomShape 4"/>
          <p:cNvSpPr/>
          <p:nvPr/>
        </p:nvSpPr>
        <p:spPr>
          <a:xfrm>
            <a:off x="3450715" y="3971476"/>
            <a:ext cx="7614850"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spcBef>
                <a:spcPts val="1800"/>
              </a:spcBef>
            </a:pPr>
            <a:r>
              <a:rPr lang="en-GB" sz="3600" b="1" i="1" strike="noStrike" spc="-1" dirty="0">
                <a:solidFill>
                  <a:srgbClr val="000000"/>
                </a:solidFill>
                <a:latin typeface="Arial Unicode MS"/>
              </a:rPr>
              <a:t>Sampling distribution </a:t>
            </a:r>
            <a:r>
              <a:rPr lang="en-GB" sz="3600" b="1" i="1" strike="noStrike" spc="-1" dirty="0" smtClean="0">
                <a:solidFill>
                  <a:srgbClr val="000000"/>
                </a:solidFill>
                <a:latin typeface="Arial Unicode MS"/>
              </a:rPr>
              <a:t>(of </a:t>
            </a:r>
            <a:r>
              <a:rPr lang="en-GB" sz="3600" b="1" i="1" strike="noStrike" spc="-1" dirty="0">
                <a:solidFill>
                  <a:srgbClr val="000000"/>
                </a:solidFill>
                <a:latin typeface="Arial Unicode MS"/>
              </a:rPr>
              <a:t>the </a:t>
            </a:r>
            <a:r>
              <a:rPr lang="en-GB" sz="3600" b="1" i="1" strike="noStrike" spc="-1" dirty="0" smtClean="0">
                <a:solidFill>
                  <a:srgbClr val="000000"/>
                </a:solidFill>
                <a:latin typeface="Arial Unicode MS"/>
              </a:rPr>
              <a:t>mean)</a:t>
            </a:r>
            <a:endParaRPr lang="en-GB" sz="3600" b="0" i="1" strike="noStrike" spc="-1" dirty="0">
              <a:latin typeface="Arial"/>
            </a:endParaRPr>
          </a:p>
        </p:txBody>
      </p:sp>
      <p:sp>
        <p:nvSpPr>
          <p:cNvPr id="19" name="Line 5"/>
          <p:cNvSpPr/>
          <p:nvPr/>
        </p:nvSpPr>
        <p:spPr>
          <a:xfrm flipV="1">
            <a:off x="5736355" y="4580956"/>
            <a:ext cx="0" cy="914400"/>
          </a:xfrm>
          <a:prstGeom prst="line">
            <a:avLst/>
          </a:prstGeom>
          <a:ln w="75600">
            <a:solidFill>
              <a:schemeClr val="tx1"/>
            </a:solidFill>
            <a:prstDash val="dash"/>
            <a:round/>
            <a:tailEnd type="triangle" w="med" len="med"/>
          </a:ln>
        </p:spPr>
        <p:style>
          <a:lnRef idx="0">
            <a:scrgbClr r="0" g="0" b="0"/>
          </a:lnRef>
          <a:fillRef idx="0">
            <a:scrgbClr r="0" g="0" b="0"/>
          </a:fillRef>
          <a:effectRef idx="0">
            <a:scrgbClr r="0" g="0" b="0"/>
          </a:effectRef>
          <a:fontRef idx="minor"/>
        </p:style>
      </p:sp>
      <p:sp>
        <p:nvSpPr>
          <p:cNvPr id="20" name="Line 6"/>
          <p:cNvSpPr/>
          <p:nvPr/>
        </p:nvSpPr>
        <p:spPr>
          <a:xfrm flipV="1">
            <a:off x="5736355" y="3057076"/>
            <a:ext cx="0" cy="914400"/>
          </a:xfrm>
          <a:prstGeom prst="line">
            <a:avLst/>
          </a:prstGeom>
          <a:ln w="75600">
            <a:solidFill>
              <a:schemeClr val="tx1"/>
            </a:solidFill>
            <a:prstDash val="dash"/>
            <a:round/>
            <a:tailEnd type="triangle" w="med" len="med"/>
          </a:ln>
        </p:spPr>
        <p:style>
          <a:lnRef idx="0">
            <a:scrgbClr r="0" g="0" b="0"/>
          </a:lnRef>
          <a:fillRef idx="0">
            <a:scrgbClr r="0" g="0" b="0"/>
          </a:fillRef>
          <a:effectRef idx="0">
            <a:scrgbClr r="0" g="0" b="0"/>
          </a:effectRef>
          <a:fontRef idx="minor"/>
        </p:style>
      </p:sp>
      <p:sp>
        <p:nvSpPr>
          <p:cNvPr id="21" name="Line 7"/>
          <p:cNvSpPr/>
          <p:nvPr/>
        </p:nvSpPr>
        <p:spPr>
          <a:xfrm>
            <a:off x="6727075" y="3133396"/>
            <a:ext cx="0" cy="83808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22" name="Line 8"/>
          <p:cNvSpPr/>
          <p:nvPr/>
        </p:nvSpPr>
        <p:spPr>
          <a:xfrm>
            <a:off x="6727075" y="4657276"/>
            <a:ext cx="0" cy="83808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23" name="CustomShape 9"/>
          <p:cNvSpPr/>
          <p:nvPr/>
        </p:nvSpPr>
        <p:spPr>
          <a:xfrm>
            <a:off x="8174995" y="5800276"/>
            <a:ext cx="22856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GB" sz="2400" b="0" strike="noStrike" spc="-1">
                <a:solidFill>
                  <a:srgbClr val="000000"/>
                </a:solidFill>
                <a:latin typeface="Times New Roman"/>
              </a:rPr>
              <a:t>Empirical and known</a:t>
            </a:r>
            <a:endParaRPr lang="en-GB" sz="2400" b="0" strike="noStrike" spc="-1">
              <a:latin typeface="Arial"/>
            </a:endParaRPr>
          </a:p>
        </p:txBody>
      </p:sp>
      <p:sp>
        <p:nvSpPr>
          <p:cNvPr id="24" name="CustomShape 10"/>
          <p:cNvSpPr/>
          <p:nvPr/>
        </p:nvSpPr>
        <p:spPr>
          <a:xfrm>
            <a:off x="8251315" y="2447596"/>
            <a:ext cx="22856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GB" sz="2400" b="0" strike="noStrike" spc="-1">
                <a:solidFill>
                  <a:srgbClr val="000000"/>
                </a:solidFill>
                <a:latin typeface="Times New Roman"/>
              </a:rPr>
              <a:t>Empirical but unknown</a:t>
            </a:r>
            <a:endParaRPr lang="en-GB" sz="2400" b="0" strike="noStrike" spc="-1">
              <a:latin typeface="Arial"/>
            </a:endParaRPr>
          </a:p>
        </p:txBody>
      </p:sp>
      <p:sp>
        <p:nvSpPr>
          <p:cNvPr id="25" name="Line 12"/>
          <p:cNvSpPr/>
          <p:nvPr/>
        </p:nvSpPr>
        <p:spPr>
          <a:xfrm>
            <a:off x="3678955" y="3660436"/>
            <a:ext cx="533520" cy="533160"/>
          </a:xfrm>
          <a:prstGeom prst="line">
            <a:avLst/>
          </a:prstGeom>
          <a:ln w="12600">
            <a:solidFill>
              <a:schemeClr val="hlink"/>
            </a:solidFill>
            <a:round/>
            <a:tailEnd type="triangle" w="med" len="med"/>
          </a:ln>
        </p:spPr>
        <p:style>
          <a:lnRef idx="0">
            <a:scrgbClr r="0" g="0" b="0"/>
          </a:lnRef>
          <a:fillRef idx="0">
            <a:scrgbClr r="0" g="0" b="0"/>
          </a:fillRef>
          <a:effectRef idx="0">
            <a:scrgbClr r="0" g="0" b="0"/>
          </a:effectRef>
          <a:fontRef idx="minor"/>
        </p:style>
      </p:sp>
      <p:sp>
        <p:nvSpPr>
          <p:cNvPr id="26" name="Line 13"/>
          <p:cNvSpPr/>
          <p:nvPr/>
        </p:nvSpPr>
        <p:spPr>
          <a:xfrm flipH="1">
            <a:off x="7641475" y="2828476"/>
            <a:ext cx="533160" cy="0"/>
          </a:xfrm>
          <a:prstGeom prst="line">
            <a:avLst/>
          </a:prstGeom>
          <a:ln w="12600">
            <a:solidFill>
              <a:schemeClr val="hlink"/>
            </a:solidFill>
            <a:round/>
            <a:tailEnd type="triangle" w="med" len="med"/>
          </a:ln>
        </p:spPr>
        <p:style>
          <a:lnRef idx="0">
            <a:scrgbClr r="0" g="0" b="0"/>
          </a:lnRef>
          <a:fillRef idx="0">
            <a:scrgbClr r="0" g="0" b="0"/>
          </a:fillRef>
          <a:effectRef idx="0">
            <a:scrgbClr r="0" g="0" b="0"/>
          </a:effectRef>
          <a:fontRef idx="minor"/>
        </p:style>
      </p:sp>
      <p:sp>
        <p:nvSpPr>
          <p:cNvPr id="27" name="Line 14"/>
          <p:cNvSpPr/>
          <p:nvPr/>
        </p:nvSpPr>
        <p:spPr>
          <a:xfrm flipH="1" flipV="1">
            <a:off x="7184275" y="6028876"/>
            <a:ext cx="990360" cy="228600"/>
          </a:xfrm>
          <a:prstGeom prst="line">
            <a:avLst/>
          </a:prstGeom>
          <a:ln w="12600">
            <a:solidFill>
              <a:schemeClr val="hlink"/>
            </a:solidFill>
            <a:round/>
            <a:tailEnd type="triangle" w="med" len="med"/>
          </a:ln>
        </p:spPr>
        <p:style>
          <a:lnRef idx="0">
            <a:scrgbClr r="0" g="0" b="0"/>
          </a:lnRef>
          <a:fillRef idx="0">
            <a:scrgbClr r="0" g="0" b="0"/>
          </a:fillRef>
          <a:effectRef idx="0">
            <a:scrgbClr r="0" g="0" b="0"/>
          </a:effectRef>
          <a:fontRef idx="minor"/>
        </p:style>
      </p:sp>
      <p:sp>
        <p:nvSpPr>
          <p:cNvPr id="28" name="Rectangle 27"/>
          <p:cNvSpPr/>
          <p:nvPr/>
        </p:nvSpPr>
        <p:spPr>
          <a:xfrm>
            <a:off x="507311" y="3971476"/>
            <a:ext cx="3309496" cy="800219"/>
          </a:xfrm>
          <a:prstGeom prst="rect">
            <a:avLst/>
          </a:prstGeom>
        </p:spPr>
        <p:txBody>
          <a:bodyPr wrap="none">
            <a:spAutoFit/>
          </a:bodyPr>
          <a:lstStyle/>
          <a:p>
            <a:pPr>
              <a:lnSpc>
                <a:spcPct val="100000"/>
              </a:lnSpc>
              <a:spcBef>
                <a:spcPts val="1199"/>
              </a:spcBef>
            </a:pPr>
            <a:r>
              <a:rPr lang="en-GB" spc="-1" dirty="0" smtClean="0">
                <a:solidFill>
                  <a:srgbClr val="000000"/>
                </a:solidFill>
                <a:latin typeface="Times New Roman"/>
              </a:rPr>
              <a:t>These properties are derived from</a:t>
            </a:r>
          </a:p>
          <a:p>
            <a:pPr>
              <a:lnSpc>
                <a:spcPct val="100000"/>
              </a:lnSpc>
              <a:spcBef>
                <a:spcPts val="1199"/>
              </a:spcBef>
            </a:pPr>
            <a:r>
              <a:rPr lang="en-GB" spc="-1" dirty="0" smtClean="0">
                <a:solidFill>
                  <a:srgbClr val="000000"/>
                </a:solidFill>
                <a:latin typeface="Times New Roman"/>
              </a:rPr>
              <a:t>the Central </a:t>
            </a:r>
            <a:r>
              <a:rPr lang="en-GB" spc="-1" dirty="0">
                <a:solidFill>
                  <a:srgbClr val="000000"/>
                </a:solidFill>
                <a:latin typeface="Times New Roman"/>
              </a:rPr>
              <a:t>Limit Theorem</a:t>
            </a:r>
            <a:endParaRPr lang="en-GB" spc="-1" dirty="0"/>
          </a:p>
        </p:txBody>
      </p:sp>
    </p:spTree>
    <p:extLst>
      <p:ext uri="{BB962C8B-B14F-4D97-AF65-F5344CB8AC3E}">
        <p14:creationId xmlns:p14="http://schemas.microsoft.com/office/powerpoint/2010/main" val="125709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91" y="0"/>
            <a:ext cx="11318760" cy="609398"/>
          </a:xfrm>
        </p:spPr>
        <p:txBody>
          <a:bodyPr/>
          <a:lstStyle/>
          <a:p>
            <a:r>
              <a:rPr lang="en-GB" b="1" dirty="0"/>
              <a:t>Probability distributions – a reminder</a:t>
            </a:r>
            <a:endParaRPr lang="en-GB" dirty="0"/>
          </a:p>
        </p:txBody>
      </p:sp>
      <p:sp>
        <p:nvSpPr>
          <p:cNvPr id="3" name="Subtitle 2"/>
          <p:cNvSpPr>
            <a:spLocks noGrp="1"/>
          </p:cNvSpPr>
          <p:nvPr>
            <p:ph type="subTitle"/>
          </p:nvPr>
        </p:nvSpPr>
        <p:spPr>
          <a:xfrm>
            <a:off x="440280" y="1205169"/>
            <a:ext cx="11320560" cy="6463308"/>
          </a:xfrm>
        </p:spPr>
        <p:txBody>
          <a:bodyPr/>
          <a:lstStyle/>
          <a:p>
            <a:pPr marL="457200" indent="-457200">
              <a:buFont typeface="Arial" panose="020B0604020202020204" pitchFamily="34" charset="0"/>
              <a:buChar char="•"/>
            </a:pPr>
            <a:r>
              <a:rPr lang="en-US" sz="2800" spc="-1" dirty="0">
                <a:solidFill>
                  <a:srgbClr val="000000"/>
                </a:solidFill>
                <a:latin typeface="+mn-lt"/>
              </a:rPr>
              <a:t>A distribution represents the values a variable can </a:t>
            </a:r>
            <a:r>
              <a:rPr lang="en-US" sz="2800" spc="-1" dirty="0" smtClean="0">
                <a:solidFill>
                  <a:srgbClr val="000000"/>
                </a:solidFill>
                <a:latin typeface="+mn-lt"/>
              </a:rPr>
              <a:t>take with their probability of occurrence: </a:t>
            </a:r>
            <a:r>
              <a:rPr lang="en-US" sz="2800" spc="-1" dirty="0">
                <a:solidFill>
                  <a:srgbClr val="000000"/>
                </a:solidFill>
                <a:latin typeface="+mn-lt"/>
              </a:rPr>
              <a:t>they can be empirical (</a:t>
            </a:r>
            <a:r>
              <a:rPr lang="en-US" sz="2800" spc="-1" dirty="0" err="1" smtClean="0">
                <a:solidFill>
                  <a:srgbClr val="000000"/>
                </a:solidFill>
                <a:latin typeface="+mn-lt"/>
              </a:rPr>
              <a:t>ie</a:t>
            </a:r>
            <a:r>
              <a:rPr lang="en-US" sz="2800" spc="-1" dirty="0" smtClean="0">
                <a:solidFill>
                  <a:srgbClr val="000000"/>
                </a:solidFill>
                <a:latin typeface="+mn-lt"/>
              </a:rPr>
              <a:t> </a:t>
            </a:r>
            <a:r>
              <a:rPr lang="en-US" sz="2800" spc="-1" dirty="0">
                <a:solidFill>
                  <a:srgbClr val="000000"/>
                </a:solidFill>
                <a:latin typeface="+mn-lt"/>
              </a:rPr>
              <a:t>as we observed them) or theoretical, described by an equation</a:t>
            </a:r>
            <a:r>
              <a:rPr lang="en-US" sz="2800" spc="-1" dirty="0" smtClean="0">
                <a:solidFill>
                  <a:srgbClr val="000000"/>
                </a:solidFill>
                <a:latin typeface="+mn-lt"/>
              </a:rPr>
              <a:t>.</a:t>
            </a:r>
          </a:p>
          <a:p>
            <a:pPr marL="457200" indent="-457200">
              <a:buFont typeface="Arial" panose="020B0604020202020204" pitchFamily="34" charset="0"/>
              <a:buChar char="•"/>
            </a:pPr>
            <a:r>
              <a:rPr lang="en-US" sz="2800" spc="-1" dirty="0">
                <a:solidFill>
                  <a:srgbClr val="000000"/>
                </a:solidFill>
                <a:latin typeface="+mn-lt"/>
              </a:rPr>
              <a:t>Things repeated over time or space can usually be described by a distribution </a:t>
            </a:r>
            <a:r>
              <a:rPr lang="en-US" sz="2800" spc="-1" dirty="0" err="1">
                <a:solidFill>
                  <a:srgbClr val="000000"/>
                </a:solidFill>
                <a:latin typeface="+mn-lt"/>
              </a:rPr>
              <a:t>ie</a:t>
            </a:r>
            <a:r>
              <a:rPr lang="en-US" sz="2800" spc="-1" dirty="0">
                <a:solidFill>
                  <a:srgbClr val="000000"/>
                </a:solidFill>
                <a:latin typeface="+mn-lt"/>
              </a:rPr>
              <a:t> the weight of adults in the UK, the number of car crashes at a particular junction, school leavers’ GCSE achievements</a:t>
            </a:r>
          </a:p>
          <a:p>
            <a:pPr marL="457200" indent="-457200">
              <a:buFont typeface="Arial" panose="020B0604020202020204" pitchFamily="34" charset="0"/>
              <a:buChar char="•"/>
            </a:pPr>
            <a:r>
              <a:rPr lang="en-US" sz="2800" spc="-1" dirty="0" smtClean="0">
                <a:solidFill>
                  <a:srgbClr val="000000"/>
                </a:solidFill>
                <a:latin typeface="+mn-lt"/>
              </a:rPr>
              <a:t>Distributions can be of two main types:</a:t>
            </a:r>
          </a:p>
          <a:p>
            <a:pPr marL="457200" lvl="1" indent="-457200">
              <a:buFont typeface="Arial" panose="020B0604020202020204" pitchFamily="34" charset="0"/>
              <a:buChar char="•"/>
            </a:pPr>
            <a:r>
              <a:rPr lang="en-US" sz="2400" i="1" spc="-1" dirty="0" smtClean="0">
                <a:solidFill>
                  <a:srgbClr val="000000"/>
                </a:solidFill>
                <a:latin typeface="+mn-lt"/>
              </a:rPr>
              <a:t>Parametric</a:t>
            </a:r>
            <a:r>
              <a:rPr lang="en-US" sz="2400" spc="-1" dirty="0">
                <a:solidFill>
                  <a:srgbClr val="000000"/>
                </a:solidFill>
                <a:latin typeface="+mn-lt"/>
              </a:rPr>
              <a:t>: they can be formally described by </a:t>
            </a:r>
            <a:r>
              <a:rPr lang="en-US" sz="2400" i="1" spc="-1" dirty="0">
                <a:solidFill>
                  <a:srgbClr val="000000"/>
                </a:solidFill>
                <a:latin typeface="+mn-lt"/>
              </a:rPr>
              <a:t>parameters</a:t>
            </a:r>
            <a:r>
              <a:rPr lang="en-US" sz="2400" spc="-1" dirty="0">
                <a:solidFill>
                  <a:srgbClr val="000000"/>
                </a:solidFill>
                <a:latin typeface="+mn-lt"/>
              </a:rPr>
              <a:t> (typically a mean </a:t>
            </a:r>
            <a:r>
              <a:rPr lang="en-US" sz="2400" spc="-1" dirty="0" smtClean="0">
                <a:solidFill>
                  <a:srgbClr val="000000"/>
                </a:solidFill>
                <a:latin typeface="+mn-lt"/>
              </a:rPr>
              <a:t>	and </a:t>
            </a:r>
            <a:r>
              <a:rPr lang="en-US" sz="2400" spc="-1" dirty="0">
                <a:solidFill>
                  <a:srgbClr val="000000"/>
                </a:solidFill>
                <a:latin typeface="+mn-lt"/>
              </a:rPr>
              <a:t>standard deviation, but there can be more/other </a:t>
            </a:r>
            <a:r>
              <a:rPr lang="en-US" sz="2400" spc="-1" dirty="0" smtClean="0">
                <a:solidFill>
                  <a:srgbClr val="000000"/>
                </a:solidFill>
                <a:latin typeface="+mn-lt"/>
              </a:rPr>
              <a:t>ones)</a:t>
            </a:r>
          </a:p>
          <a:p>
            <a:pPr marL="457200" lvl="3" indent="-457200">
              <a:buFont typeface="Wingdings" panose="05000000000000000000" pitchFamily="2" charset="2"/>
              <a:buChar char="§"/>
            </a:pPr>
            <a:r>
              <a:rPr lang="en-US" sz="2400" i="1" spc="-1" dirty="0" smtClean="0">
                <a:solidFill>
                  <a:srgbClr val="000000"/>
                </a:solidFill>
                <a:latin typeface="+mn-lt"/>
              </a:rPr>
              <a:t>Non </a:t>
            </a:r>
            <a:r>
              <a:rPr lang="en-US" sz="2400" i="1" spc="-1" dirty="0">
                <a:solidFill>
                  <a:srgbClr val="000000"/>
                </a:solidFill>
                <a:latin typeface="+mn-lt"/>
              </a:rPr>
              <a:t>parametric </a:t>
            </a:r>
            <a:r>
              <a:rPr lang="en-US" sz="2400" spc="-1" dirty="0">
                <a:solidFill>
                  <a:srgbClr val="000000"/>
                </a:solidFill>
                <a:latin typeface="+mn-lt"/>
              </a:rPr>
              <a:t>( we won’t look at these in this module</a:t>
            </a:r>
            <a:r>
              <a:rPr lang="en-US" sz="2400" spc="-1" dirty="0" smtClean="0">
                <a:solidFill>
                  <a:srgbClr val="000000"/>
                </a:solidFill>
                <a:latin typeface="+mn-lt"/>
              </a:rPr>
              <a:t>)</a:t>
            </a:r>
            <a:endParaRPr lang="en-US" sz="200" spc="-1" dirty="0" smtClean="0">
              <a:solidFill>
                <a:srgbClr val="000000"/>
              </a:solidFill>
              <a:latin typeface="+mn-lt"/>
            </a:endParaRPr>
          </a:p>
          <a:p>
            <a:pPr marL="457200" indent="-457200">
              <a:buFont typeface="Arial" panose="020B0604020202020204" pitchFamily="34" charset="0"/>
              <a:buChar char="•"/>
            </a:pPr>
            <a:r>
              <a:rPr lang="en-US" sz="2800" spc="-1" dirty="0">
                <a:solidFill>
                  <a:srgbClr val="000000"/>
                </a:solidFill>
                <a:latin typeface="+mn-lt"/>
              </a:rPr>
              <a:t>If we know the </a:t>
            </a:r>
            <a:r>
              <a:rPr lang="en-US" sz="2800" i="1" spc="-1" dirty="0">
                <a:solidFill>
                  <a:srgbClr val="000000"/>
                </a:solidFill>
                <a:latin typeface="+mn-lt"/>
              </a:rPr>
              <a:t>parameters </a:t>
            </a:r>
            <a:r>
              <a:rPr lang="en-US" sz="2800" spc="-1" dirty="0">
                <a:solidFill>
                  <a:srgbClr val="000000"/>
                </a:solidFill>
                <a:latin typeface="+mn-lt"/>
              </a:rPr>
              <a:t>of such </a:t>
            </a:r>
            <a:r>
              <a:rPr lang="en-US" sz="2800" spc="-1" dirty="0" smtClean="0">
                <a:solidFill>
                  <a:srgbClr val="000000"/>
                </a:solidFill>
                <a:latin typeface="+mn-lt"/>
              </a:rPr>
              <a:t>distributions, </a:t>
            </a:r>
            <a:r>
              <a:rPr lang="en-US" sz="2800" spc="-1" dirty="0">
                <a:solidFill>
                  <a:srgbClr val="000000"/>
                </a:solidFill>
                <a:latin typeface="+mn-lt"/>
              </a:rPr>
              <a:t>we can then predict how likely </a:t>
            </a:r>
            <a:r>
              <a:rPr lang="en-US" sz="2800" spc="-1" dirty="0" smtClean="0">
                <a:solidFill>
                  <a:srgbClr val="000000"/>
                </a:solidFill>
                <a:latin typeface="+mn-lt"/>
              </a:rPr>
              <a:t>we are to find given values of the mean</a:t>
            </a:r>
            <a:endParaRPr lang="en-US" sz="2800" spc="-1" dirty="0">
              <a:solidFill>
                <a:srgbClr val="000000"/>
              </a:solidFill>
              <a:latin typeface="+mn-lt"/>
            </a:endParaRPr>
          </a:p>
          <a:p>
            <a:pPr lvl="1"/>
            <a:endParaRPr lang="en-US" sz="2800" spc="-1" dirty="0" smtClean="0">
              <a:solidFill>
                <a:srgbClr val="000000"/>
              </a:solidFill>
              <a:latin typeface="+mn-lt"/>
            </a:endParaRPr>
          </a:p>
          <a:p>
            <a:pPr lvl="1"/>
            <a:endParaRPr lang="en-US" sz="2800" spc="-1" dirty="0" smtClean="0">
              <a:solidFill>
                <a:srgbClr val="000000"/>
              </a:solidFill>
              <a:latin typeface="+mn-lt"/>
            </a:endParaRPr>
          </a:p>
          <a:p>
            <a:pPr lvl="1"/>
            <a:endParaRPr lang="en-US" sz="2800" spc="-1" dirty="0">
              <a:solidFill>
                <a:srgbClr val="000000"/>
              </a:solidFill>
              <a:latin typeface="+mn-lt"/>
            </a:endParaRPr>
          </a:p>
          <a:p>
            <a:endParaRPr lang="en-GB" sz="2800" dirty="0">
              <a:latin typeface="+mn-lt"/>
            </a:endParaRPr>
          </a:p>
        </p:txBody>
      </p:sp>
    </p:spTree>
    <p:extLst>
      <p:ext uri="{BB962C8B-B14F-4D97-AF65-F5344CB8AC3E}">
        <p14:creationId xmlns:p14="http://schemas.microsoft.com/office/powerpoint/2010/main" val="353434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638360" y="-63540"/>
            <a:ext cx="89150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001"/>
              </a:spcBef>
            </a:pPr>
            <a:r>
              <a:rPr lang="en-GB" sz="4000" b="1" strike="noStrike" spc="-1" dirty="0">
                <a:solidFill>
                  <a:srgbClr val="000000"/>
                </a:solidFill>
                <a:latin typeface="Times New Roman"/>
              </a:rPr>
              <a:t>The normal </a:t>
            </a:r>
            <a:r>
              <a:rPr lang="en-GB" sz="4000" b="1" strike="noStrike" spc="-1" dirty="0" smtClean="0">
                <a:solidFill>
                  <a:srgbClr val="000000"/>
                </a:solidFill>
                <a:latin typeface="Times New Roman"/>
              </a:rPr>
              <a:t>distribution</a:t>
            </a:r>
            <a:endParaRPr lang="en-GB" sz="4000" b="0" strike="noStrike" spc="-1" dirty="0">
              <a:latin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146" y="642892"/>
            <a:ext cx="8050589" cy="5841650"/>
          </a:xfrm>
          <a:prstGeom prst="rect">
            <a:avLst/>
          </a:prstGeom>
        </p:spPr>
      </p:pic>
    </p:spTree>
    <p:extLst>
      <p:ext uri="{BB962C8B-B14F-4D97-AF65-F5344CB8AC3E}">
        <p14:creationId xmlns:p14="http://schemas.microsoft.com/office/powerpoint/2010/main" val="194835325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32" y="96950"/>
            <a:ext cx="11318760" cy="415498"/>
          </a:xfrm>
        </p:spPr>
        <p:txBody>
          <a:bodyPr/>
          <a:lstStyle/>
          <a:p>
            <a:r>
              <a:rPr lang="en-US" sz="3000" b="1" spc="-1" dirty="0">
                <a:solidFill>
                  <a:srgbClr val="004359"/>
                </a:solidFill>
              </a:rPr>
              <a:t>What is the sampling distribution?</a:t>
            </a:r>
            <a:endParaRPr lang="en-GB" sz="3000" dirty="0"/>
          </a:p>
        </p:txBody>
      </p:sp>
      <p:sp>
        <p:nvSpPr>
          <p:cNvPr id="3" name="Subtitle 2"/>
          <p:cNvSpPr>
            <a:spLocks noGrp="1"/>
          </p:cNvSpPr>
          <p:nvPr>
            <p:ph type="subTitle"/>
          </p:nvPr>
        </p:nvSpPr>
        <p:spPr>
          <a:xfrm>
            <a:off x="453532" y="1289428"/>
            <a:ext cx="11320560" cy="4703339"/>
          </a:xfrm>
        </p:spPr>
        <p:txBody>
          <a:bodyPr/>
          <a:lstStyle/>
          <a:p>
            <a:pPr>
              <a:lnSpc>
                <a:spcPct val="80000"/>
              </a:lnSpc>
              <a:spcBef>
                <a:spcPts val="479"/>
              </a:spcBef>
            </a:pPr>
            <a:r>
              <a:rPr lang="en-US" sz="2800" spc="-1" dirty="0" smtClean="0">
                <a:solidFill>
                  <a:srgbClr val="000000"/>
                </a:solidFill>
                <a:latin typeface="+mn-lt"/>
              </a:rPr>
              <a:t> </a:t>
            </a:r>
          </a:p>
          <a:p>
            <a:pPr marL="343080" indent="-342720">
              <a:lnSpc>
                <a:spcPct val="80000"/>
              </a:lnSpc>
              <a:spcBef>
                <a:spcPts val="479"/>
              </a:spcBef>
              <a:buClr>
                <a:srgbClr val="000000"/>
              </a:buClr>
              <a:buFont typeface="Symbol" charset="2"/>
              <a:buChar char=""/>
            </a:pPr>
            <a:r>
              <a:rPr lang="en-US" sz="2800" spc="-1" dirty="0" smtClean="0">
                <a:solidFill>
                  <a:srgbClr val="000000"/>
                </a:solidFill>
                <a:latin typeface="+mn-lt"/>
              </a:rPr>
              <a:t>The </a:t>
            </a:r>
            <a:r>
              <a:rPr lang="en-US" sz="2800" i="1" spc="-1" dirty="0" smtClean="0">
                <a:solidFill>
                  <a:srgbClr val="000000"/>
                </a:solidFill>
                <a:latin typeface="+mn-lt"/>
              </a:rPr>
              <a:t>sampling distribution</a:t>
            </a:r>
            <a:r>
              <a:rPr lang="en-US" sz="2800" spc="-1" dirty="0" smtClean="0">
                <a:solidFill>
                  <a:srgbClr val="000000"/>
                </a:solidFill>
                <a:latin typeface="+mn-lt"/>
              </a:rPr>
              <a:t> is the theoretical distribution of the parameter we want to infer from the sample to the population. </a:t>
            </a:r>
            <a:endParaRPr lang="en-US" sz="9600" spc="-1" dirty="0" smtClean="0">
              <a:solidFill>
                <a:srgbClr val="000000"/>
              </a:solidFill>
              <a:latin typeface="+mn-lt"/>
            </a:endParaRPr>
          </a:p>
          <a:p>
            <a:pPr marL="360" lvl="1">
              <a:lnSpc>
                <a:spcPct val="80000"/>
              </a:lnSpc>
              <a:spcBef>
                <a:spcPts val="479"/>
              </a:spcBef>
              <a:buClr>
                <a:srgbClr val="000000"/>
              </a:buClr>
            </a:pPr>
            <a:r>
              <a:rPr lang="en-US" sz="2000" spc="-1" dirty="0" smtClean="0">
                <a:solidFill>
                  <a:srgbClr val="000000"/>
                </a:solidFill>
                <a:latin typeface="+mn-lt"/>
              </a:rPr>
              <a:t>	Ex the mean number of minutes babies under two sleep at night</a:t>
            </a:r>
          </a:p>
          <a:p>
            <a:pPr marL="343080" indent="-342720">
              <a:lnSpc>
                <a:spcPct val="80000"/>
              </a:lnSpc>
              <a:spcBef>
                <a:spcPts val="479"/>
              </a:spcBef>
              <a:buClr>
                <a:srgbClr val="000000"/>
              </a:buClr>
              <a:buFont typeface="Symbol" charset="2"/>
              <a:buChar char=""/>
            </a:pPr>
            <a:r>
              <a:rPr lang="en-US" sz="2800" i="1" spc="-1" dirty="0">
                <a:solidFill>
                  <a:srgbClr val="000000"/>
                </a:solidFill>
              </a:rPr>
              <a:t>Note that the distribution of a parameter is not the same as the distribution of the original variable </a:t>
            </a:r>
            <a:r>
              <a:rPr lang="en-US" sz="2800" i="1" spc="-1" dirty="0" err="1">
                <a:solidFill>
                  <a:srgbClr val="000000"/>
                </a:solidFill>
              </a:rPr>
              <a:t>ie</a:t>
            </a:r>
            <a:r>
              <a:rPr lang="en-US" sz="2800" i="1" spc="-1" dirty="0">
                <a:solidFill>
                  <a:srgbClr val="000000"/>
                </a:solidFill>
              </a:rPr>
              <a:t> the distribution of the minutes babies sleep at night is not the same as the distribution of their mean across samples</a:t>
            </a:r>
            <a:endParaRPr lang="en-US" sz="2800" spc="-1" dirty="0">
              <a:solidFill>
                <a:srgbClr val="000000"/>
              </a:solidFill>
            </a:endParaRPr>
          </a:p>
          <a:p>
            <a:pPr marL="343080" indent="-342720">
              <a:lnSpc>
                <a:spcPct val="80000"/>
              </a:lnSpc>
              <a:spcBef>
                <a:spcPts val="479"/>
              </a:spcBef>
              <a:buClr>
                <a:srgbClr val="000000"/>
              </a:buClr>
              <a:buFont typeface="Symbol" charset="2"/>
              <a:buChar char=""/>
            </a:pPr>
            <a:r>
              <a:rPr lang="en-US" sz="2800" spc="-1" dirty="0" smtClean="0">
                <a:solidFill>
                  <a:srgbClr val="000000"/>
                </a:solidFill>
                <a:latin typeface="+mn-lt"/>
              </a:rPr>
              <a:t>We </a:t>
            </a:r>
            <a:r>
              <a:rPr lang="en-US" sz="2800" spc="-1" dirty="0">
                <a:solidFill>
                  <a:srgbClr val="000000"/>
                </a:solidFill>
                <a:latin typeface="+mn-lt"/>
              </a:rPr>
              <a:t>could </a:t>
            </a:r>
            <a:r>
              <a:rPr lang="en-US" sz="2800" spc="-1" dirty="0" err="1">
                <a:solidFill>
                  <a:srgbClr val="000000"/>
                </a:solidFill>
                <a:latin typeface="+mn-lt"/>
              </a:rPr>
              <a:t>visualise</a:t>
            </a:r>
            <a:r>
              <a:rPr lang="en-US" sz="2800" spc="-1" dirty="0">
                <a:solidFill>
                  <a:srgbClr val="000000"/>
                </a:solidFill>
                <a:latin typeface="+mn-lt"/>
              </a:rPr>
              <a:t> </a:t>
            </a:r>
            <a:r>
              <a:rPr lang="en-US" sz="2800" spc="-1" dirty="0" smtClean="0">
                <a:solidFill>
                  <a:srgbClr val="000000"/>
                </a:solidFill>
              </a:rPr>
              <a:t>this </a:t>
            </a:r>
            <a:r>
              <a:rPr lang="en-US" sz="2800" spc="-1" dirty="0" smtClean="0">
                <a:solidFill>
                  <a:srgbClr val="000000"/>
                </a:solidFill>
                <a:latin typeface="+mn-lt"/>
              </a:rPr>
              <a:t>empirically by </a:t>
            </a:r>
            <a:r>
              <a:rPr lang="en-US" sz="2800" spc="-1" dirty="0">
                <a:solidFill>
                  <a:srgbClr val="000000"/>
                </a:solidFill>
                <a:latin typeface="+mn-lt"/>
              </a:rPr>
              <a:t>drawing several samples of babies under two and plot </a:t>
            </a:r>
            <a:r>
              <a:rPr lang="en-US" sz="2800" spc="-1" dirty="0" smtClean="0">
                <a:solidFill>
                  <a:srgbClr val="000000"/>
                </a:solidFill>
                <a:latin typeface="+mn-lt"/>
              </a:rPr>
              <a:t>their </a:t>
            </a:r>
            <a:r>
              <a:rPr lang="en-US" sz="2800" spc="-1" dirty="0">
                <a:solidFill>
                  <a:srgbClr val="000000"/>
                </a:solidFill>
                <a:latin typeface="+mn-lt"/>
              </a:rPr>
              <a:t>mean </a:t>
            </a:r>
            <a:r>
              <a:rPr lang="en-US" sz="2800" spc="-1" dirty="0" smtClean="0">
                <a:solidFill>
                  <a:srgbClr val="000000"/>
                </a:solidFill>
                <a:latin typeface="+mn-lt"/>
              </a:rPr>
              <a:t>sleeping time </a:t>
            </a:r>
            <a:r>
              <a:rPr lang="en-US" sz="2800" spc="-1" dirty="0">
                <a:solidFill>
                  <a:srgbClr val="000000"/>
                </a:solidFill>
              </a:rPr>
              <a:t>on a graph </a:t>
            </a:r>
            <a:r>
              <a:rPr lang="en-US" sz="2800" i="1" spc="-1" dirty="0" smtClean="0">
                <a:solidFill>
                  <a:srgbClr val="000000"/>
                </a:solidFill>
                <a:latin typeface="+mn-lt"/>
              </a:rPr>
              <a:t>.</a:t>
            </a:r>
          </a:p>
          <a:p>
            <a:pPr marL="343080" indent="-342720">
              <a:lnSpc>
                <a:spcPct val="80000"/>
              </a:lnSpc>
              <a:spcBef>
                <a:spcPts val="479"/>
              </a:spcBef>
              <a:buClr>
                <a:srgbClr val="000000"/>
              </a:buClr>
              <a:buFont typeface="Symbol" charset="2"/>
              <a:buChar char=""/>
            </a:pPr>
            <a:r>
              <a:rPr lang="en-US" sz="2800" spc="-1" dirty="0">
                <a:solidFill>
                  <a:srgbClr val="000000"/>
                </a:solidFill>
                <a:latin typeface="+mn-lt"/>
              </a:rPr>
              <a:t>The Central Limit Theorem tells us </a:t>
            </a:r>
            <a:r>
              <a:rPr lang="en-US" sz="2800" spc="-1" dirty="0" smtClean="0">
                <a:solidFill>
                  <a:srgbClr val="000000"/>
                </a:solidFill>
                <a:latin typeface="+mn-lt"/>
              </a:rPr>
              <a:t>that if we were to draw lots of such samples, the mean of all of these would be the same as the population mean. The same is true of the standard deviation.</a:t>
            </a:r>
          </a:p>
        </p:txBody>
      </p:sp>
    </p:spTree>
    <p:extLst>
      <p:ext uri="{BB962C8B-B14F-4D97-AF65-F5344CB8AC3E}">
        <p14:creationId xmlns:p14="http://schemas.microsoft.com/office/powerpoint/2010/main" val="15280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646560" y="0"/>
            <a:ext cx="9550080" cy="1296720"/>
          </a:xfrm>
          <a:prstGeom prst="rect">
            <a:avLst/>
          </a:prstGeom>
          <a:noFill/>
          <a:ln>
            <a:noFill/>
          </a:ln>
        </p:spPr>
        <p:txBody>
          <a:bodyPr>
            <a:noAutofit/>
          </a:bodyPr>
          <a:lstStyle/>
          <a:p>
            <a:pPr>
              <a:lnSpc>
                <a:spcPct val="100000"/>
              </a:lnSpc>
            </a:pPr>
            <a:r>
              <a:rPr lang="en-US" sz="3000" b="1" strike="noStrike" spc="-1" dirty="0">
                <a:solidFill>
                  <a:srgbClr val="004359"/>
                </a:solidFill>
                <a:latin typeface="Arial"/>
              </a:rPr>
              <a:t>Central Limit Theorem</a:t>
            </a:r>
            <a:endParaRPr lang="en-US" sz="3000" b="0" strike="noStrike" spc="-1" dirty="0">
              <a:solidFill>
                <a:srgbClr val="000000"/>
              </a:solidFill>
              <a:latin typeface="Arial"/>
            </a:endParaRPr>
          </a:p>
        </p:txBody>
      </p:sp>
      <p:sp>
        <p:nvSpPr>
          <p:cNvPr id="140" name="TextShape 2"/>
          <p:cNvSpPr txBox="1"/>
          <p:nvPr/>
        </p:nvSpPr>
        <p:spPr>
          <a:xfrm>
            <a:off x="646560" y="1740036"/>
            <a:ext cx="10229040" cy="4465440"/>
          </a:xfrm>
          <a:prstGeom prst="rect">
            <a:avLst/>
          </a:prstGeom>
          <a:noFill/>
          <a:ln>
            <a:noFill/>
          </a:ln>
        </p:spPr>
        <p:txBody>
          <a:bodyPr>
            <a:noAutofit/>
          </a:bodyPr>
          <a:lstStyle/>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For large random samples repeatedly drawn from any population, </a:t>
            </a:r>
            <a:r>
              <a:rPr lang="en-US" sz="2800" b="0" strike="noStrike" spc="-1" dirty="0" smtClean="0">
                <a:solidFill>
                  <a:srgbClr val="000000"/>
                </a:solidFill>
                <a:latin typeface="Arial"/>
              </a:rPr>
              <a:t>the </a:t>
            </a:r>
            <a:r>
              <a:rPr lang="en-US" sz="2800" b="0" strike="noStrike" spc="-1" dirty="0">
                <a:solidFill>
                  <a:srgbClr val="000000"/>
                </a:solidFill>
                <a:latin typeface="Arial"/>
              </a:rPr>
              <a:t>sampling distribution of the sample means </a:t>
            </a:r>
            <a:r>
              <a:rPr lang="en-US" sz="2800" b="0" strike="noStrike" spc="-1" dirty="0" smtClean="0">
                <a:solidFill>
                  <a:srgbClr val="000000"/>
                </a:solidFill>
                <a:latin typeface="Arial"/>
              </a:rPr>
              <a:t>(</a:t>
            </a:r>
            <a:r>
              <a:rPr lang="en-US" sz="2800" b="1" spc="-1" dirty="0">
                <a:solidFill>
                  <a:srgbClr val="000000"/>
                </a:solidFill>
              </a:rPr>
              <a:t>µ</a:t>
            </a:r>
            <a:r>
              <a:rPr lang="en-US" sz="2800" b="1" spc="-1" baseline="-25000" dirty="0">
                <a:solidFill>
                  <a:srgbClr val="000000"/>
                </a:solidFill>
              </a:rPr>
              <a:t>1</a:t>
            </a:r>
            <a:r>
              <a:rPr lang="en-US" sz="2800" b="1" spc="-1" dirty="0">
                <a:solidFill>
                  <a:srgbClr val="000000"/>
                </a:solidFill>
              </a:rPr>
              <a:t>, </a:t>
            </a:r>
            <a:r>
              <a:rPr lang="en-US" sz="2800" b="1" spc="-1" dirty="0" smtClean="0">
                <a:solidFill>
                  <a:srgbClr val="000000"/>
                </a:solidFill>
              </a:rPr>
              <a:t>µ</a:t>
            </a:r>
            <a:r>
              <a:rPr lang="en-US" sz="2800" b="1" spc="-1" baseline="-25000" dirty="0" smtClean="0">
                <a:solidFill>
                  <a:srgbClr val="000000"/>
                </a:solidFill>
              </a:rPr>
              <a:t>2</a:t>
            </a:r>
            <a:r>
              <a:rPr lang="en-US" sz="2800" b="1" spc="-1" dirty="0" smtClean="0">
                <a:solidFill>
                  <a:srgbClr val="000000"/>
                </a:solidFill>
              </a:rPr>
              <a:t>, …, µ</a:t>
            </a:r>
            <a:r>
              <a:rPr lang="en-US" sz="2800" b="1" spc="-1" baseline="-25000" dirty="0" smtClean="0">
                <a:solidFill>
                  <a:srgbClr val="000000"/>
                </a:solidFill>
              </a:rPr>
              <a:t>n</a:t>
            </a:r>
            <a:r>
              <a:rPr lang="en-US" sz="2800" spc="-1" dirty="0" smtClean="0">
                <a:solidFill>
                  <a:srgbClr val="000000"/>
                </a:solidFill>
              </a:rPr>
              <a:t>) </a:t>
            </a:r>
            <a:r>
              <a:rPr lang="en-US" sz="2800" b="0" strike="noStrike" spc="-1" dirty="0" smtClean="0">
                <a:solidFill>
                  <a:srgbClr val="000000"/>
                </a:solidFill>
                <a:latin typeface="Arial"/>
              </a:rPr>
              <a:t>will </a:t>
            </a:r>
            <a:r>
              <a:rPr lang="en-US" sz="2800" b="0" strike="noStrike" spc="-1" dirty="0">
                <a:solidFill>
                  <a:srgbClr val="000000"/>
                </a:solidFill>
                <a:latin typeface="Arial"/>
              </a:rPr>
              <a:t>be approximately </a:t>
            </a:r>
            <a:r>
              <a:rPr lang="en-US" sz="2800" b="1" strike="noStrike" spc="-1" dirty="0">
                <a:solidFill>
                  <a:srgbClr val="000000"/>
                </a:solidFill>
                <a:latin typeface="Arial"/>
              </a:rPr>
              <a:t>normally </a:t>
            </a:r>
            <a:r>
              <a:rPr lang="en-US" sz="2800" b="0" strike="noStrike" spc="-1" dirty="0">
                <a:solidFill>
                  <a:srgbClr val="000000"/>
                </a:solidFill>
                <a:latin typeface="Arial"/>
              </a:rPr>
              <a:t>distributed. </a:t>
            </a:r>
            <a:endParaRPr lang="en-US" sz="2800" b="0" strike="noStrike" spc="-1" dirty="0" smtClean="0">
              <a:solidFill>
                <a:srgbClr val="000000"/>
              </a:solidFill>
              <a:latin typeface="Arial"/>
            </a:endParaRPr>
          </a:p>
          <a:p>
            <a:pPr marL="800280" lvl="1" indent="-342720">
              <a:spcBef>
                <a:spcPts val="561"/>
              </a:spcBef>
              <a:buClr>
                <a:srgbClr val="000000"/>
              </a:buClr>
              <a:buFont typeface="Symbol" charset="2"/>
              <a:buChar char=""/>
            </a:pPr>
            <a:r>
              <a:rPr lang="en-US" sz="2800" b="0" i="1" strike="noStrike" spc="-1" dirty="0" smtClean="0">
                <a:solidFill>
                  <a:srgbClr val="000000"/>
                </a:solidFill>
                <a:latin typeface="Arial"/>
              </a:rPr>
              <a:t>No </a:t>
            </a:r>
            <a:r>
              <a:rPr lang="en-US" sz="2800" b="0" i="1" strike="noStrike" spc="-1" dirty="0">
                <a:solidFill>
                  <a:srgbClr val="000000"/>
                </a:solidFill>
                <a:latin typeface="Arial"/>
              </a:rPr>
              <a:t>matter what the distribution of the original </a:t>
            </a:r>
            <a:r>
              <a:rPr lang="en-US" sz="2800" b="0" i="1" strike="noStrike" spc="-1" dirty="0" smtClean="0">
                <a:solidFill>
                  <a:srgbClr val="000000"/>
                </a:solidFill>
                <a:latin typeface="Arial"/>
              </a:rPr>
              <a:t>variable of interest looks </a:t>
            </a:r>
            <a:r>
              <a:rPr lang="en-US" sz="2800" b="0" i="1" strike="noStrike" spc="-1" dirty="0">
                <a:solidFill>
                  <a:srgbClr val="000000"/>
                </a:solidFill>
                <a:latin typeface="Arial"/>
              </a:rPr>
              <a:t>like, as long as the sample is large enough, and all samples have the same size, you can assume normality of the </a:t>
            </a:r>
            <a:r>
              <a:rPr lang="en-US" sz="2800" b="0" i="1" strike="noStrike" spc="-1" dirty="0" smtClean="0">
                <a:solidFill>
                  <a:srgbClr val="000000"/>
                </a:solidFill>
                <a:latin typeface="Arial"/>
              </a:rPr>
              <a:t>distribution of the mean.</a:t>
            </a:r>
          </a:p>
          <a:p>
            <a:pPr marL="343080" indent="-342720">
              <a:lnSpc>
                <a:spcPct val="100000"/>
              </a:lnSpc>
              <a:spcBef>
                <a:spcPts val="561"/>
              </a:spcBef>
              <a:buClr>
                <a:srgbClr val="000000"/>
              </a:buClr>
              <a:buFont typeface="Symbol" charset="2"/>
              <a:buChar char=""/>
            </a:pPr>
            <a:r>
              <a:rPr lang="en-US" sz="2800" spc="-1" dirty="0" smtClean="0">
                <a:solidFill>
                  <a:srgbClr val="000000"/>
                </a:solidFill>
                <a:latin typeface="Arial"/>
              </a:rPr>
              <a:t>This allows us to predict how likely we are that a given value of the sample mean reflects the ‘true mean’ in the population</a:t>
            </a:r>
            <a:endParaRPr lang="en-US" sz="2800" b="0" strike="noStrike" spc="-1" dirty="0">
              <a:solidFill>
                <a:srgbClr val="000000"/>
              </a:solidFill>
              <a:latin typeface="Arial"/>
            </a:endParaRPr>
          </a:p>
          <a:p>
            <a:pPr>
              <a:lnSpc>
                <a:spcPct val="100000"/>
              </a:lnSpc>
              <a:spcBef>
                <a:spcPts val="561"/>
              </a:spcBef>
            </a:pPr>
            <a:endParaRPr lang="en-US" sz="2800" b="0" strike="noStrike" spc="-1" dirty="0">
              <a:solidFill>
                <a:srgbClr val="000000"/>
              </a:solidFill>
              <a:latin typeface="Arial"/>
            </a:endParaRPr>
          </a:p>
        </p:txBody>
      </p:sp>
      <p:sp>
        <p:nvSpPr>
          <p:cNvPr id="141"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F35608E4-C49A-4127-AFF8-99470D7858A4}" type="slidenum">
              <a:rPr lang="en-GB" sz="1400" b="0" strike="noStrike" spc="-1">
                <a:solidFill>
                  <a:srgbClr val="000000"/>
                </a:solidFill>
                <a:latin typeface="Tahoma"/>
              </a:rPr>
              <a:t>17</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375819" y="0"/>
            <a:ext cx="11318760" cy="748602"/>
          </a:xfrm>
          <a:prstGeom prst="rect">
            <a:avLst/>
          </a:prstGeom>
          <a:noFill/>
          <a:ln>
            <a:noFill/>
          </a:ln>
        </p:spPr>
        <p:txBody>
          <a:bodyPr>
            <a:noAutofit/>
          </a:bodyPr>
          <a:lstStyle/>
          <a:p>
            <a:pPr>
              <a:lnSpc>
                <a:spcPct val="100000"/>
              </a:lnSpc>
            </a:pPr>
            <a:r>
              <a:rPr lang="en-US" sz="3000" b="1" strike="noStrike" spc="-1" dirty="0" smtClean="0">
                <a:solidFill>
                  <a:srgbClr val="004359"/>
                </a:solidFill>
                <a:latin typeface="Arial"/>
              </a:rPr>
              <a:t>Sampling variation(error) and standard error</a:t>
            </a:r>
            <a:endParaRPr lang="en-US" sz="3000" b="0" strike="noStrike" spc="-1" dirty="0">
              <a:solidFill>
                <a:srgbClr val="000000"/>
              </a:solidFill>
              <a:latin typeface="Arial"/>
            </a:endParaRPr>
          </a:p>
        </p:txBody>
      </p:sp>
      <mc:AlternateContent xmlns:mc="http://schemas.openxmlformats.org/markup-compatibility/2006" xmlns:a14="http://schemas.microsoft.com/office/drawing/2010/main">
        <mc:Choice Requires="a14">
          <p:sp>
            <p:nvSpPr>
              <p:cNvPr id="145" name="TextShape 2"/>
              <p:cNvSpPr txBox="1"/>
              <p:nvPr/>
            </p:nvSpPr>
            <p:spPr>
              <a:xfrm>
                <a:off x="375819" y="901149"/>
                <a:ext cx="11320560" cy="5274364"/>
              </a:xfrm>
              <a:prstGeom prst="rect">
                <a:avLst/>
              </a:prstGeom>
              <a:noFill/>
              <a:ln>
                <a:noFill/>
              </a:ln>
            </p:spPr>
            <p:txBody>
              <a:bodyPr>
                <a:noAutofit/>
              </a:bodyPr>
              <a:lstStyle/>
              <a:p>
                <a:pPr marL="343080" indent="-342720">
                  <a:lnSpc>
                    <a:spcPct val="90000"/>
                  </a:lnSpc>
                  <a:spcBef>
                    <a:spcPts val="561"/>
                  </a:spcBef>
                  <a:buClr>
                    <a:srgbClr val="000000"/>
                  </a:buClr>
                  <a:buFont typeface="Symbol" charset="2"/>
                  <a:buChar char=""/>
                </a:pPr>
                <a:r>
                  <a:rPr lang="en-US" sz="2800" spc="-1" dirty="0" smtClean="0">
                    <a:solidFill>
                      <a:srgbClr val="000000"/>
                    </a:solidFill>
                  </a:rPr>
                  <a:t>The sampling error is the deviation of the sample mean (</a:t>
                </a:r>
                <a14:m>
                  <m:oMath xmlns:m="http://schemas.openxmlformats.org/officeDocument/2006/math">
                    <m:acc>
                      <m:accPr>
                        <m:chr m:val="̅"/>
                        <m:ctrlPr>
                          <a:rPr lang="en-GB" sz="2800" b="1" i="1">
                            <a:latin typeface="Cambria Math" panose="02040503050406030204" pitchFamily="18" charset="0"/>
                          </a:rPr>
                        </m:ctrlPr>
                      </m:accPr>
                      <m:e>
                        <m:r>
                          <a:rPr lang="en-GB" sz="2800" b="1" i="1">
                            <a:latin typeface="Cambria Math" panose="02040503050406030204" pitchFamily="18" charset="0"/>
                          </a:rPr>
                          <m:t>𝑿</m:t>
                        </m:r>
                      </m:e>
                    </m:acc>
                  </m:oMath>
                </a14:m>
                <a:r>
                  <a:rPr lang="en-US" sz="2800" spc="-1" dirty="0" smtClean="0">
                    <a:solidFill>
                      <a:srgbClr val="000000"/>
                    </a:solidFill>
                  </a:rPr>
                  <a:t>) from </a:t>
                </a:r>
                <a:r>
                  <a:rPr lang="en-US" sz="2800" spc="-1" dirty="0">
                    <a:solidFill>
                      <a:srgbClr val="000000"/>
                    </a:solidFill>
                  </a:rPr>
                  <a:t>the population mean</a:t>
                </a:r>
                <a:endParaRPr lang="en-US" sz="2800" b="0" strike="noStrike" spc="-1" dirty="0" smtClean="0">
                  <a:solidFill>
                    <a:srgbClr val="000000"/>
                  </a:solidFill>
                  <a:latin typeface="Arial"/>
                </a:endParaRPr>
              </a:p>
              <a:p>
                <a:pPr marL="743040" lvl="1" indent="-285480">
                  <a:lnSpc>
                    <a:spcPct val="90000"/>
                  </a:lnSpc>
                  <a:spcBef>
                    <a:spcPts val="479"/>
                  </a:spcBef>
                  <a:buClr>
                    <a:srgbClr val="000000"/>
                  </a:buClr>
                  <a:buFont typeface="Symbol" charset="2"/>
                  <a:buChar char=""/>
                </a:pPr>
                <a:r>
                  <a:rPr lang="en-US" sz="2400" b="0" strike="noStrike" spc="-1" dirty="0" smtClean="0">
                    <a:solidFill>
                      <a:srgbClr val="000000"/>
                    </a:solidFill>
                    <a:latin typeface="Arial"/>
                  </a:rPr>
                  <a:t>The standard error is the standard deviation of the sampling distribution</a:t>
                </a:r>
              </a:p>
              <a:p>
                <a:pPr marL="743040" lvl="1" indent="-285480">
                  <a:lnSpc>
                    <a:spcPct val="90000"/>
                  </a:lnSpc>
                  <a:spcBef>
                    <a:spcPts val="479"/>
                  </a:spcBef>
                  <a:buClr>
                    <a:srgbClr val="000000"/>
                  </a:buClr>
                  <a:buFont typeface="Symbol" charset="2"/>
                  <a:buChar char=""/>
                </a:pPr>
                <a:endParaRPr lang="en-US" sz="2400" b="0" strike="noStrike" spc="-1" dirty="0" smtClean="0">
                  <a:solidFill>
                    <a:srgbClr val="000000"/>
                  </a:solidFill>
                  <a:latin typeface="Arial"/>
                </a:endParaRPr>
              </a:p>
              <a:p>
                <a:pPr marL="743040" lvl="1" indent="-285480">
                  <a:lnSpc>
                    <a:spcPct val="90000"/>
                  </a:lnSpc>
                  <a:spcBef>
                    <a:spcPts val="479"/>
                  </a:spcBef>
                  <a:buClr>
                    <a:srgbClr val="000000"/>
                  </a:buClr>
                  <a:buFont typeface="Symbol" charset="2"/>
                  <a:buChar char=""/>
                </a:pPr>
                <a:endParaRPr lang="en-US" sz="2400" b="0" strike="noStrike" spc="-1" dirty="0">
                  <a:solidFill>
                    <a:srgbClr val="000000"/>
                  </a:solidFill>
                  <a:latin typeface="Arial"/>
                </a:endParaRPr>
              </a:p>
              <a:p>
                <a:pPr>
                  <a:lnSpc>
                    <a:spcPct val="90000"/>
                  </a:lnSpc>
                  <a:spcBef>
                    <a:spcPts val="561"/>
                  </a:spcBef>
                </a:pPr>
                <a:endParaRPr lang="en-US" sz="2400" b="0" strike="noStrike" spc="-1" dirty="0">
                  <a:solidFill>
                    <a:srgbClr val="000000"/>
                  </a:solidFill>
                  <a:latin typeface="Arial"/>
                </a:endParaRPr>
              </a:p>
              <a:p>
                <a:pPr marL="343080" indent="-342720">
                  <a:lnSpc>
                    <a:spcPct val="90000"/>
                  </a:lnSpc>
                  <a:spcBef>
                    <a:spcPts val="561"/>
                  </a:spcBef>
                  <a:buClr>
                    <a:srgbClr val="000000"/>
                  </a:buClr>
                  <a:buFont typeface="Symbol" charset="2"/>
                  <a:buChar char=""/>
                </a:pPr>
                <a:r>
                  <a:rPr lang="en-US" sz="2800" b="0" strike="noStrike" spc="-1" dirty="0" smtClean="0">
                    <a:solidFill>
                      <a:srgbClr val="000000"/>
                    </a:solidFill>
                    <a:latin typeface="Arial"/>
                  </a:rPr>
                  <a:t>The size </a:t>
                </a:r>
                <a:r>
                  <a:rPr lang="en-US" sz="2800" b="0" strike="noStrike" spc="-1" dirty="0">
                    <a:solidFill>
                      <a:srgbClr val="000000"/>
                    </a:solidFill>
                    <a:latin typeface="Arial"/>
                  </a:rPr>
                  <a:t>of </a:t>
                </a:r>
                <a:r>
                  <a:rPr lang="en-US" sz="2800" b="0" strike="noStrike" spc="-1" dirty="0" smtClean="0">
                    <a:solidFill>
                      <a:srgbClr val="000000"/>
                    </a:solidFill>
                    <a:latin typeface="Arial"/>
                  </a:rPr>
                  <a:t>the standard error depends on the sample size and the standard deviation</a:t>
                </a:r>
              </a:p>
              <a:p>
                <a:pPr marL="343080" indent="-342720">
                  <a:lnSpc>
                    <a:spcPct val="90000"/>
                  </a:lnSpc>
                  <a:spcBef>
                    <a:spcPts val="561"/>
                  </a:spcBef>
                  <a:buClr>
                    <a:srgbClr val="000000"/>
                  </a:buClr>
                  <a:buFont typeface="Symbol" charset="2"/>
                  <a:buChar char=""/>
                </a:pPr>
                <a:r>
                  <a:rPr lang="en-US" sz="2800" spc="-1" dirty="0" smtClean="0">
                    <a:solidFill>
                      <a:srgbClr val="000000"/>
                    </a:solidFill>
                    <a:latin typeface="Arial"/>
                  </a:rPr>
                  <a:t>Using large samples decrease the size of the</a:t>
                </a:r>
                <a:r>
                  <a:rPr lang="en-US" sz="2800" b="0" strike="noStrike" spc="-1" dirty="0" smtClean="0">
                    <a:solidFill>
                      <a:srgbClr val="000000"/>
                    </a:solidFill>
                    <a:latin typeface="Arial"/>
                  </a:rPr>
                  <a:t> standard error</a:t>
                </a:r>
                <a:endParaRPr lang="en-US" sz="2800" b="0" strike="noStrike" spc="-1" dirty="0">
                  <a:solidFill>
                    <a:srgbClr val="000000"/>
                  </a:solidFill>
                  <a:latin typeface="Arial"/>
                </a:endParaRPr>
              </a:p>
              <a:p>
                <a:pPr marL="343080" indent="-342720">
                  <a:lnSpc>
                    <a:spcPct val="90000"/>
                  </a:lnSpc>
                  <a:spcBef>
                    <a:spcPts val="561"/>
                  </a:spcBef>
                  <a:buClr>
                    <a:srgbClr val="000000"/>
                  </a:buClr>
                  <a:buFont typeface="Symbol" charset="2"/>
                  <a:buChar char=""/>
                </a:pPr>
                <a:r>
                  <a:rPr lang="en-US" sz="2800" b="0" strike="noStrike" spc="-1" dirty="0">
                    <a:solidFill>
                      <a:srgbClr val="000000"/>
                    </a:solidFill>
                    <a:latin typeface="Arial"/>
                  </a:rPr>
                  <a:t>Don’t get confused between standard error and standard deviation</a:t>
                </a:r>
                <a:r>
                  <a:rPr lang="en-US" sz="2800" b="0" strike="noStrike" spc="-1" dirty="0" smtClean="0">
                    <a:solidFill>
                      <a:srgbClr val="000000"/>
                    </a:solidFill>
                    <a:latin typeface="Arial"/>
                  </a:rPr>
                  <a:t>.</a:t>
                </a:r>
              </a:p>
              <a:p>
                <a:pPr marL="343080" indent="-342720">
                  <a:lnSpc>
                    <a:spcPct val="90000"/>
                  </a:lnSpc>
                  <a:spcBef>
                    <a:spcPts val="561"/>
                  </a:spcBef>
                  <a:buClr>
                    <a:srgbClr val="000000"/>
                  </a:buClr>
                  <a:buFont typeface="Symbol" charset="2"/>
                  <a:buChar char=""/>
                </a:pPr>
                <a:r>
                  <a:rPr lang="en-US" sz="2800" spc="-1" dirty="0" smtClean="0">
                    <a:solidFill>
                      <a:srgbClr val="000000"/>
                    </a:solidFill>
                    <a:latin typeface="Arial"/>
                  </a:rPr>
                  <a:t>Standard error are a key tool that will help us compute confidence intervals and use statistical tests. More on this soon.</a:t>
                </a:r>
                <a:endParaRPr lang="en-US" sz="2800" b="0" strike="noStrike" spc="-1" dirty="0">
                  <a:solidFill>
                    <a:srgbClr val="000000"/>
                  </a:solidFill>
                  <a:latin typeface="Arial"/>
                </a:endParaRPr>
              </a:p>
            </p:txBody>
          </p:sp>
        </mc:Choice>
        <mc:Fallback xmlns="">
          <p:sp>
            <p:nvSpPr>
              <p:cNvPr id="145" name="TextShape 2"/>
              <p:cNvSpPr txBox="1">
                <a:spLocks noRot="1" noChangeAspect="1" noMove="1" noResize="1" noEditPoints="1" noAdjustHandles="1" noChangeArrowheads="1" noChangeShapeType="1" noTextEdit="1"/>
              </p:cNvSpPr>
              <p:nvPr/>
            </p:nvSpPr>
            <p:spPr>
              <a:xfrm>
                <a:off x="375819" y="901149"/>
                <a:ext cx="11320560" cy="5274364"/>
              </a:xfrm>
              <a:prstGeom prst="rect">
                <a:avLst/>
              </a:prstGeom>
              <a:blipFill rotWithShape="0">
                <a:blip r:embed="rId3"/>
                <a:stretch>
                  <a:fillRect l="-1131" t="-2197" r="-86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3273287" y="2332383"/>
                <a:ext cx="4267200" cy="701474"/>
              </a:xfrm>
              <a:prstGeom prst="rect">
                <a:avLst/>
              </a:prstGeom>
              <a:noFill/>
              <a:ln w="19050">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400" b="1" i="1" smtClean="0">
                          <a:latin typeface="Cambria Math" panose="02040503050406030204" pitchFamily="18" charset="0"/>
                        </a:rPr>
                        <m:t>𝑺𝒕𝒂𝒏𝒅𝒂𝒓𝒅</m:t>
                      </m:r>
                      <m:r>
                        <a:rPr lang="en-GB" sz="2400" b="1" i="1" smtClean="0">
                          <a:latin typeface="Cambria Math" panose="02040503050406030204" pitchFamily="18" charset="0"/>
                        </a:rPr>
                        <m:t> </m:t>
                      </m:r>
                      <m:r>
                        <a:rPr lang="en-GB" sz="2400" b="1" i="1" smtClean="0">
                          <a:latin typeface="Cambria Math" panose="02040503050406030204" pitchFamily="18" charset="0"/>
                        </a:rPr>
                        <m:t>𝒆𝒓𝒓𝒐𝒓</m:t>
                      </m:r>
                      <m:r>
                        <a:rPr lang="en-GB" sz="2400" b="1" i="1" smtClean="0">
                          <a:latin typeface="Cambria Math" panose="02040503050406030204" pitchFamily="18" charset="0"/>
                        </a:rPr>
                        <m:t> (</m:t>
                      </m:r>
                      <m:acc>
                        <m:accPr>
                          <m:chr m:val="̅"/>
                          <m:ctrlPr>
                            <a:rPr lang="en-GB" sz="2400" b="1" i="1" smtClean="0">
                              <a:latin typeface="Cambria Math" panose="02040503050406030204" pitchFamily="18" charset="0"/>
                            </a:rPr>
                          </m:ctrlPr>
                        </m:accPr>
                        <m:e>
                          <m:r>
                            <a:rPr lang="en-GB" sz="2400" b="1" i="1" smtClean="0">
                              <a:latin typeface="Cambria Math" panose="02040503050406030204" pitchFamily="18" charset="0"/>
                            </a:rPr>
                            <m:t>𝑿</m:t>
                          </m:r>
                          <m:r>
                            <a:rPr lang="en-GB" sz="2400" b="1" i="1" smtClean="0">
                              <a:latin typeface="Cambria Math" panose="02040503050406030204" pitchFamily="18" charset="0"/>
                            </a:rPr>
                            <m:t>)</m:t>
                          </m:r>
                        </m:e>
                      </m:acc>
                      <m:r>
                        <a:rPr lang="en-GB" sz="2400" b="1"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𝒔</m:t>
                          </m:r>
                        </m:num>
                        <m:den>
                          <m:rad>
                            <m:radPr>
                              <m:degHide m:val="on"/>
                              <m:ctrlPr>
                                <a:rPr lang="en-GB" sz="2400" b="1" i="1">
                                  <a:latin typeface="Cambria Math" panose="02040503050406030204" pitchFamily="18" charset="0"/>
                                </a:rPr>
                              </m:ctrlPr>
                            </m:radPr>
                            <m:deg/>
                            <m:e>
                              <m:r>
                                <a:rPr lang="en-GB" sz="2400" b="1" i="1">
                                  <a:latin typeface="Cambria Math" panose="02040503050406030204" pitchFamily="18" charset="0"/>
                                </a:rPr>
                                <m:t>𝒏</m:t>
                              </m:r>
                            </m:e>
                          </m:rad>
                        </m:den>
                      </m:f>
                    </m:oMath>
                  </m:oMathPara>
                </a14:m>
                <a:endParaRPr lang="en-GB"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3273287" y="2332383"/>
                <a:ext cx="4267200" cy="701474"/>
              </a:xfrm>
              <a:prstGeom prst="rect">
                <a:avLst/>
              </a:prstGeom>
              <a:blipFill rotWithShape="0">
                <a:blip r:embed="rId4"/>
                <a:stretch>
                  <a:fillRect/>
                </a:stretch>
              </a:blipFill>
              <a:ln w="19050">
                <a:solidFill>
                  <a:schemeClr val="accent1"/>
                </a:solidFill>
              </a:ln>
            </p:spPr>
            <p:txBody>
              <a:bodyPr/>
              <a:lstStyle/>
              <a:p>
                <a:r>
                  <a:rPr lang="en-GB">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410040" y="1009080"/>
            <a:ext cx="11350800" cy="5156640"/>
          </a:xfrm>
          <a:prstGeom prst="rect">
            <a:avLst/>
          </a:prstGeom>
          <a:noFill/>
          <a:ln>
            <a:noFill/>
          </a:ln>
        </p:spPr>
        <p:txBody>
          <a:bodyPr>
            <a:noAutofit/>
          </a:bodyPr>
          <a:lstStyle/>
          <a:p>
            <a:pPr algn="ctr">
              <a:lnSpc>
                <a:spcPct val="100000"/>
              </a:lnSpc>
              <a:spcBef>
                <a:spcPts val="561"/>
              </a:spcBef>
            </a:pPr>
            <a:endParaRPr lang="en-US" sz="2800" b="1" strike="noStrike" spc="-1" dirty="0">
              <a:solidFill>
                <a:srgbClr val="000000"/>
              </a:solidFill>
              <a:latin typeface="+mj-lt"/>
            </a:endParaRPr>
          </a:p>
          <a:p>
            <a:pPr algn="ctr">
              <a:lnSpc>
                <a:spcPct val="100000"/>
              </a:lnSpc>
              <a:spcBef>
                <a:spcPts val="561"/>
              </a:spcBef>
            </a:pPr>
            <a:endParaRPr lang="en-US" sz="2800" b="1" strike="noStrike" spc="-1" dirty="0">
              <a:solidFill>
                <a:srgbClr val="000000"/>
              </a:solidFill>
              <a:latin typeface="+mj-lt"/>
            </a:endParaRPr>
          </a:p>
          <a:p>
            <a:pPr algn="ctr">
              <a:lnSpc>
                <a:spcPct val="100000"/>
              </a:lnSpc>
              <a:spcBef>
                <a:spcPts val="561"/>
              </a:spcBef>
            </a:pPr>
            <a:endParaRPr lang="en-US" sz="2800" b="1" strike="noStrike" spc="-1" dirty="0">
              <a:solidFill>
                <a:srgbClr val="000000"/>
              </a:solidFill>
              <a:latin typeface="+mj-lt"/>
            </a:endParaRPr>
          </a:p>
          <a:p>
            <a:pPr algn="ctr">
              <a:lnSpc>
                <a:spcPct val="100000"/>
              </a:lnSpc>
              <a:spcBef>
                <a:spcPts val="561"/>
              </a:spcBef>
            </a:pPr>
            <a:endParaRPr lang="en-US" sz="2800" b="1" strike="noStrike" spc="-1" dirty="0">
              <a:solidFill>
                <a:srgbClr val="000000"/>
              </a:solidFill>
              <a:latin typeface="+mj-lt"/>
            </a:endParaRPr>
          </a:p>
          <a:p>
            <a:pPr algn="ctr">
              <a:lnSpc>
                <a:spcPct val="100000"/>
              </a:lnSpc>
              <a:spcBef>
                <a:spcPts val="879"/>
              </a:spcBef>
            </a:pPr>
            <a:r>
              <a:rPr lang="en-US" sz="4400" b="1" strike="noStrike" spc="-1" dirty="0" smtClean="0">
                <a:solidFill>
                  <a:srgbClr val="000000"/>
                </a:solidFill>
                <a:latin typeface="+mj-lt"/>
              </a:rPr>
              <a:t>Statistical Inference – 1</a:t>
            </a:r>
          </a:p>
          <a:p>
            <a:pPr algn="ctr">
              <a:lnSpc>
                <a:spcPct val="100000"/>
              </a:lnSpc>
              <a:spcBef>
                <a:spcPts val="879"/>
              </a:spcBef>
            </a:pPr>
            <a:r>
              <a:rPr lang="en-US" sz="4400" b="1" strike="noStrike" spc="-1" dirty="0" smtClean="0">
                <a:solidFill>
                  <a:srgbClr val="000000"/>
                </a:solidFill>
                <a:latin typeface="+mj-lt"/>
              </a:rPr>
              <a:t>CONFIDENCE </a:t>
            </a:r>
            <a:r>
              <a:rPr lang="en-US" sz="4400" b="1" strike="noStrike" spc="-1" dirty="0">
                <a:solidFill>
                  <a:srgbClr val="000000"/>
                </a:solidFill>
                <a:latin typeface="+mj-lt"/>
              </a:rPr>
              <a:t>INTERVALS</a:t>
            </a:r>
          </a:p>
        </p:txBody>
      </p:sp>
      <p:sp>
        <p:nvSpPr>
          <p:cNvPr id="147" name="TextShape 2"/>
          <p:cNvSpPr txBox="1"/>
          <p:nvPr/>
        </p:nvSpPr>
        <p:spPr>
          <a:xfrm>
            <a:off x="10415880" y="6337440"/>
            <a:ext cx="1344960" cy="475920"/>
          </a:xfrm>
          <a:prstGeom prst="rect">
            <a:avLst/>
          </a:prstGeom>
          <a:noFill/>
          <a:ln>
            <a:noFill/>
          </a:ln>
        </p:spPr>
        <p:txBody>
          <a:bodyPr>
            <a:noAutofit/>
          </a:bodyPr>
          <a:lstStyle/>
          <a:p>
            <a:pPr algn="r">
              <a:lnSpc>
                <a:spcPct val="100000"/>
              </a:lnSpc>
            </a:pPr>
            <a:fld id="{C5539258-6B5D-40A5-B0E6-F385C6719A2F}" type="slidenum">
              <a:rPr lang="en-GB" sz="1400" b="0" strike="noStrike" spc="-1">
                <a:solidFill>
                  <a:srgbClr val="000000"/>
                </a:solidFill>
                <a:latin typeface="Tahoma"/>
              </a:rPr>
              <a:t>19</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278000" y="907920"/>
            <a:ext cx="9550080" cy="649080"/>
          </a:xfrm>
          <a:prstGeom prst="rect">
            <a:avLst/>
          </a:prstGeom>
          <a:noFill/>
          <a:ln>
            <a:noFill/>
          </a:ln>
        </p:spPr>
        <p:txBody>
          <a:bodyPr>
            <a:noAutofit/>
          </a:bodyPr>
          <a:lstStyle/>
          <a:p>
            <a:pPr>
              <a:lnSpc>
                <a:spcPct val="100000"/>
              </a:lnSpc>
            </a:pPr>
            <a:r>
              <a:rPr lang="en-US" sz="3000" b="1" strike="noStrike" spc="-1" dirty="0">
                <a:solidFill>
                  <a:srgbClr val="004359"/>
                </a:solidFill>
                <a:latin typeface="Arial"/>
              </a:rPr>
              <a:t>Last week:</a:t>
            </a:r>
            <a:endParaRPr lang="en-US" sz="3000" b="0" strike="noStrike" spc="-1" dirty="0">
              <a:solidFill>
                <a:srgbClr val="000000"/>
              </a:solidFill>
              <a:latin typeface="Arial"/>
            </a:endParaRPr>
          </a:p>
        </p:txBody>
      </p:sp>
      <p:sp>
        <p:nvSpPr>
          <p:cNvPr id="92" name="TextShape 2"/>
          <p:cNvSpPr txBox="1"/>
          <p:nvPr/>
        </p:nvSpPr>
        <p:spPr>
          <a:xfrm>
            <a:off x="1324080" y="1916280"/>
            <a:ext cx="9551520" cy="4249440"/>
          </a:xfrm>
          <a:prstGeom prst="rect">
            <a:avLst/>
          </a:prstGeom>
          <a:noFill/>
          <a:ln>
            <a:noFill/>
          </a:ln>
        </p:spPr>
        <p:txBody>
          <a:bodyPr>
            <a:noAutofit/>
          </a:bodyPr>
          <a:lstStyle/>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Descriptive statistics – for continuous variables.</a:t>
            </a:r>
          </a:p>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Measures of Central tendency.</a:t>
            </a:r>
          </a:p>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Measures of dispersion</a:t>
            </a:r>
            <a:r>
              <a:rPr lang="en-US" sz="2800" b="0" strike="noStrike" spc="-1" dirty="0" smtClean="0">
                <a:solidFill>
                  <a:srgbClr val="000000"/>
                </a:solidFill>
                <a:latin typeface="Arial"/>
              </a:rPr>
              <a:t>.</a:t>
            </a:r>
          </a:p>
          <a:p>
            <a:pPr marL="343080" indent="-342720">
              <a:lnSpc>
                <a:spcPct val="100000"/>
              </a:lnSpc>
              <a:spcBef>
                <a:spcPts val="561"/>
              </a:spcBef>
              <a:buClr>
                <a:srgbClr val="000000"/>
              </a:buClr>
              <a:buFont typeface="Symbol" charset="2"/>
              <a:buChar char=""/>
            </a:pPr>
            <a:endParaRPr lang="en-US" sz="2800" spc="-1" dirty="0">
              <a:solidFill>
                <a:srgbClr val="000000"/>
              </a:solidFill>
              <a:latin typeface="Arial"/>
            </a:endParaRPr>
          </a:p>
          <a:p>
            <a:pPr marL="343080" indent="-342720">
              <a:lnSpc>
                <a:spcPct val="100000"/>
              </a:lnSpc>
              <a:spcBef>
                <a:spcPts val="561"/>
              </a:spcBef>
              <a:buClr>
                <a:srgbClr val="000000"/>
              </a:buClr>
              <a:buFont typeface="Symbol" charset="2"/>
              <a:buChar char=""/>
            </a:pPr>
            <a:endParaRPr lang="en-US" sz="2800" b="0" strike="noStrike" spc="-1" dirty="0" smtClean="0">
              <a:solidFill>
                <a:srgbClr val="000000"/>
              </a:solidFill>
              <a:latin typeface="Arial"/>
            </a:endParaRPr>
          </a:p>
          <a:p>
            <a:pPr marL="343080" indent="-342720">
              <a:lnSpc>
                <a:spcPct val="100000"/>
              </a:lnSpc>
              <a:spcBef>
                <a:spcPts val="561"/>
              </a:spcBef>
              <a:buClr>
                <a:srgbClr val="000000"/>
              </a:buClr>
              <a:buFont typeface="Symbol" charset="2"/>
              <a:buChar char=""/>
            </a:pPr>
            <a:r>
              <a:rPr lang="en-US" sz="2800" spc="-1" dirty="0" smtClean="0">
                <a:solidFill>
                  <a:srgbClr val="000000"/>
                </a:solidFill>
                <a:latin typeface="Arial"/>
              </a:rPr>
              <a:t>Sampling and the sampling distribution</a:t>
            </a:r>
          </a:p>
          <a:p>
            <a:pPr marL="343080" indent="-342720">
              <a:lnSpc>
                <a:spcPct val="100000"/>
              </a:lnSpc>
              <a:spcBef>
                <a:spcPts val="561"/>
              </a:spcBef>
              <a:buClr>
                <a:srgbClr val="000000"/>
              </a:buClr>
              <a:buFont typeface="Symbol" charset="2"/>
              <a:buChar char=""/>
            </a:pPr>
            <a:r>
              <a:rPr lang="en-US" sz="2800" b="0" strike="noStrike" spc="-1" dirty="0" smtClean="0">
                <a:solidFill>
                  <a:srgbClr val="000000"/>
                </a:solidFill>
                <a:latin typeface="Arial"/>
              </a:rPr>
              <a:t>Standard errors</a:t>
            </a:r>
          </a:p>
          <a:p>
            <a:pPr marL="343080" indent="-342720">
              <a:lnSpc>
                <a:spcPct val="100000"/>
              </a:lnSpc>
              <a:spcBef>
                <a:spcPts val="561"/>
              </a:spcBef>
              <a:buClr>
                <a:srgbClr val="000000"/>
              </a:buClr>
              <a:buFont typeface="Symbol" charset="2"/>
              <a:buChar char=""/>
            </a:pPr>
            <a:r>
              <a:rPr lang="en-US" sz="2800" spc="-1" dirty="0" smtClean="0">
                <a:solidFill>
                  <a:srgbClr val="000000"/>
                </a:solidFill>
                <a:latin typeface="Arial"/>
              </a:rPr>
              <a:t>Confidence intervals</a:t>
            </a:r>
            <a:endParaRPr lang="en-US" sz="2800" b="0" strike="noStrike" spc="-1" dirty="0" smtClean="0">
              <a:solidFill>
                <a:srgbClr val="000000"/>
              </a:solidFill>
              <a:latin typeface="Arial"/>
            </a:endParaRPr>
          </a:p>
          <a:p>
            <a:pPr marL="343080" indent="-342720">
              <a:lnSpc>
                <a:spcPct val="100000"/>
              </a:lnSpc>
              <a:spcBef>
                <a:spcPts val="561"/>
              </a:spcBef>
              <a:buClr>
                <a:srgbClr val="000000"/>
              </a:buClr>
              <a:buFont typeface="Symbol" charset="2"/>
              <a:buChar char=""/>
            </a:pPr>
            <a:endParaRPr lang="en-US" sz="2800" b="0" strike="noStrike" spc="-1" dirty="0">
              <a:solidFill>
                <a:srgbClr val="000000"/>
              </a:solidFill>
              <a:latin typeface="Arial"/>
            </a:endParaRPr>
          </a:p>
          <a:p>
            <a:endParaRPr lang="en-US" sz="2800" b="0" strike="noStrike" spc="-1" dirty="0">
              <a:solidFill>
                <a:srgbClr val="000000"/>
              </a:solidFill>
              <a:latin typeface="Arial"/>
            </a:endParaRPr>
          </a:p>
        </p:txBody>
      </p:sp>
      <p:sp>
        <p:nvSpPr>
          <p:cNvPr id="4" name="TextShape 1"/>
          <p:cNvSpPr txBox="1"/>
          <p:nvPr/>
        </p:nvSpPr>
        <p:spPr>
          <a:xfrm>
            <a:off x="1278000" y="3922789"/>
            <a:ext cx="9550080" cy="649080"/>
          </a:xfrm>
          <a:prstGeom prst="rect">
            <a:avLst/>
          </a:prstGeom>
          <a:noFill/>
          <a:ln>
            <a:noFill/>
          </a:ln>
        </p:spPr>
        <p:txBody>
          <a:bodyPr>
            <a:noAutofit/>
          </a:bodyPr>
          <a:lstStyle/>
          <a:p>
            <a:pPr>
              <a:lnSpc>
                <a:spcPct val="100000"/>
              </a:lnSpc>
            </a:pPr>
            <a:r>
              <a:rPr lang="en-US" sz="3000" b="1" strike="noStrike" spc="-1" dirty="0" smtClean="0">
                <a:solidFill>
                  <a:srgbClr val="004359"/>
                </a:solidFill>
                <a:latin typeface="Arial"/>
              </a:rPr>
              <a:t>This week</a:t>
            </a:r>
            <a:r>
              <a:rPr lang="en-US" sz="3000" b="1" strike="noStrike" spc="-1" dirty="0">
                <a:solidFill>
                  <a:srgbClr val="004359"/>
                </a:solidFill>
                <a:latin typeface="Arial"/>
              </a:rPr>
              <a:t>:</a:t>
            </a:r>
            <a:endParaRPr lang="en-US" sz="30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819720" y="0"/>
            <a:ext cx="10152720" cy="569963"/>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chor="ctr">
            <a:noAutofit/>
          </a:bodyPr>
          <a:lstStyle/>
          <a:p>
            <a:pPr>
              <a:lnSpc>
                <a:spcPct val="100000"/>
              </a:lnSpc>
            </a:pPr>
            <a:r>
              <a:rPr lang="en-GB" sz="3000" b="1" strike="noStrike" spc="-1" dirty="0" smtClean="0">
                <a:solidFill>
                  <a:srgbClr val="004359"/>
                </a:solidFill>
                <a:latin typeface="Arial" panose="020B0604020202020204" pitchFamily="34" charset="0"/>
                <a:cs typeface="Arial" panose="020B0604020202020204" pitchFamily="34" charset="0"/>
              </a:rPr>
              <a:t>What is a confidence interval?</a:t>
            </a:r>
            <a:endParaRPr lang="en-GB" sz="3000" b="1" strike="noStrike" spc="-1" dirty="0">
              <a:latin typeface="Arial" panose="020B0604020202020204" pitchFamily="34" charset="0"/>
              <a:cs typeface="Arial" panose="020B0604020202020204" pitchFamily="34" charset="0"/>
            </a:endParaRPr>
          </a:p>
        </p:txBody>
      </p:sp>
      <p:sp>
        <p:nvSpPr>
          <p:cNvPr id="152" name="CustomShape 2"/>
          <p:cNvSpPr/>
          <p:nvPr/>
        </p:nvSpPr>
        <p:spPr>
          <a:xfrm>
            <a:off x="819720" y="702365"/>
            <a:ext cx="10152720" cy="4989084"/>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noAutofit/>
          </a:bodyPr>
          <a:lstStyle/>
          <a:p>
            <a:pPr marL="343080" indent="-342720">
              <a:spcBef>
                <a:spcPts val="561"/>
              </a:spcBef>
              <a:spcAft>
                <a:spcPts val="1681"/>
              </a:spcAft>
              <a:buClr>
                <a:srgbClr val="459CBD"/>
              </a:buClr>
              <a:buSzPct val="70000"/>
              <a:buFont typeface="Symbol" charset="2"/>
              <a:buChar char=""/>
            </a:pPr>
            <a:r>
              <a:rPr lang="en-GB" sz="2800" spc="-1" dirty="0" smtClean="0">
                <a:solidFill>
                  <a:srgbClr val="000000"/>
                </a:solidFill>
              </a:rPr>
              <a:t>A CI is a range of values within which we are confident that the population mean lies, given the mean and standard deviation we have observed in our sample.</a:t>
            </a:r>
          </a:p>
          <a:p>
            <a:pPr marL="343080" indent="-342720">
              <a:spcBef>
                <a:spcPts val="561"/>
              </a:spcBef>
              <a:spcAft>
                <a:spcPts val="1681"/>
              </a:spcAft>
              <a:buClr>
                <a:srgbClr val="459CBD"/>
              </a:buClr>
              <a:buSzPct val="70000"/>
              <a:buFont typeface="Symbol" charset="2"/>
              <a:buChar char=""/>
            </a:pPr>
            <a:r>
              <a:rPr lang="en-GB" sz="2800" spc="-1" dirty="0" smtClean="0">
                <a:solidFill>
                  <a:srgbClr val="000000"/>
                </a:solidFill>
              </a:rPr>
              <a:t>We express that confidence in terms of the level of certainty we want to have to be right</a:t>
            </a:r>
          </a:p>
          <a:p>
            <a:pPr marL="343080" indent="-342720">
              <a:lnSpc>
                <a:spcPct val="100000"/>
              </a:lnSpc>
              <a:spcBef>
                <a:spcPts val="561"/>
              </a:spcBef>
              <a:spcAft>
                <a:spcPts val="1681"/>
              </a:spcAft>
              <a:buClr>
                <a:srgbClr val="459CBD"/>
              </a:buClr>
              <a:buSzPct val="70000"/>
              <a:buFont typeface="Symbol" charset="2"/>
              <a:buChar char=""/>
            </a:pPr>
            <a:r>
              <a:rPr lang="en-GB" sz="2800" b="0" strike="noStrike" spc="-1" dirty="0" smtClean="0">
                <a:solidFill>
                  <a:srgbClr val="000000"/>
                </a:solidFill>
              </a:rPr>
              <a:t>What </a:t>
            </a:r>
            <a:r>
              <a:rPr lang="en-GB" sz="2800" b="0" strike="noStrike" spc="-1" dirty="0">
                <a:solidFill>
                  <a:srgbClr val="000000"/>
                </a:solidFill>
              </a:rPr>
              <a:t>levels are commonly used and what do they mean?</a:t>
            </a:r>
            <a:endParaRPr lang="en-GB" sz="2800" b="0" strike="noStrike" spc="-1" dirty="0"/>
          </a:p>
          <a:p>
            <a:pPr marL="743040" lvl="1" indent="-285480">
              <a:lnSpc>
                <a:spcPct val="100000"/>
              </a:lnSpc>
              <a:spcBef>
                <a:spcPts val="479"/>
              </a:spcBef>
              <a:spcAft>
                <a:spcPts val="1440"/>
              </a:spcAft>
              <a:buClr>
                <a:srgbClr val="459CBD"/>
              </a:buClr>
              <a:buSzPct val="70000"/>
              <a:buFont typeface="Symbol" charset="2"/>
              <a:buChar char=""/>
            </a:pPr>
            <a:r>
              <a:rPr lang="en-GB" sz="2400" b="0" strike="noStrike" spc="-1" dirty="0">
                <a:solidFill>
                  <a:srgbClr val="000000"/>
                </a:solidFill>
              </a:rPr>
              <a:t>95% confidence level – </a:t>
            </a:r>
            <a:r>
              <a:rPr lang="en-GB" sz="2400" b="0" strike="noStrike" spc="-1" dirty="0" smtClean="0">
                <a:solidFill>
                  <a:srgbClr val="000000"/>
                </a:solidFill>
              </a:rPr>
              <a:t>in 95% of the cases, the population </a:t>
            </a:r>
            <a:r>
              <a:rPr lang="en-GB" sz="2400" b="0" strike="noStrike" spc="-1" dirty="0">
                <a:solidFill>
                  <a:srgbClr val="000000"/>
                </a:solidFill>
              </a:rPr>
              <a:t>mean </a:t>
            </a:r>
            <a:r>
              <a:rPr lang="en-GB" sz="2400" b="0" strike="noStrike" spc="-1" dirty="0" smtClean="0">
                <a:solidFill>
                  <a:srgbClr val="000000"/>
                </a:solidFill>
              </a:rPr>
              <a:t>would lie between these values</a:t>
            </a:r>
          </a:p>
          <a:p>
            <a:pPr marL="743040" lvl="1" indent="-285480">
              <a:lnSpc>
                <a:spcPct val="100000"/>
              </a:lnSpc>
              <a:spcBef>
                <a:spcPts val="479"/>
              </a:spcBef>
              <a:spcAft>
                <a:spcPts val="1440"/>
              </a:spcAft>
              <a:buClr>
                <a:srgbClr val="459CBD"/>
              </a:buClr>
              <a:buSzPct val="70000"/>
              <a:buFont typeface="Symbol" charset="2"/>
              <a:buChar char=""/>
            </a:pPr>
            <a:r>
              <a:rPr lang="en-GB" sz="2400" b="0" strike="noStrike" spc="-1" dirty="0" smtClean="0">
                <a:solidFill>
                  <a:srgbClr val="000000"/>
                </a:solidFill>
              </a:rPr>
              <a:t>99</a:t>
            </a:r>
            <a:r>
              <a:rPr lang="en-GB" sz="2400" b="0" strike="noStrike" spc="-1" dirty="0">
                <a:solidFill>
                  <a:srgbClr val="000000"/>
                </a:solidFill>
              </a:rPr>
              <a:t>% confidence </a:t>
            </a:r>
            <a:r>
              <a:rPr lang="en-GB" sz="2400" b="0" strike="noStrike" spc="-1" dirty="0" smtClean="0">
                <a:solidFill>
                  <a:srgbClr val="000000"/>
                </a:solidFill>
              </a:rPr>
              <a:t>level</a:t>
            </a:r>
          </a:p>
          <a:p>
            <a:pPr marL="343260" indent="-342900">
              <a:spcBef>
                <a:spcPts val="479"/>
              </a:spcBef>
              <a:spcAft>
                <a:spcPts val="1440"/>
              </a:spcAft>
              <a:buClr>
                <a:srgbClr val="459CBD"/>
              </a:buClr>
              <a:buSzPct val="70000"/>
              <a:buFont typeface="Arial" panose="020B0604020202020204" pitchFamily="34" charset="0"/>
              <a:buChar char="•"/>
            </a:pPr>
            <a:r>
              <a:rPr lang="en-GB" sz="2800" spc="-1" dirty="0" smtClean="0">
                <a:solidFill>
                  <a:srgbClr val="000000"/>
                </a:solidFill>
              </a:rPr>
              <a:t>The more confident we want to be, the wider  and therefore less precise the confidence interval</a:t>
            </a:r>
            <a:endParaRPr lang="en-GB" sz="2800" b="0" strike="noStrike" spc="-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065" y="88359"/>
            <a:ext cx="11318760" cy="415498"/>
          </a:xfrm>
        </p:spPr>
        <p:txBody>
          <a:bodyPr/>
          <a:lstStyle/>
          <a:p>
            <a:r>
              <a:rPr lang="en-GB" sz="3000" b="1" dirty="0" smtClean="0"/>
              <a:t>Computing a confidence interval</a:t>
            </a:r>
            <a:endParaRPr lang="en-GB" sz="3000" b="1" dirty="0"/>
          </a:p>
        </p:txBody>
      </p:sp>
      <p:sp>
        <p:nvSpPr>
          <p:cNvPr id="3" name="Subtitle 2"/>
          <p:cNvSpPr>
            <a:spLocks noGrp="1"/>
          </p:cNvSpPr>
          <p:nvPr>
            <p:ph type="subTitle"/>
          </p:nvPr>
        </p:nvSpPr>
        <p:spPr>
          <a:xfrm>
            <a:off x="410265" y="963618"/>
            <a:ext cx="11320560" cy="3102388"/>
          </a:xfrm>
        </p:spPr>
        <p:txBody>
          <a:bodyPr/>
          <a:lstStyle/>
          <a:p>
            <a:pPr marL="571500" indent="-571500">
              <a:buFont typeface="Arial" panose="020B0604020202020204" pitchFamily="34" charset="0"/>
              <a:buChar char="•"/>
            </a:pPr>
            <a:r>
              <a:rPr lang="en-GB" sz="2800" spc="-1" dirty="0" smtClean="0">
                <a:solidFill>
                  <a:srgbClr val="000000"/>
                </a:solidFill>
                <a:latin typeface="+mn-lt"/>
              </a:rPr>
              <a:t>We </a:t>
            </a:r>
            <a:r>
              <a:rPr lang="en-GB" sz="2800" spc="-1" dirty="0">
                <a:solidFill>
                  <a:srgbClr val="000000"/>
                </a:solidFill>
                <a:latin typeface="+mn-lt"/>
              </a:rPr>
              <a:t>know that the sampling distribution </a:t>
            </a:r>
            <a:r>
              <a:rPr lang="en-GB" sz="2800" spc="-1" dirty="0" smtClean="0">
                <a:solidFill>
                  <a:srgbClr val="000000"/>
                </a:solidFill>
                <a:latin typeface="+mn-lt"/>
              </a:rPr>
              <a:t>of the sample mean is normal</a:t>
            </a:r>
            <a:r>
              <a:rPr lang="en-GB" sz="2800" spc="-1" dirty="0">
                <a:solidFill>
                  <a:srgbClr val="000000"/>
                </a:solidFill>
                <a:latin typeface="+mn-lt"/>
              </a:rPr>
              <a:t>, and we </a:t>
            </a:r>
            <a:r>
              <a:rPr lang="en-GB" sz="2800" spc="-1" dirty="0" smtClean="0">
                <a:solidFill>
                  <a:srgbClr val="000000"/>
                </a:solidFill>
                <a:latin typeface="+mn-lt"/>
              </a:rPr>
              <a:t>also know its standard error</a:t>
            </a:r>
          </a:p>
          <a:p>
            <a:pPr marL="571500" indent="-571500">
              <a:buFont typeface="Arial" panose="020B0604020202020204" pitchFamily="34" charset="0"/>
              <a:buChar char="•"/>
            </a:pPr>
            <a:r>
              <a:rPr lang="en-GB" sz="2800" spc="-1" dirty="0" smtClean="0">
                <a:solidFill>
                  <a:srgbClr val="000000"/>
                </a:solidFill>
                <a:latin typeface="+mn-lt"/>
              </a:rPr>
              <a:t>A CI around the mean is computed by multiplying the standard error (the typical deviation of the sample mean from the population mean) by the </a:t>
            </a:r>
            <a:r>
              <a:rPr lang="en-GB" sz="2800" i="1" spc="-1" dirty="0" smtClean="0">
                <a:solidFill>
                  <a:srgbClr val="000000"/>
                </a:solidFill>
                <a:latin typeface="+mn-lt"/>
              </a:rPr>
              <a:t>z</a:t>
            </a:r>
            <a:r>
              <a:rPr lang="en-GB" sz="2800" spc="-1" dirty="0" smtClean="0">
                <a:solidFill>
                  <a:srgbClr val="000000"/>
                </a:solidFill>
                <a:latin typeface="+mn-lt"/>
              </a:rPr>
              <a:t>, the </a:t>
            </a:r>
            <a:r>
              <a:rPr lang="en-GB" sz="2800" i="1" spc="-1" dirty="0" smtClean="0">
                <a:solidFill>
                  <a:srgbClr val="000000"/>
                </a:solidFill>
                <a:latin typeface="+mn-lt"/>
              </a:rPr>
              <a:t>confidence coefficient</a:t>
            </a:r>
            <a:r>
              <a:rPr lang="en-GB" sz="2800" spc="-1" dirty="0" smtClean="0">
                <a:solidFill>
                  <a:srgbClr val="000000"/>
                </a:solidFill>
                <a:latin typeface="+mn-lt"/>
              </a:rPr>
              <a:t> derived from the confidence level we are choosing (</a:t>
            </a:r>
            <a:r>
              <a:rPr lang="en-GB" sz="2800" spc="-1" dirty="0" err="1" smtClean="0">
                <a:solidFill>
                  <a:srgbClr val="000000"/>
                </a:solidFill>
                <a:latin typeface="+mn-lt"/>
              </a:rPr>
              <a:t>ie</a:t>
            </a:r>
            <a:r>
              <a:rPr lang="en-GB" sz="2800" spc="-1" dirty="0" smtClean="0">
                <a:solidFill>
                  <a:srgbClr val="000000"/>
                </a:solidFill>
                <a:latin typeface="+mn-lt"/>
              </a:rPr>
              <a:t> 95%, 99%)</a:t>
            </a:r>
          </a:p>
          <a:p>
            <a:pPr marL="571500" indent="-571500">
              <a:buFont typeface="Arial" panose="020B0604020202020204" pitchFamily="34" charset="0"/>
              <a:buChar char="•"/>
            </a:pPr>
            <a:endParaRPr lang="en-GB" sz="2800" spc="-1" dirty="0" smtClean="0">
              <a:solidFill>
                <a:srgbClr val="000000"/>
              </a:solidFill>
              <a:latin typeface="+mn-lt"/>
            </a:endParaRPr>
          </a:p>
          <a:p>
            <a:pPr marL="571500" indent="-571500">
              <a:buFont typeface="Arial" panose="020B0604020202020204" pitchFamily="34" charset="0"/>
              <a:buChar char="•"/>
            </a:pPr>
            <a:endParaRPr lang="en-GB" sz="2800" dirty="0">
              <a:latin typeface="+mn-lt"/>
            </a:endParaRPr>
          </a:p>
        </p:txBody>
      </p:sp>
      <mc:AlternateContent xmlns:mc="http://schemas.openxmlformats.org/markup-compatibility/2006" xmlns:a14="http://schemas.microsoft.com/office/drawing/2010/main">
        <mc:Choice Requires="a14">
          <p:sp>
            <p:nvSpPr>
              <p:cNvPr id="4" name="TextBox 3"/>
              <p:cNvSpPr txBox="1"/>
              <p:nvPr/>
            </p:nvSpPr>
            <p:spPr>
              <a:xfrm>
                <a:off x="3140765" y="3496298"/>
                <a:ext cx="4267200" cy="569708"/>
              </a:xfrm>
              <a:prstGeom prst="rect">
                <a:avLst/>
              </a:prstGeom>
              <a:noFill/>
              <a:ln w="19050">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600" b="1" i="1" smtClean="0">
                          <a:latin typeface="Cambria Math" panose="02040503050406030204" pitchFamily="18" charset="0"/>
                        </a:rPr>
                        <m:t>𝑪𝑰</m:t>
                      </m:r>
                      <m:r>
                        <a:rPr lang="en-GB" sz="3600" b="1" i="1" smtClean="0">
                          <a:latin typeface="Cambria Math" panose="02040503050406030204" pitchFamily="18" charset="0"/>
                        </a:rPr>
                        <m:t> (</m:t>
                      </m:r>
                      <m:acc>
                        <m:accPr>
                          <m:chr m:val="̅"/>
                          <m:ctrlPr>
                            <a:rPr lang="en-GB" sz="3600" b="1" i="1" smtClean="0">
                              <a:latin typeface="Cambria Math" panose="02040503050406030204" pitchFamily="18" charset="0"/>
                            </a:rPr>
                          </m:ctrlPr>
                        </m:accPr>
                        <m:e>
                          <m:r>
                            <a:rPr lang="en-GB" sz="3600" b="1" i="1" smtClean="0">
                              <a:latin typeface="Cambria Math" panose="02040503050406030204" pitchFamily="18" charset="0"/>
                            </a:rPr>
                            <m:t>𝑿</m:t>
                          </m:r>
                          <m:r>
                            <a:rPr lang="en-GB" sz="3600" b="1" i="1" smtClean="0">
                              <a:latin typeface="Cambria Math" panose="02040503050406030204" pitchFamily="18" charset="0"/>
                            </a:rPr>
                            <m:t>)</m:t>
                          </m:r>
                        </m:e>
                      </m:acc>
                      <m:r>
                        <a:rPr lang="en-GB" sz="3600" b="1" i="1" smtClean="0">
                          <a:latin typeface="Cambria Math" panose="02040503050406030204" pitchFamily="18" charset="0"/>
                        </a:rPr>
                        <m:t>=</m:t>
                      </m:r>
                      <m:acc>
                        <m:accPr>
                          <m:chr m:val="̅"/>
                          <m:ctrlPr>
                            <a:rPr lang="en-GB" sz="3600" b="1" i="1">
                              <a:latin typeface="Cambria Math" panose="02040503050406030204" pitchFamily="18" charset="0"/>
                            </a:rPr>
                          </m:ctrlPr>
                        </m:accPr>
                        <m:e>
                          <m:r>
                            <a:rPr lang="en-GB" sz="3600" b="1" i="1">
                              <a:latin typeface="Cambria Math" panose="02040503050406030204" pitchFamily="18" charset="0"/>
                            </a:rPr>
                            <m:t>𝑿</m:t>
                          </m:r>
                        </m:e>
                      </m:acc>
                      <m:r>
                        <a:rPr lang="en-GB" sz="3600" b="1" i="1" smtClean="0">
                          <a:latin typeface="Cambria Math" panose="02040503050406030204" pitchFamily="18" charset="0"/>
                          <a:ea typeface="Cambria Math" panose="02040503050406030204" pitchFamily="18" charset="0"/>
                        </a:rPr>
                        <m:t>±</m:t>
                      </m:r>
                      <m:r>
                        <a:rPr lang="en-GB" sz="3600" b="1" i="1" smtClean="0">
                          <a:latin typeface="Cambria Math" panose="02040503050406030204" pitchFamily="18" charset="0"/>
                        </a:rPr>
                        <m:t>𝒛</m:t>
                      </m:r>
                      <m:r>
                        <a:rPr lang="en-GB" sz="3600" b="1" i="1" smtClean="0">
                          <a:latin typeface="Cambria Math" panose="02040503050406030204" pitchFamily="18" charset="0"/>
                        </a:rPr>
                        <m:t> </m:t>
                      </m:r>
                      <m:r>
                        <a:rPr lang="en-GB" sz="3600" b="1" i="1" smtClean="0">
                          <a:latin typeface="Cambria Math" panose="02040503050406030204" pitchFamily="18" charset="0"/>
                        </a:rPr>
                        <m:t>𝑺𝑬</m:t>
                      </m:r>
                    </m:oMath>
                  </m:oMathPara>
                </a14:m>
                <a:endParaRPr lang="en-GB" b="1" dirty="0"/>
              </a:p>
            </p:txBody>
          </p:sp>
        </mc:Choice>
        <mc:Fallback xmlns="">
          <p:sp>
            <p:nvSpPr>
              <p:cNvPr id="4" name="TextBox 3"/>
              <p:cNvSpPr txBox="1">
                <a:spLocks noRot="1" noChangeAspect="1" noMove="1" noResize="1" noEditPoints="1" noAdjustHandles="1" noChangeArrowheads="1" noChangeShapeType="1" noTextEdit="1"/>
              </p:cNvSpPr>
              <p:nvPr/>
            </p:nvSpPr>
            <p:spPr>
              <a:xfrm>
                <a:off x="3140765" y="3496298"/>
                <a:ext cx="4267200" cy="569708"/>
              </a:xfrm>
              <a:prstGeom prst="rect">
                <a:avLst/>
              </a:prstGeom>
              <a:blipFill rotWithShape="0">
                <a:blip r:embed="rId3"/>
                <a:stretch>
                  <a:fillRect/>
                </a:stretch>
              </a:blipFill>
              <a:ln w="19050">
                <a:solidFill>
                  <a:schemeClr val="accent1"/>
                </a:solidFill>
              </a:ln>
            </p:spPr>
            <p:txBody>
              <a:bodyPr/>
              <a:lstStyle/>
              <a:p>
                <a:r>
                  <a:rPr lang="en-GB">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748422104"/>
              </p:ext>
            </p:extLst>
          </p:nvPr>
        </p:nvGraphicFramePr>
        <p:xfrm>
          <a:off x="1738451" y="4267200"/>
          <a:ext cx="7445306" cy="2590800"/>
        </p:xfrm>
        <a:graphic>
          <a:graphicData uri="http://schemas.openxmlformats.org/drawingml/2006/table">
            <a:tbl>
              <a:tblPr/>
              <a:tblGrid>
                <a:gridCol w="3722653"/>
                <a:gridCol w="3722653"/>
              </a:tblGrid>
              <a:tr h="49466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0" u="none" strike="noStrike" cap="none" normalizeH="0" baseline="0" dirty="0" smtClean="0">
                          <a:ln>
                            <a:noFill/>
                          </a:ln>
                          <a:solidFill>
                            <a:schemeClr val="tx1"/>
                          </a:solidFill>
                          <a:effectLst/>
                          <a:latin typeface="Times New Roman" pitchFamily="18" charset="0"/>
                        </a:rPr>
                        <a:t>Confidence coefficient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1" u="none" strike="noStrike" cap="none" normalizeH="0" baseline="0" dirty="0" smtClean="0">
                          <a:ln>
                            <a:noFill/>
                          </a:ln>
                          <a:solidFill>
                            <a:schemeClr val="tx1"/>
                          </a:solidFill>
                          <a:effectLst/>
                          <a:latin typeface="Times New Roman" pitchFamily="18"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7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68%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7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0" u="none" strike="noStrike" cap="none" normalizeH="0" baseline="0" dirty="0" smtClean="0">
                          <a:ln>
                            <a:noFill/>
                          </a:ln>
                          <a:solidFill>
                            <a:schemeClr val="tx1"/>
                          </a:solidFill>
                          <a:effectLst/>
                          <a:latin typeface="Times New Roman" pitchFamily="18" charset="0"/>
                        </a:rPr>
                        <a:t>1.96</a:t>
                      </a:r>
                      <a:endParaRPr kumimoji="0" lang="en-GB" sz="2800" b="0" i="0" u="none" strike="noStrike" cap="none" normalizeH="0" baseline="0" dirty="0" smtClean="0">
                        <a:ln>
                          <a:noFill/>
                        </a:ln>
                        <a:solidFill>
                          <a:srgbClr val="FF000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7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0" u="none" strike="noStrike" cap="none" normalizeH="0" baseline="0" smtClean="0">
                          <a:ln>
                            <a:noFill/>
                          </a:ln>
                          <a:solidFill>
                            <a:schemeClr val="tx1"/>
                          </a:solidFill>
                          <a:effectLst/>
                          <a:latin typeface="Times New Roman" pitchFamily="18" charset="0"/>
                        </a:rPr>
                        <a:t>2.58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7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0" u="none" strike="noStrike" cap="none" normalizeH="0" baseline="0" dirty="0" smtClean="0">
                          <a:ln>
                            <a:noFill/>
                          </a:ln>
                          <a:solidFill>
                            <a:schemeClr val="tx1"/>
                          </a:solidFill>
                          <a:effectLst/>
                          <a:latin typeface="Times New Roman" pitchFamily="18" charset="0"/>
                        </a:rPr>
                        <a:t>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GB" sz="2800" b="0" i="0" u="none" strike="noStrike" cap="none" normalizeH="0" baseline="0" dirty="0" smtClean="0">
                          <a:ln>
                            <a:noFill/>
                          </a:ln>
                          <a:solidFill>
                            <a:schemeClr val="tx1"/>
                          </a:solidFill>
                          <a:effectLst/>
                          <a:latin typeface="Times New Roman" pitchFamily="18" charset="0"/>
                        </a:rPr>
                        <a:t>3.29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77805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85560" y="1047264"/>
            <a:ext cx="11320560" cy="3545586"/>
          </a:xfrm>
        </p:spPr>
        <p:txBody>
          <a:bodyPr/>
          <a:lstStyle/>
          <a:p>
            <a:pPr marL="571500" indent="-571500">
              <a:buFont typeface="Arial" panose="020B0604020202020204" pitchFamily="34" charset="0"/>
              <a:buChar char="•"/>
            </a:pPr>
            <a:r>
              <a:rPr lang="en-GB" sz="3200" dirty="0" smtClean="0"/>
              <a:t>We know that the mean number of close friends of respondents to a survey is 5.2, and the standard error 0.24. What is the 95% confidence interval for the population mean?</a:t>
            </a:r>
          </a:p>
          <a:p>
            <a:pPr marL="571500" indent="-571500">
              <a:buFont typeface="Arial" panose="020B0604020202020204" pitchFamily="34" charset="0"/>
              <a:buChar char="•"/>
            </a:pPr>
            <a:r>
              <a:rPr lang="en-GB" sz="3200" dirty="0" smtClean="0"/>
              <a:t>Using the table from the previous slides, we can replace the numbers in the formula:</a:t>
            </a:r>
          </a:p>
          <a:p>
            <a:pPr marL="571500" indent="-571500">
              <a:buFont typeface="Arial" panose="020B0604020202020204" pitchFamily="34" charset="0"/>
              <a:buChar char="•"/>
            </a:pPr>
            <a:endParaRPr lang="en-GB" sz="3200" dirty="0" smtClean="0"/>
          </a:p>
          <a:p>
            <a:pPr marL="571500" indent="-571500">
              <a:buFont typeface="Arial" panose="020B0604020202020204" pitchFamily="34" charset="0"/>
              <a:buChar char="•"/>
            </a:pPr>
            <a:endParaRPr lang="en-GB" sz="3200" dirty="0"/>
          </a:p>
        </p:txBody>
      </p:sp>
      <p:sp>
        <p:nvSpPr>
          <p:cNvPr id="4" name="Title 1"/>
          <p:cNvSpPr txBox="1">
            <a:spLocks/>
          </p:cNvSpPr>
          <p:nvPr/>
        </p:nvSpPr>
        <p:spPr>
          <a:xfrm>
            <a:off x="412065" y="88359"/>
            <a:ext cx="11318760" cy="415498"/>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smtClean="0"/>
              <a:t>Computing a confidence interval</a:t>
            </a:r>
            <a:endParaRPr lang="en-GB" sz="3000" b="1" dirty="0"/>
          </a:p>
        </p:txBody>
      </p:sp>
      <mc:AlternateContent xmlns:mc="http://schemas.openxmlformats.org/markup-compatibility/2006" xmlns:a14="http://schemas.microsoft.com/office/drawing/2010/main">
        <mc:Choice Requires="a14">
          <p:sp>
            <p:nvSpPr>
              <p:cNvPr id="5" name="TextBox 4"/>
              <p:cNvSpPr txBox="1"/>
              <p:nvPr/>
            </p:nvSpPr>
            <p:spPr>
              <a:xfrm>
                <a:off x="2332384" y="3893864"/>
                <a:ext cx="7633250" cy="1938992"/>
              </a:xfrm>
              <a:prstGeom prst="rect">
                <a:avLst/>
              </a:prstGeom>
              <a:noFill/>
              <a:ln w="19050">
                <a:solidFill>
                  <a:schemeClr val="accent1"/>
                </a:solidFill>
              </a:ln>
            </p:spPr>
            <p:txBody>
              <a:bodyPr wrap="square" lIns="0" tIns="0" rIns="0" bIns="0" rtlCol="0">
                <a:spAutoFit/>
              </a:bodyPr>
              <a:lstStyle/>
              <a:p>
                <a:r>
                  <a:rPr lang="en-GB" sz="3600" b="1" dirty="0" smtClean="0"/>
                  <a:t>95% </a:t>
                </a:r>
                <a14:m>
                  <m:oMath xmlns:m="http://schemas.openxmlformats.org/officeDocument/2006/math">
                    <m:r>
                      <a:rPr lang="en-GB" sz="3600" b="1" i="1" smtClean="0">
                        <a:latin typeface="Cambria Math" panose="02040503050406030204" pitchFamily="18" charset="0"/>
                      </a:rPr>
                      <m:t>𝑪𝑰</m:t>
                    </m:r>
                    <m:r>
                      <a:rPr lang="en-GB" sz="3600" b="1" i="1" smtClean="0">
                        <a:latin typeface="Cambria Math" panose="02040503050406030204" pitchFamily="18" charset="0"/>
                      </a:rPr>
                      <m:t> </m:t>
                    </m:r>
                    <m:d>
                      <m:dPr>
                        <m:ctrlPr>
                          <a:rPr lang="en-GB" sz="3600" b="1" i="1" smtClean="0">
                            <a:latin typeface="Cambria Math" panose="02040503050406030204" pitchFamily="18" charset="0"/>
                          </a:rPr>
                        </m:ctrlPr>
                      </m:dPr>
                      <m:e>
                        <m:r>
                          <a:rPr lang="en-GB" sz="3600" b="1" i="1" smtClean="0">
                            <a:latin typeface="Cambria Math" panose="02040503050406030204" pitchFamily="18" charset="0"/>
                          </a:rPr>
                          <m:t>𝟓</m:t>
                        </m:r>
                        <m:r>
                          <a:rPr lang="en-GB" sz="3600" b="1" i="1" smtClean="0">
                            <a:latin typeface="Cambria Math" panose="02040503050406030204" pitchFamily="18" charset="0"/>
                          </a:rPr>
                          <m:t>.</m:t>
                        </m:r>
                        <m:r>
                          <a:rPr lang="en-GB" sz="3600" b="1" i="1" smtClean="0">
                            <a:latin typeface="Cambria Math" panose="02040503050406030204" pitchFamily="18" charset="0"/>
                          </a:rPr>
                          <m:t>𝟐</m:t>
                        </m:r>
                      </m:e>
                    </m:d>
                    <m:r>
                      <a:rPr lang="en-GB" sz="3600" b="1" i="1" smtClean="0">
                        <a:latin typeface="Cambria Math" panose="02040503050406030204" pitchFamily="18" charset="0"/>
                      </a:rPr>
                      <m:t>=</m:t>
                    </m:r>
                    <m:r>
                      <a:rPr lang="en-GB" sz="3600" b="1" i="1" smtClean="0">
                        <a:latin typeface="Cambria Math" panose="02040503050406030204" pitchFamily="18" charset="0"/>
                      </a:rPr>
                      <m:t>𝟓</m:t>
                    </m:r>
                    <m:r>
                      <a:rPr lang="en-GB" sz="3600" b="1" i="1" smtClean="0">
                        <a:latin typeface="Cambria Math" panose="02040503050406030204" pitchFamily="18" charset="0"/>
                      </a:rPr>
                      <m:t>.</m:t>
                    </m:r>
                    <m:r>
                      <a:rPr lang="en-GB" sz="3600" b="1" i="1" smtClean="0">
                        <a:latin typeface="Cambria Math" panose="02040503050406030204" pitchFamily="18" charset="0"/>
                      </a:rPr>
                      <m:t>𝟐</m:t>
                    </m:r>
                    <m:r>
                      <a:rPr lang="en-GB" sz="3600" b="1" i="1" smtClean="0">
                        <a:latin typeface="Cambria Math" panose="02040503050406030204" pitchFamily="18" charset="0"/>
                        <a:ea typeface="Cambria Math" panose="02040503050406030204" pitchFamily="18" charset="0"/>
                      </a:rPr>
                      <m:t>±</m:t>
                    </m:r>
                    <m:r>
                      <a:rPr lang="en-GB" sz="3600" b="1" i="1" smtClean="0">
                        <a:latin typeface="Cambria Math" panose="02040503050406030204" pitchFamily="18" charset="0"/>
                      </a:rPr>
                      <m:t>𝟏</m:t>
                    </m:r>
                    <m:r>
                      <a:rPr lang="en-GB" sz="3600" b="1" i="1" smtClean="0">
                        <a:latin typeface="Cambria Math" panose="02040503050406030204" pitchFamily="18" charset="0"/>
                      </a:rPr>
                      <m:t>.</m:t>
                    </m:r>
                    <m:r>
                      <a:rPr lang="en-GB" sz="3600" b="1" i="1" smtClean="0">
                        <a:latin typeface="Cambria Math" panose="02040503050406030204" pitchFamily="18" charset="0"/>
                      </a:rPr>
                      <m:t>𝟗𝟔</m:t>
                    </m:r>
                    <m:r>
                      <a:rPr lang="en-GB" sz="3600" b="1" i="1" smtClean="0">
                        <a:latin typeface="Cambria Math" panose="02040503050406030204" pitchFamily="18" charset="0"/>
                      </a:rPr>
                      <m:t>∗</m:t>
                    </m:r>
                    <m:r>
                      <a:rPr lang="en-GB" sz="3600" b="1" i="1" smtClean="0">
                        <a:latin typeface="Cambria Math" panose="02040503050406030204" pitchFamily="18" charset="0"/>
                      </a:rPr>
                      <m:t>𝟎</m:t>
                    </m:r>
                    <m:r>
                      <a:rPr lang="en-GB" sz="3600" b="1" i="1" smtClean="0">
                        <a:latin typeface="Cambria Math" panose="02040503050406030204" pitchFamily="18" charset="0"/>
                      </a:rPr>
                      <m:t>.</m:t>
                    </m:r>
                    <m:r>
                      <a:rPr lang="en-GB" sz="3600" b="1" i="1" smtClean="0">
                        <a:latin typeface="Cambria Math" panose="02040503050406030204" pitchFamily="18" charset="0"/>
                      </a:rPr>
                      <m:t>𝟐𝟒</m:t>
                    </m:r>
                  </m:oMath>
                </a14:m>
                <a:endParaRPr lang="en-GB" sz="3600" b="1" dirty="0" smtClean="0"/>
              </a:p>
              <a:p>
                <a:endParaRPr lang="en-GB" b="1" dirty="0" smtClean="0"/>
              </a:p>
              <a:p>
                <a:r>
                  <a:rPr lang="en-GB" b="1" dirty="0"/>
                  <a:t>	</a:t>
                </a:r>
                <a:r>
                  <a:rPr lang="en-GB" b="1" dirty="0" smtClean="0"/>
                  <a:t>	      </a:t>
                </a:r>
                <a:r>
                  <a:rPr lang="en-GB" dirty="0" smtClean="0"/>
                  <a:t>            </a:t>
                </a:r>
                <a:r>
                  <a:rPr lang="en-GB" sz="3600" dirty="0" smtClean="0"/>
                  <a:t>= 5.2</a:t>
                </a:r>
                <a:r>
                  <a:rPr lang="en-GB" sz="3600" dirty="0">
                    <a:ea typeface="Cambria Math" panose="02040503050406030204" pitchFamily="18" charset="0"/>
                  </a:rPr>
                  <a:t> </a:t>
                </a:r>
                <a14:m>
                  <m:oMath xmlns:m="http://schemas.openxmlformats.org/officeDocument/2006/math">
                    <m:r>
                      <a:rPr lang="en-GB" sz="3600" b="0" i="1">
                        <a:latin typeface="Cambria Math" panose="02040503050406030204" pitchFamily="18" charset="0"/>
                        <a:ea typeface="Cambria Math" panose="02040503050406030204" pitchFamily="18" charset="0"/>
                      </a:rPr>
                      <m:t>±</m:t>
                    </m:r>
                  </m:oMath>
                </a14:m>
                <a:r>
                  <a:rPr lang="en-GB" sz="3600" dirty="0" smtClean="0"/>
                  <a:t> 0.47</a:t>
                </a:r>
              </a:p>
              <a:p>
                <a:r>
                  <a:rPr lang="en-GB" sz="3600" b="1" dirty="0" smtClean="0"/>
                  <a:t>			  </a:t>
                </a:r>
                <a:r>
                  <a:rPr lang="en-GB" sz="3600" dirty="0" smtClean="0"/>
                  <a:t>=[4.73,5.67]</a:t>
                </a:r>
                <a:endParaRPr lang="en-GB" b="1" dirty="0"/>
              </a:p>
            </p:txBody>
          </p:sp>
        </mc:Choice>
        <mc:Fallback xmlns="">
          <p:sp>
            <p:nvSpPr>
              <p:cNvPr id="5" name="TextBox 4"/>
              <p:cNvSpPr txBox="1">
                <a:spLocks noRot="1" noChangeAspect="1" noMove="1" noResize="1" noEditPoints="1" noAdjustHandles="1" noChangeArrowheads="1" noChangeShapeType="1" noTextEdit="1"/>
              </p:cNvSpPr>
              <p:nvPr/>
            </p:nvSpPr>
            <p:spPr>
              <a:xfrm>
                <a:off x="2332384" y="3893864"/>
                <a:ext cx="7633250" cy="1938992"/>
              </a:xfrm>
              <a:prstGeom prst="rect">
                <a:avLst/>
              </a:prstGeom>
              <a:blipFill rotWithShape="0">
                <a:blip r:embed="rId2"/>
                <a:stretch>
                  <a:fillRect l="-3586" t="-6854" b="-12461"/>
                </a:stretch>
              </a:blipFill>
              <a:ln w="19050">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179137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0415880" y="6337440"/>
            <a:ext cx="1344960" cy="475920"/>
          </a:xfrm>
          <a:prstGeom prst="rect">
            <a:avLst/>
          </a:prstGeom>
          <a:noFill/>
          <a:ln>
            <a:noFill/>
          </a:ln>
        </p:spPr>
        <p:txBody>
          <a:bodyPr>
            <a:noAutofit/>
          </a:bodyPr>
          <a:lstStyle/>
          <a:p>
            <a:pPr algn="r">
              <a:lnSpc>
                <a:spcPct val="100000"/>
              </a:lnSpc>
            </a:pPr>
            <a:fld id="{49693421-14B2-46B9-B512-F2CC119E565C}" type="slidenum">
              <a:rPr lang="en-GB" sz="1400" b="0" strike="noStrike" spc="-1">
                <a:solidFill>
                  <a:srgbClr val="000000"/>
                </a:solidFill>
                <a:latin typeface="Tahoma"/>
              </a:rPr>
              <a:t>23</a:t>
            </a:fld>
            <a:endParaRPr lang="en-GB" sz="1400" b="0" strike="noStrike" spc="-1">
              <a:latin typeface="Times New Roman"/>
            </a:endParaRPr>
          </a:p>
        </p:txBody>
      </p:sp>
      <p:sp>
        <p:nvSpPr>
          <p:cNvPr id="154" name="TextShape 2"/>
          <p:cNvSpPr txBox="1"/>
          <p:nvPr/>
        </p:nvSpPr>
        <p:spPr>
          <a:xfrm>
            <a:off x="440280" y="2046960"/>
            <a:ext cx="11643840" cy="4118400"/>
          </a:xfrm>
          <a:prstGeom prst="rect">
            <a:avLst/>
          </a:prstGeom>
          <a:noFill/>
          <a:ln>
            <a:noFill/>
          </a:ln>
        </p:spPr>
        <p:txBody>
          <a:bodyPr>
            <a:noAutofit/>
          </a:bodyPr>
          <a:lstStyle/>
          <a:p>
            <a:pPr>
              <a:lnSpc>
                <a:spcPct val="100000"/>
              </a:lnSpc>
              <a:spcBef>
                <a:spcPts val="561"/>
              </a:spcBef>
            </a:pPr>
            <a:r>
              <a:rPr lang="en-US" sz="2800" b="0" strike="noStrike" spc="-1">
                <a:solidFill>
                  <a:srgbClr val="000000"/>
                </a:solidFill>
                <a:latin typeface="Arial"/>
              </a:rPr>
              <a:t>The command in Stata:</a:t>
            </a:r>
          </a:p>
          <a:p>
            <a:pPr>
              <a:lnSpc>
                <a:spcPct val="100000"/>
              </a:lnSpc>
              <a:spcBef>
                <a:spcPts val="561"/>
              </a:spcBef>
            </a:pPr>
            <a:r>
              <a:rPr lang="en-US" sz="2800" b="1" strike="noStrike" spc="-1">
                <a:solidFill>
                  <a:srgbClr val="006383"/>
                </a:solidFill>
                <a:latin typeface="Cambria"/>
              </a:rPr>
              <a:t>	ci means var</a:t>
            </a:r>
            <a:endParaRPr lang="en-US" sz="2800" b="0" strike="noStrike" spc="-1">
              <a:solidFill>
                <a:srgbClr val="000000"/>
              </a:solidFill>
              <a:latin typeface="Arial"/>
            </a:endParaRPr>
          </a:p>
        </p:txBody>
      </p:sp>
      <p:sp>
        <p:nvSpPr>
          <p:cNvPr id="155" name="TextShape 3"/>
          <p:cNvSpPr txBox="1"/>
          <p:nvPr/>
        </p:nvSpPr>
        <p:spPr>
          <a:xfrm>
            <a:off x="385560" y="907920"/>
            <a:ext cx="11318760" cy="129672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Confidence intervals in Stata</a:t>
            </a:r>
            <a:endParaRPr lang="en-US" sz="3000" b="0" strike="noStrike" spc="-1">
              <a:solidFill>
                <a:srgbClr val="000000"/>
              </a:solidFill>
              <a:latin typeface="Arial"/>
            </a:endParaRPr>
          </a:p>
        </p:txBody>
      </p:sp>
      <p:grpSp>
        <p:nvGrpSpPr>
          <p:cNvPr id="156" name="Group 4"/>
          <p:cNvGrpSpPr/>
          <p:nvPr/>
        </p:nvGrpSpPr>
        <p:grpSpPr>
          <a:xfrm>
            <a:off x="1081080" y="3057840"/>
            <a:ext cx="2939400" cy="1926360"/>
            <a:chOff x="1081080" y="3057840"/>
            <a:chExt cx="2939400" cy="1926360"/>
          </a:xfrm>
        </p:grpSpPr>
        <p:sp>
          <p:nvSpPr>
            <p:cNvPr id="157" name="CustomShape 5"/>
            <p:cNvSpPr/>
            <p:nvPr/>
          </p:nvSpPr>
          <p:spPr>
            <a:xfrm rot="16200000">
              <a:off x="1374120" y="3135960"/>
              <a:ext cx="498240" cy="389160"/>
            </a:xfrm>
            <a:prstGeom prst="leftBrace">
              <a:avLst>
                <a:gd name="adj1" fmla="val 8333"/>
                <a:gd name="adj2" fmla="val 50000"/>
              </a:avLst>
            </a:prstGeom>
            <a:noFill/>
            <a:ln w="28440"/>
          </p:spPr>
          <p:style>
            <a:lnRef idx="1">
              <a:schemeClr val="accent1"/>
            </a:lnRef>
            <a:fillRef idx="0">
              <a:schemeClr val="accent1"/>
            </a:fillRef>
            <a:effectRef idx="0">
              <a:schemeClr val="accent1"/>
            </a:effectRef>
            <a:fontRef idx="minor"/>
          </p:style>
        </p:sp>
        <p:sp>
          <p:nvSpPr>
            <p:cNvPr id="158" name="CustomShape 6"/>
            <p:cNvSpPr/>
            <p:nvPr/>
          </p:nvSpPr>
          <p:spPr>
            <a:xfrm rot="16200000">
              <a:off x="1856160" y="3019680"/>
              <a:ext cx="1044000" cy="1119960"/>
            </a:xfrm>
            <a:prstGeom prst="leftBrace">
              <a:avLst>
                <a:gd name="adj1" fmla="val 8333"/>
                <a:gd name="adj2" fmla="val 50000"/>
              </a:avLst>
            </a:prstGeom>
            <a:noFill/>
            <a:ln w="28440"/>
          </p:spPr>
          <p:style>
            <a:lnRef idx="1">
              <a:schemeClr val="accent1"/>
            </a:lnRef>
            <a:fillRef idx="0">
              <a:schemeClr val="accent1"/>
            </a:fillRef>
            <a:effectRef idx="0">
              <a:schemeClr val="accent1"/>
            </a:effectRef>
            <a:fontRef idx="minor"/>
          </p:style>
        </p:sp>
        <p:sp>
          <p:nvSpPr>
            <p:cNvPr id="159" name="CustomShape 7"/>
            <p:cNvSpPr/>
            <p:nvPr/>
          </p:nvSpPr>
          <p:spPr>
            <a:xfrm rot="16200000">
              <a:off x="3054240" y="2966400"/>
              <a:ext cx="498240" cy="728640"/>
            </a:xfrm>
            <a:prstGeom prst="leftBrace">
              <a:avLst>
                <a:gd name="adj1" fmla="val 8333"/>
                <a:gd name="adj2" fmla="val 50000"/>
              </a:avLst>
            </a:prstGeom>
            <a:noFill/>
            <a:ln w="28440">
              <a:solidFill>
                <a:schemeClr val="accent1"/>
              </a:solidFill>
            </a:ln>
          </p:spPr>
          <p:style>
            <a:lnRef idx="1">
              <a:schemeClr val="accent1"/>
            </a:lnRef>
            <a:fillRef idx="0">
              <a:schemeClr val="accent1"/>
            </a:fillRef>
            <a:effectRef idx="0">
              <a:schemeClr val="accent1"/>
            </a:effectRef>
            <a:fontRef idx="minor"/>
          </p:style>
        </p:sp>
        <p:sp>
          <p:nvSpPr>
            <p:cNvPr id="160" name="CustomShape 8"/>
            <p:cNvSpPr/>
            <p:nvPr/>
          </p:nvSpPr>
          <p:spPr>
            <a:xfrm>
              <a:off x="1081080" y="3671640"/>
              <a:ext cx="12974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600" b="0" strike="noStrike" spc="-1">
                  <a:solidFill>
                    <a:srgbClr val="000000"/>
                  </a:solidFill>
                  <a:latin typeface="Arial"/>
                </a:rPr>
                <a:t>command</a:t>
              </a:r>
              <a:endParaRPr lang="en-GB" sz="1600" b="0" strike="noStrike" spc="-1">
                <a:latin typeface="Arial"/>
              </a:endParaRPr>
            </a:p>
          </p:txBody>
        </p:sp>
        <p:sp>
          <p:nvSpPr>
            <p:cNvPr id="161" name="CustomShape 9"/>
            <p:cNvSpPr/>
            <p:nvPr/>
          </p:nvSpPr>
          <p:spPr>
            <a:xfrm>
              <a:off x="1818360" y="4254480"/>
              <a:ext cx="141840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solidFill>
                    <a:srgbClr val="000000"/>
                  </a:solidFill>
                  <a:latin typeface="Arial"/>
                </a:rPr>
                <a:t>the statistic for which you want the CI</a:t>
              </a:r>
              <a:endParaRPr lang="en-GB" sz="1400" b="0" strike="noStrike" spc="-1">
                <a:latin typeface="Arial"/>
              </a:endParaRPr>
            </a:p>
          </p:txBody>
        </p:sp>
        <p:sp>
          <p:nvSpPr>
            <p:cNvPr id="162" name="CustomShape 10"/>
            <p:cNvSpPr/>
            <p:nvPr/>
          </p:nvSpPr>
          <p:spPr>
            <a:xfrm>
              <a:off x="2763720" y="3671640"/>
              <a:ext cx="12567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600" b="0" strike="noStrike" spc="-1">
                  <a:solidFill>
                    <a:srgbClr val="000000"/>
                  </a:solidFill>
                  <a:latin typeface="Arial"/>
                </a:rPr>
                <a:t>variable</a:t>
              </a:r>
              <a:endParaRPr lang="en-GB" sz="1600" b="0" strike="noStrike" spc="-1">
                <a:latin typeface="Arial"/>
              </a:endParaRPr>
            </a:p>
          </p:txBody>
        </p:sp>
      </p:grpSp>
      <p:sp>
        <p:nvSpPr>
          <p:cNvPr id="163" name="CustomShape 11"/>
          <p:cNvSpPr/>
          <p:nvPr/>
        </p:nvSpPr>
        <p:spPr>
          <a:xfrm>
            <a:off x="4585680" y="2053800"/>
            <a:ext cx="760572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800" b="0" i="1" strike="noStrike" spc="-1">
                <a:solidFill>
                  <a:srgbClr val="000000"/>
                </a:solidFill>
                <a:latin typeface="Arial"/>
              </a:rPr>
              <a:t>Example: Mean and 95% CI for number of close friends</a:t>
            </a:r>
            <a:endParaRPr lang="en-GB" sz="2800" b="0" strike="noStrike" spc="-1">
              <a:latin typeface="Arial"/>
            </a:endParaRPr>
          </a:p>
        </p:txBody>
      </p:sp>
      <p:sp>
        <p:nvSpPr>
          <p:cNvPr id="164" name="CustomShape 12"/>
          <p:cNvSpPr/>
          <p:nvPr/>
        </p:nvSpPr>
        <p:spPr>
          <a:xfrm>
            <a:off x="4615200" y="4347000"/>
            <a:ext cx="70704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Arial"/>
              </a:rPr>
              <a:t>We are 95% confident that the average number of close friends is between 5.16 and 5.25.</a:t>
            </a:r>
            <a:endParaRPr lang="en-GB" sz="1800" b="0" strike="noStrike" spc="-1">
              <a:latin typeface="Arial"/>
            </a:endParaRPr>
          </a:p>
        </p:txBody>
      </p:sp>
      <p:pic>
        <p:nvPicPr>
          <p:cNvPr id="165" name="Picture 14" descr="This is an example of STATA output showing confidence intervals for the variable: number of close friends."/>
          <p:cNvPicPr/>
          <p:nvPr/>
        </p:nvPicPr>
        <p:blipFill>
          <a:blip r:embed="rId3"/>
          <a:stretch/>
        </p:blipFill>
        <p:spPr>
          <a:xfrm>
            <a:off x="4633920" y="3085200"/>
            <a:ext cx="7214760" cy="924480"/>
          </a:xfrm>
          <a:prstGeom prst="rect">
            <a:avLst/>
          </a:prstGeom>
          <a:ln>
            <a:noFill/>
          </a:ln>
        </p:spPr>
      </p:pic>
      <p:sp>
        <p:nvSpPr>
          <p:cNvPr id="166" name="CustomShape 13"/>
          <p:cNvSpPr/>
          <p:nvPr/>
        </p:nvSpPr>
        <p:spPr>
          <a:xfrm>
            <a:off x="561240" y="5600880"/>
            <a:ext cx="113983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6383"/>
                </a:solidFill>
                <a:latin typeface="Arial"/>
              </a:rPr>
              <a:t>You can also calculate confidence intervals around other statistics, such as </a:t>
            </a:r>
            <a:r>
              <a:rPr lang="en-GB" sz="1800" b="1" strike="noStrike" spc="-1">
                <a:solidFill>
                  <a:srgbClr val="006383"/>
                </a:solidFill>
                <a:latin typeface="Arial"/>
              </a:rPr>
              <a:t>proportions, variances, and standard deviations </a:t>
            </a:r>
            <a:r>
              <a:rPr lang="en-GB" sz="1800" b="0" strike="noStrike" spc="-1">
                <a:solidFill>
                  <a:srgbClr val="006383"/>
                </a:solidFill>
                <a:latin typeface="Arial"/>
              </a:rPr>
              <a:t>(in Stata: replace ‘</a:t>
            </a:r>
            <a:r>
              <a:rPr lang="en-GB" sz="1800" b="0" i="1" strike="noStrike" spc="-1">
                <a:solidFill>
                  <a:srgbClr val="006383"/>
                </a:solidFill>
                <a:latin typeface="Arial"/>
              </a:rPr>
              <a:t>means</a:t>
            </a:r>
            <a:r>
              <a:rPr lang="en-GB" sz="1800" b="0" strike="noStrike" spc="-1">
                <a:solidFill>
                  <a:srgbClr val="006383"/>
                </a:solidFill>
                <a:latin typeface="Arial"/>
              </a:rPr>
              <a:t>’ by ‘</a:t>
            </a:r>
            <a:r>
              <a:rPr lang="en-GB" sz="1800" b="0" i="1" strike="noStrike" spc="-1">
                <a:solidFill>
                  <a:srgbClr val="006383"/>
                </a:solidFill>
                <a:latin typeface="Arial"/>
              </a:rPr>
              <a:t>proportions</a:t>
            </a:r>
            <a:r>
              <a:rPr lang="en-GB" sz="1800" b="0" strike="noStrike" spc="-1">
                <a:solidFill>
                  <a:srgbClr val="006383"/>
                </a:solidFill>
                <a:latin typeface="Arial"/>
              </a:rPr>
              <a:t>’ ‘</a:t>
            </a:r>
            <a:r>
              <a:rPr lang="en-GB" sz="1800" b="0" i="1" strike="noStrike" spc="-1">
                <a:solidFill>
                  <a:srgbClr val="006383"/>
                </a:solidFill>
                <a:latin typeface="Arial"/>
              </a:rPr>
              <a:t>variances</a:t>
            </a:r>
            <a:r>
              <a:rPr lang="en-GB" sz="1800" b="0" strike="noStrike" spc="-1">
                <a:solidFill>
                  <a:srgbClr val="006383"/>
                </a:solidFill>
                <a:latin typeface="Arial"/>
              </a:rPr>
              <a:t>’ or ‘</a:t>
            </a:r>
            <a:r>
              <a:rPr lang="en-GB" sz="1800" b="0" i="1" strike="noStrike" spc="-1">
                <a:solidFill>
                  <a:srgbClr val="006383"/>
                </a:solidFill>
                <a:latin typeface="Arial"/>
              </a:rPr>
              <a:t>variances, sd</a:t>
            </a:r>
            <a:r>
              <a:rPr lang="en-GB" sz="1800" b="0" strike="noStrike" spc="-1">
                <a:solidFill>
                  <a:srgbClr val="006383"/>
                </a:solidFill>
                <a:latin typeface="Arial"/>
              </a:rPr>
              <a:t>’) </a:t>
            </a:r>
            <a:endParaRPr lang="en-GB"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385560" y="907920"/>
            <a:ext cx="11318760" cy="129672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Confidence intervals at other confidence levels:</a:t>
            </a:r>
            <a:endParaRPr lang="en-US" sz="3000" b="0" strike="noStrike" spc="-1">
              <a:solidFill>
                <a:srgbClr val="000000"/>
              </a:solidFill>
              <a:latin typeface="Arial"/>
            </a:endParaRPr>
          </a:p>
        </p:txBody>
      </p:sp>
      <p:sp>
        <p:nvSpPr>
          <p:cNvPr id="168" name="TextShape 2"/>
          <p:cNvSpPr txBox="1"/>
          <p:nvPr/>
        </p:nvSpPr>
        <p:spPr>
          <a:xfrm>
            <a:off x="10415880" y="6337440"/>
            <a:ext cx="1344960" cy="475920"/>
          </a:xfrm>
          <a:prstGeom prst="rect">
            <a:avLst/>
          </a:prstGeom>
          <a:noFill/>
          <a:ln>
            <a:noFill/>
          </a:ln>
        </p:spPr>
        <p:txBody>
          <a:bodyPr>
            <a:noAutofit/>
          </a:bodyPr>
          <a:lstStyle/>
          <a:p>
            <a:pPr algn="r">
              <a:lnSpc>
                <a:spcPct val="100000"/>
              </a:lnSpc>
            </a:pPr>
            <a:fld id="{A0CEB225-23CB-4EFA-A941-E3F58EAFFFB4}" type="slidenum">
              <a:rPr lang="en-GB" sz="1400" b="0" strike="noStrike" spc="-1">
                <a:solidFill>
                  <a:srgbClr val="000000"/>
                </a:solidFill>
                <a:latin typeface="Tahoma"/>
              </a:rPr>
              <a:t>24</a:t>
            </a:fld>
            <a:endParaRPr lang="en-GB" sz="1400" b="0" strike="noStrike" spc="-1">
              <a:latin typeface="Times New Roman"/>
            </a:endParaRPr>
          </a:p>
        </p:txBody>
      </p:sp>
      <p:sp>
        <p:nvSpPr>
          <p:cNvPr id="169" name="CustomShape 3"/>
          <p:cNvSpPr/>
          <p:nvPr/>
        </p:nvSpPr>
        <p:spPr>
          <a:xfrm>
            <a:off x="440280" y="2046960"/>
            <a:ext cx="11062080" cy="41184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spcBef>
                <a:spcPts val="561"/>
              </a:spcBef>
            </a:pPr>
            <a:r>
              <a:rPr lang="en-GB" sz="2800" b="0" strike="noStrike" spc="-1">
                <a:solidFill>
                  <a:srgbClr val="000000"/>
                </a:solidFill>
                <a:latin typeface="Arial"/>
              </a:rPr>
              <a:t>The command in Stata:</a:t>
            </a:r>
            <a:endParaRPr lang="en-GB" sz="2800" b="0" strike="noStrike" spc="-1">
              <a:latin typeface="Arial"/>
            </a:endParaRPr>
          </a:p>
          <a:p>
            <a:pPr>
              <a:lnSpc>
                <a:spcPct val="100000"/>
              </a:lnSpc>
              <a:spcBef>
                <a:spcPts val="561"/>
              </a:spcBef>
            </a:pPr>
            <a:r>
              <a:rPr lang="en-GB" sz="2800" b="1" strike="noStrike" spc="-1">
                <a:solidFill>
                  <a:srgbClr val="006383"/>
                </a:solidFill>
                <a:latin typeface="Cambria"/>
              </a:rPr>
              <a:t>    ci means var, level (99)</a:t>
            </a:r>
            <a:endParaRPr lang="en-GB" sz="2800" b="0" strike="noStrike" spc="-1">
              <a:latin typeface="Arial"/>
            </a:endParaRPr>
          </a:p>
        </p:txBody>
      </p:sp>
      <p:grpSp>
        <p:nvGrpSpPr>
          <p:cNvPr id="170" name="Group 4"/>
          <p:cNvGrpSpPr/>
          <p:nvPr/>
        </p:nvGrpSpPr>
        <p:grpSpPr>
          <a:xfrm>
            <a:off x="440280" y="3016080"/>
            <a:ext cx="2939400" cy="1926720"/>
            <a:chOff x="440280" y="3016080"/>
            <a:chExt cx="2939400" cy="1926720"/>
          </a:xfrm>
        </p:grpSpPr>
        <p:sp>
          <p:nvSpPr>
            <p:cNvPr id="171" name="CustomShape 5"/>
            <p:cNvSpPr/>
            <p:nvPr/>
          </p:nvSpPr>
          <p:spPr>
            <a:xfrm rot="16200000">
              <a:off x="733320" y="3094200"/>
              <a:ext cx="498240" cy="389160"/>
            </a:xfrm>
            <a:prstGeom prst="leftBrace">
              <a:avLst>
                <a:gd name="adj1" fmla="val 8333"/>
                <a:gd name="adj2" fmla="val 50000"/>
              </a:avLst>
            </a:prstGeom>
            <a:noFill/>
            <a:ln w="28440"/>
          </p:spPr>
          <p:style>
            <a:lnRef idx="1">
              <a:schemeClr val="accent1"/>
            </a:lnRef>
            <a:fillRef idx="0">
              <a:schemeClr val="accent1"/>
            </a:fillRef>
            <a:effectRef idx="0">
              <a:schemeClr val="accent1"/>
            </a:effectRef>
            <a:fontRef idx="minor"/>
          </p:style>
        </p:sp>
        <p:sp>
          <p:nvSpPr>
            <p:cNvPr id="172" name="CustomShape 6"/>
            <p:cNvSpPr/>
            <p:nvPr/>
          </p:nvSpPr>
          <p:spPr>
            <a:xfrm rot="16200000">
              <a:off x="1215360" y="2977920"/>
              <a:ext cx="1044000" cy="1119960"/>
            </a:xfrm>
            <a:prstGeom prst="leftBrace">
              <a:avLst>
                <a:gd name="adj1" fmla="val 8333"/>
                <a:gd name="adj2" fmla="val 50000"/>
              </a:avLst>
            </a:prstGeom>
            <a:noFill/>
            <a:ln w="28440"/>
          </p:spPr>
          <p:style>
            <a:lnRef idx="1">
              <a:schemeClr val="accent1"/>
            </a:lnRef>
            <a:fillRef idx="0">
              <a:schemeClr val="accent1"/>
            </a:fillRef>
            <a:effectRef idx="0">
              <a:schemeClr val="accent1"/>
            </a:effectRef>
            <a:fontRef idx="minor"/>
          </p:style>
        </p:sp>
        <p:sp>
          <p:nvSpPr>
            <p:cNvPr id="173" name="CustomShape 7"/>
            <p:cNvSpPr/>
            <p:nvPr/>
          </p:nvSpPr>
          <p:spPr>
            <a:xfrm rot="16200000">
              <a:off x="2364840" y="2972880"/>
              <a:ext cx="498240" cy="631800"/>
            </a:xfrm>
            <a:prstGeom prst="leftBrace">
              <a:avLst>
                <a:gd name="adj1" fmla="val 8333"/>
                <a:gd name="adj2" fmla="val 50000"/>
              </a:avLst>
            </a:prstGeom>
            <a:noFill/>
            <a:ln w="28440">
              <a:solidFill>
                <a:schemeClr val="accent1"/>
              </a:solidFill>
            </a:ln>
          </p:spPr>
          <p:style>
            <a:lnRef idx="1">
              <a:schemeClr val="accent1"/>
            </a:lnRef>
            <a:fillRef idx="0">
              <a:schemeClr val="accent1"/>
            </a:fillRef>
            <a:effectRef idx="0">
              <a:schemeClr val="accent1"/>
            </a:effectRef>
            <a:fontRef idx="minor"/>
          </p:style>
        </p:sp>
        <p:sp>
          <p:nvSpPr>
            <p:cNvPr id="174" name="CustomShape 8"/>
            <p:cNvSpPr/>
            <p:nvPr/>
          </p:nvSpPr>
          <p:spPr>
            <a:xfrm>
              <a:off x="440280" y="3629880"/>
              <a:ext cx="12974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600" b="0" strike="noStrike" spc="-1">
                  <a:solidFill>
                    <a:srgbClr val="000000"/>
                  </a:solidFill>
                  <a:latin typeface="Arial"/>
                </a:rPr>
                <a:t>command</a:t>
              </a:r>
              <a:endParaRPr lang="en-GB" sz="1600" b="0" strike="noStrike" spc="-1">
                <a:latin typeface="Arial"/>
              </a:endParaRPr>
            </a:p>
          </p:txBody>
        </p:sp>
        <p:sp>
          <p:nvSpPr>
            <p:cNvPr id="175" name="CustomShape 9"/>
            <p:cNvSpPr/>
            <p:nvPr/>
          </p:nvSpPr>
          <p:spPr>
            <a:xfrm>
              <a:off x="1177560" y="4213080"/>
              <a:ext cx="141840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solidFill>
                    <a:srgbClr val="000000"/>
                  </a:solidFill>
                  <a:latin typeface="Arial"/>
                </a:rPr>
                <a:t>the statistic for which you want the CI</a:t>
              </a:r>
              <a:endParaRPr lang="en-GB" sz="1400" b="0" strike="noStrike" spc="-1">
                <a:latin typeface="Arial"/>
              </a:endParaRPr>
            </a:p>
          </p:txBody>
        </p:sp>
        <p:sp>
          <p:nvSpPr>
            <p:cNvPr id="176" name="CustomShape 10"/>
            <p:cNvSpPr/>
            <p:nvPr/>
          </p:nvSpPr>
          <p:spPr>
            <a:xfrm>
              <a:off x="2122920" y="3629880"/>
              <a:ext cx="12567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600" b="0" strike="noStrike" spc="-1">
                  <a:solidFill>
                    <a:srgbClr val="000000"/>
                  </a:solidFill>
                  <a:latin typeface="Arial"/>
                </a:rPr>
                <a:t>variable</a:t>
              </a:r>
              <a:endParaRPr lang="en-GB" sz="1600" b="0" strike="noStrike" spc="-1">
                <a:latin typeface="Arial"/>
              </a:endParaRPr>
            </a:p>
          </p:txBody>
        </p:sp>
      </p:grpSp>
      <p:sp>
        <p:nvSpPr>
          <p:cNvPr id="177" name="CustomShape 11"/>
          <p:cNvSpPr/>
          <p:nvPr/>
        </p:nvSpPr>
        <p:spPr>
          <a:xfrm rot="16200000">
            <a:off x="3600720" y="2392920"/>
            <a:ext cx="498240" cy="1838880"/>
          </a:xfrm>
          <a:prstGeom prst="leftBrace">
            <a:avLst>
              <a:gd name="adj1" fmla="val 8333"/>
              <a:gd name="adj2" fmla="val 50000"/>
            </a:avLst>
          </a:prstGeom>
          <a:noFill/>
          <a:ln w="28440">
            <a:solidFill>
              <a:schemeClr val="accent1"/>
            </a:solidFill>
          </a:ln>
        </p:spPr>
        <p:style>
          <a:lnRef idx="1">
            <a:schemeClr val="accent1"/>
          </a:lnRef>
          <a:fillRef idx="0">
            <a:schemeClr val="accent1"/>
          </a:fillRef>
          <a:effectRef idx="0">
            <a:schemeClr val="accent1"/>
          </a:effectRef>
          <a:fontRef idx="minor"/>
        </p:style>
      </p:sp>
      <p:sp>
        <p:nvSpPr>
          <p:cNvPr id="178" name="CustomShape 12"/>
          <p:cNvSpPr/>
          <p:nvPr/>
        </p:nvSpPr>
        <p:spPr>
          <a:xfrm>
            <a:off x="3149640" y="3698280"/>
            <a:ext cx="17661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600" b="0" strike="noStrike" spc="-1">
                <a:solidFill>
                  <a:srgbClr val="000000"/>
                </a:solidFill>
                <a:latin typeface="Arial"/>
              </a:rPr>
              <a:t>confidence level</a:t>
            </a:r>
            <a:endParaRPr lang="en-GB" sz="1600" b="0" strike="noStrike" spc="-1">
              <a:latin typeface="Arial"/>
            </a:endParaRPr>
          </a:p>
        </p:txBody>
      </p:sp>
      <p:pic>
        <p:nvPicPr>
          <p:cNvPr id="179" name="Picture 4" descr="This is an example of the 99% confidence interval output in STATA for the variable: number of close friends."/>
          <p:cNvPicPr/>
          <p:nvPr/>
        </p:nvPicPr>
        <p:blipFill>
          <a:blip r:embed="rId3"/>
          <a:stretch/>
        </p:blipFill>
        <p:spPr>
          <a:xfrm>
            <a:off x="5237640" y="3060360"/>
            <a:ext cx="6716160" cy="1205280"/>
          </a:xfrm>
          <a:prstGeom prst="rect">
            <a:avLst/>
          </a:prstGeom>
          <a:ln>
            <a:noFill/>
          </a:ln>
        </p:spPr>
      </p:pic>
      <p:sp>
        <p:nvSpPr>
          <p:cNvPr id="180" name="CustomShape 13"/>
          <p:cNvSpPr/>
          <p:nvPr/>
        </p:nvSpPr>
        <p:spPr>
          <a:xfrm>
            <a:off x="5105520" y="2061720"/>
            <a:ext cx="760572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800" b="0" i="1" strike="noStrike" spc="-1">
                <a:solidFill>
                  <a:srgbClr val="000000"/>
                </a:solidFill>
                <a:latin typeface="Arial"/>
              </a:rPr>
              <a:t>Example: Mean and </a:t>
            </a:r>
            <a:r>
              <a:rPr lang="en-GB" sz="2800" b="1" i="1" strike="noStrike" spc="-1">
                <a:solidFill>
                  <a:srgbClr val="000000"/>
                </a:solidFill>
                <a:latin typeface="Arial"/>
              </a:rPr>
              <a:t>99% </a:t>
            </a:r>
            <a:r>
              <a:rPr lang="en-GB" sz="2800" b="0" i="1" strike="noStrike" spc="-1">
                <a:solidFill>
                  <a:srgbClr val="000000"/>
                </a:solidFill>
                <a:latin typeface="Arial"/>
              </a:rPr>
              <a:t>CI for number of close friends</a:t>
            </a:r>
            <a:endParaRPr lang="en-GB" sz="2800" b="0" strike="noStrike" spc="-1">
              <a:latin typeface="Arial"/>
            </a:endParaRPr>
          </a:p>
        </p:txBody>
      </p:sp>
      <p:sp>
        <p:nvSpPr>
          <p:cNvPr id="181" name="CustomShape 14"/>
          <p:cNvSpPr/>
          <p:nvPr/>
        </p:nvSpPr>
        <p:spPr>
          <a:xfrm>
            <a:off x="5326920" y="4609080"/>
            <a:ext cx="4519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000000"/>
                </a:solidFill>
                <a:latin typeface="Arial"/>
              </a:rPr>
              <a:t>How would we interpret this?</a:t>
            </a:r>
            <a:endParaRPr lang="en-GB"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50" y="0"/>
            <a:ext cx="11318760" cy="415498"/>
          </a:xfrm>
        </p:spPr>
        <p:txBody>
          <a:bodyPr/>
          <a:lstStyle/>
          <a:p>
            <a:r>
              <a:rPr lang="en-GB" sz="3000" b="1" dirty="0" smtClean="0"/>
              <a:t>How do we interpret this</a:t>
            </a:r>
            <a:endParaRPr lang="en-GB" sz="3000" b="1" dirty="0"/>
          </a:p>
        </p:txBody>
      </p:sp>
      <p:sp>
        <p:nvSpPr>
          <p:cNvPr id="3" name="Subtitle 2"/>
          <p:cNvSpPr>
            <a:spLocks noGrp="1"/>
          </p:cNvSpPr>
          <p:nvPr>
            <p:ph type="subTitle"/>
          </p:nvPr>
        </p:nvSpPr>
        <p:spPr>
          <a:xfrm>
            <a:off x="440280" y="790531"/>
            <a:ext cx="11320560" cy="4265783"/>
          </a:xfrm>
        </p:spPr>
        <p:txBody>
          <a:bodyPr/>
          <a:lstStyle/>
          <a:p>
            <a:pPr marL="457200" indent="-457200">
              <a:buFont typeface="Arial" panose="020B0604020202020204" pitchFamily="34" charset="0"/>
              <a:buChar char="•"/>
            </a:pPr>
            <a:r>
              <a:rPr lang="en-GB" sz="2800" dirty="0" smtClean="0">
                <a:latin typeface="+mn-lt"/>
              </a:rPr>
              <a:t>The narrower the confidence intervals, the more straightforward their interpretation. Wide confidence intervals do not carry out much meaning</a:t>
            </a:r>
          </a:p>
          <a:p>
            <a:pPr marL="457200" indent="-457200">
              <a:buFont typeface="Arial" panose="020B0604020202020204" pitchFamily="34" charset="0"/>
              <a:buChar char="•"/>
            </a:pPr>
            <a:r>
              <a:rPr lang="en-GB" sz="2800" dirty="0" smtClean="0">
                <a:latin typeface="+mn-lt"/>
              </a:rPr>
              <a:t>The size of the confidence interval depends on:</a:t>
            </a:r>
          </a:p>
          <a:p>
            <a:pPr marL="457200" lvl="1" indent="-457200">
              <a:buFont typeface="Arial" panose="020B0604020202020204" pitchFamily="34" charset="0"/>
              <a:buChar char="•"/>
            </a:pPr>
            <a:r>
              <a:rPr lang="en-GB" sz="2400" dirty="0" smtClean="0">
                <a:latin typeface="+mn-lt"/>
              </a:rPr>
              <a:t>The size of our sample</a:t>
            </a:r>
          </a:p>
          <a:p>
            <a:pPr marL="457200" lvl="1" indent="-457200">
              <a:buFont typeface="Arial" panose="020B0604020202020204" pitchFamily="34" charset="0"/>
              <a:buChar char="•"/>
            </a:pPr>
            <a:r>
              <a:rPr lang="en-GB" sz="2400" dirty="0" smtClean="0">
                <a:latin typeface="+mn-lt"/>
              </a:rPr>
              <a:t>Its dispersion</a:t>
            </a:r>
          </a:p>
          <a:p>
            <a:pPr marL="457200" lvl="1" indent="-457200">
              <a:buFont typeface="Arial" panose="020B0604020202020204" pitchFamily="34" charset="0"/>
              <a:buChar char="•"/>
            </a:pPr>
            <a:r>
              <a:rPr lang="en-GB" sz="2400" dirty="0" smtClean="0">
                <a:latin typeface="+mn-lt"/>
              </a:rPr>
              <a:t>The confidence level we want to have</a:t>
            </a:r>
          </a:p>
          <a:p>
            <a:pPr marL="457200" lvl="1" indent="-457200">
              <a:buFont typeface="Arial" panose="020B0604020202020204" pitchFamily="34" charset="0"/>
              <a:buChar char="•"/>
            </a:pPr>
            <a:r>
              <a:rPr lang="en-GB" sz="2400" dirty="0" smtClean="0">
                <a:latin typeface="+mn-lt"/>
              </a:rPr>
              <a:t>CI provide information not only about </a:t>
            </a:r>
          </a:p>
          <a:p>
            <a:pPr marL="457200" lvl="1" indent="-457200">
              <a:buFont typeface="Arial" panose="020B0604020202020204" pitchFamily="34" charset="0"/>
              <a:buChar char="•"/>
            </a:pPr>
            <a:endParaRPr lang="en-GB" sz="200" dirty="0" smtClean="0">
              <a:latin typeface="+mn-lt"/>
            </a:endParaRPr>
          </a:p>
          <a:p>
            <a:pPr marL="457200" indent="-457200">
              <a:buFont typeface="Arial" panose="020B0604020202020204" pitchFamily="34" charset="0"/>
              <a:buChar char="•"/>
            </a:pPr>
            <a:r>
              <a:rPr lang="en-GB" sz="2800" dirty="0" smtClean="0">
                <a:latin typeface="+mn-lt"/>
              </a:rPr>
              <a:t>Confidence intervals are sometimes preferred to hypothesis testing as they are more informational than hypothesis testing</a:t>
            </a:r>
          </a:p>
          <a:p>
            <a:pPr marL="457200" lvl="1" indent="-457200">
              <a:buFont typeface="Arial" panose="020B0604020202020204" pitchFamily="34" charset="0"/>
              <a:buChar char="•"/>
            </a:pPr>
            <a:endParaRPr lang="en-GB" sz="2800" dirty="0">
              <a:latin typeface="+mn-lt"/>
            </a:endParaRPr>
          </a:p>
        </p:txBody>
      </p:sp>
    </p:spTree>
    <p:extLst>
      <p:ext uri="{BB962C8B-B14F-4D97-AF65-F5344CB8AC3E}">
        <p14:creationId xmlns:p14="http://schemas.microsoft.com/office/powerpoint/2010/main" val="371341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410040" y="1009080"/>
            <a:ext cx="11350800" cy="5156640"/>
          </a:xfrm>
          <a:prstGeom prst="rect">
            <a:avLst/>
          </a:prstGeom>
          <a:noFill/>
          <a:ln>
            <a:noFill/>
          </a:ln>
        </p:spPr>
        <p:txBody>
          <a:bodyPr>
            <a:noAutofit/>
          </a:bodyPr>
          <a:lstStyle/>
          <a:p>
            <a:pPr algn="ctr">
              <a:lnSpc>
                <a:spcPct val="100000"/>
              </a:lnSpc>
              <a:spcBef>
                <a:spcPts val="561"/>
              </a:spcBef>
            </a:pPr>
            <a:endParaRPr lang="en-US" sz="2800" b="0" strike="noStrike" spc="-1">
              <a:solidFill>
                <a:srgbClr val="000000"/>
              </a:solidFill>
              <a:latin typeface="Arial"/>
            </a:endParaRPr>
          </a:p>
          <a:p>
            <a:pPr algn="ctr">
              <a:lnSpc>
                <a:spcPct val="100000"/>
              </a:lnSpc>
              <a:spcBef>
                <a:spcPts val="561"/>
              </a:spcBef>
            </a:pPr>
            <a:endParaRPr lang="en-US" sz="2800" b="0" strike="noStrike" spc="-1">
              <a:solidFill>
                <a:srgbClr val="000000"/>
              </a:solidFill>
              <a:latin typeface="Arial"/>
            </a:endParaRPr>
          </a:p>
          <a:p>
            <a:pPr algn="ctr">
              <a:lnSpc>
                <a:spcPct val="100000"/>
              </a:lnSpc>
              <a:spcBef>
                <a:spcPts val="561"/>
              </a:spcBef>
            </a:pPr>
            <a:endParaRPr lang="en-US" sz="2800" b="0" strike="noStrike" spc="-1">
              <a:solidFill>
                <a:srgbClr val="000000"/>
              </a:solidFill>
              <a:latin typeface="Arial"/>
            </a:endParaRPr>
          </a:p>
          <a:p>
            <a:pPr algn="ctr">
              <a:lnSpc>
                <a:spcPct val="100000"/>
              </a:lnSpc>
              <a:spcBef>
                <a:spcPts val="561"/>
              </a:spcBef>
            </a:pPr>
            <a:endParaRPr lang="en-US" sz="2800" b="0" strike="noStrike" spc="-1">
              <a:solidFill>
                <a:srgbClr val="000000"/>
              </a:solidFill>
              <a:latin typeface="Arial"/>
            </a:endParaRPr>
          </a:p>
          <a:p>
            <a:pPr algn="ctr">
              <a:lnSpc>
                <a:spcPct val="100000"/>
              </a:lnSpc>
              <a:spcBef>
                <a:spcPts val="879"/>
              </a:spcBef>
            </a:pPr>
            <a:r>
              <a:rPr lang="en-US" sz="4400" b="0" strike="noStrike" spc="-1">
                <a:solidFill>
                  <a:srgbClr val="000000"/>
                </a:solidFill>
                <a:latin typeface="Arial"/>
              </a:rPr>
              <a:t>STANDARDISING SCORES</a:t>
            </a:r>
          </a:p>
        </p:txBody>
      </p:sp>
      <p:sp>
        <p:nvSpPr>
          <p:cNvPr id="195" name="TextShape 2"/>
          <p:cNvSpPr txBox="1"/>
          <p:nvPr/>
        </p:nvSpPr>
        <p:spPr>
          <a:xfrm>
            <a:off x="10415880" y="6337440"/>
            <a:ext cx="1344960" cy="475920"/>
          </a:xfrm>
          <a:prstGeom prst="rect">
            <a:avLst/>
          </a:prstGeom>
          <a:noFill/>
          <a:ln>
            <a:noFill/>
          </a:ln>
        </p:spPr>
        <p:txBody>
          <a:bodyPr>
            <a:noAutofit/>
          </a:bodyPr>
          <a:lstStyle/>
          <a:p>
            <a:pPr algn="r">
              <a:lnSpc>
                <a:spcPct val="100000"/>
              </a:lnSpc>
            </a:pPr>
            <a:fld id="{AA3F1D32-47A8-43BA-BCB1-919408EC4078}" type="slidenum">
              <a:rPr lang="en-GB" sz="1400" b="0" strike="noStrike" spc="-1">
                <a:solidFill>
                  <a:srgbClr val="000000"/>
                </a:solidFill>
                <a:latin typeface="Tahoma"/>
              </a:rPr>
              <a:t>26</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40280" y="592920"/>
            <a:ext cx="11318760" cy="129672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Standardising scores</a:t>
            </a:r>
            <a:endParaRPr lang="en-US" sz="3000" b="0" strike="noStrike" spc="-1">
              <a:solidFill>
                <a:srgbClr val="000000"/>
              </a:solidFill>
              <a:latin typeface="Arial"/>
            </a:endParaRPr>
          </a:p>
        </p:txBody>
      </p:sp>
      <p:sp>
        <p:nvSpPr>
          <p:cNvPr id="197" name="TextShape 2"/>
          <p:cNvSpPr txBox="1"/>
          <p:nvPr/>
        </p:nvSpPr>
        <p:spPr>
          <a:xfrm>
            <a:off x="440280" y="1889640"/>
            <a:ext cx="11320560" cy="4275720"/>
          </a:xfrm>
          <a:prstGeom prst="rect">
            <a:avLst/>
          </a:prstGeom>
          <a:noFill/>
          <a:ln>
            <a:noFill/>
          </a:ln>
        </p:spPr>
        <p:txBody>
          <a:bodyPr>
            <a:noAutofit/>
          </a:bodyPr>
          <a:lstStyle/>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Why standardize scores?</a:t>
            </a:r>
          </a:p>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How can scores be standardized? (Z scores)</a:t>
            </a:r>
          </a:p>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How can we calculate z scores? (For a sample value. subtract the mean and divide by the SD; note the sign +/-)</a:t>
            </a:r>
          </a:p>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What does a standardized score look like?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709560" y="748440"/>
            <a:ext cx="11482200" cy="92484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Z-score distribution: 95% of data fall within 2 SD of the mean</a:t>
            </a:r>
            <a:endParaRPr lang="en-US" sz="3000" b="0" strike="noStrike" spc="-1">
              <a:solidFill>
                <a:srgbClr val="000000"/>
              </a:solidFill>
              <a:latin typeface="Arial"/>
            </a:endParaRPr>
          </a:p>
        </p:txBody>
      </p:sp>
      <p:sp>
        <p:nvSpPr>
          <p:cNvPr id="199" name="TextShape 2"/>
          <p:cNvSpPr txBox="1"/>
          <p:nvPr/>
        </p:nvSpPr>
        <p:spPr>
          <a:xfrm>
            <a:off x="709560" y="1673640"/>
            <a:ext cx="11193120" cy="4421880"/>
          </a:xfrm>
          <a:prstGeom prst="rect">
            <a:avLst/>
          </a:prstGeom>
          <a:noFill/>
          <a:ln>
            <a:noFill/>
          </a:ln>
        </p:spPr>
        <p:txBody>
          <a:bodyPr>
            <a:noAutofit/>
          </a:bodyPr>
          <a:lstStyle/>
          <a:p>
            <a:endParaRPr lang="en-US" sz="2800" b="0" strike="noStrike" spc="-1">
              <a:solidFill>
                <a:srgbClr val="000000"/>
              </a:solidFill>
              <a:latin typeface="Arial"/>
            </a:endParaRPr>
          </a:p>
        </p:txBody>
      </p:sp>
      <p:pic>
        <p:nvPicPr>
          <p:cNvPr id="200" name="Picture 1" descr="This shows the z-score distribution. "/>
          <p:cNvPicPr/>
          <p:nvPr/>
        </p:nvPicPr>
        <p:blipFill>
          <a:blip r:embed="rId3"/>
          <a:stretch/>
        </p:blipFill>
        <p:spPr>
          <a:xfrm>
            <a:off x="488880" y="1673640"/>
            <a:ext cx="11413800" cy="5057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385560" y="907920"/>
            <a:ext cx="11318760" cy="129672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An example: </a:t>
            </a:r>
            <a:endParaRPr lang="en-US" sz="3000" b="0" strike="noStrike" spc="-1">
              <a:solidFill>
                <a:srgbClr val="000000"/>
              </a:solidFill>
              <a:latin typeface="Arial"/>
            </a:endParaRPr>
          </a:p>
        </p:txBody>
      </p:sp>
      <p:sp>
        <p:nvSpPr>
          <p:cNvPr id="202" name="TextShape 2"/>
          <p:cNvSpPr txBox="1"/>
          <p:nvPr/>
        </p:nvSpPr>
        <p:spPr>
          <a:xfrm>
            <a:off x="636120" y="1916280"/>
            <a:ext cx="10680840" cy="4114440"/>
          </a:xfrm>
          <a:prstGeom prst="rect">
            <a:avLst/>
          </a:prstGeom>
          <a:noFill/>
          <a:ln>
            <a:noFill/>
          </a:ln>
        </p:spPr>
        <p:txBody>
          <a:bodyPr>
            <a:noAutofit/>
          </a:bodyPr>
          <a:lstStyle/>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Two undergraduate friends argue about who did better in their subject exam. </a:t>
            </a:r>
          </a:p>
          <a:p>
            <a:pPr marL="743040" lvl="1" indent="-285480">
              <a:lnSpc>
                <a:spcPct val="100000"/>
              </a:lnSpc>
              <a:spcBef>
                <a:spcPts val="479"/>
              </a:spcBef>
              <a:buClr>
                <a:srgbClr val="000000"/>
              </a:buClr>
              <a:buFont typeface="Symbol" charset="2"/>
              <a:buChar char=""/>
            </a:pPr>
            <a:r>
              <a:rPr lang="en-US" sz="2400" b="0" strike="noStrike" spc="-1" dirty="0">
                <a:solidFill>
                  <a:srgbClr val="000000"/>
                </a:solidFill>
                <a:latin typeface="Arial"/>
              </a:rPr>
              <a:t>Claire obtained 65% in  Politics  </a:t>
            </a:r>
          </a:p>
          <a:p>
            <a:pPr marL="743040" lvl="1" indent="-285480">
              <a:lnSpc>
                <a:spcPct val="100000"/>
              </a:lnSpc>
              <a:spcBef>
                <a:spcPts val="479"/>
              </a:spcBef>
              <a:buClr>
                <a:srgbClr val="000000"/>
              </a:buClr>
              <a:buFont typeface="Symbol" charset="2"/>
              <a:buChar char=""/>
            </a:pPr>
            <a:r>
              <a:rPr lang="en-US" sz="2400" b="0" strike="noStrike" spc="-1" dirty="0">
                <a:solidFill>
                  <a:srgbClr val="000000"/>
                </a:solidFill>
                <a:latin typeface="Arial"/>
              </a:rPr>
              <a:t>Joe obtained 60% in Economics</a:t>
            </a:r>
          </a:p>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To resolve the issue, we need to know how the </a:t>
            </a:r>
            <a:r>
              <a:rPr lang="en-US" sz="2800" b="0" u="sng" strike="noStrike" spc="-1" dirty="0">
                <a:solidFill>
                  <a:srgbClr val="000000"/>
                </a:solidFill>
                <a:uFillTx/>
                <a:latin typeface="Arial"/>
              </a:rPr>
              <a:t>other</a:t>
            </a:r>
            <a:r>
              <a:rPr lang="en-US" sz="2800" b="0" strike="noStrike" spc="-1" dirty="0">
                <a:solidFill>
                  <a:srgbClr val="000000"/>
                </a:solidFill>
                <a:latin typeface="Arial"/>
              </a:rPr>
              <a:t> students doing those subjects performed</a:t>
            </a:r>
          </a:p>
          <a:p>
            <a:pPr marL="743040" lvl="1" indent="-285480">
              <a:lnSpc>
                <a:spcPct val="100000"/>
              </a:lnSpc>
              <a:spcBef>
                <a:spcPts val="479"/>
              </a:spcBef>
              <a:buClr>
                <a:srgbClr val="000000"/>
              </a:buClr>
              <a:buFont typeface="Symbol" charset="2"/>
              <a:buChar char=""/>
            </a:pPr>
            <a:r>
              <a:rPr lang="en-US" sz="2400" b="0" strike="noStrike" spc="-1" dirty="0">
                <a:solidFill>
                  <a:srgbClr val="000000"/>
                </a:solidFill>
                <a:latin typeface="Arial"/>
              </a:rPr>
              <a:t>Politics: mean = 60, standard deviation = 5</a:t>
            </a:r>
          </a:p>
          <a:p>
            <a:pPr marL="743040" lvl="1" indent="-285480">
              <a:lnSpc>
                <a:spcPct val="100000"/>
              </a:lnSpc>
              <a:spcBef>
                <a:spcPts val="479"/>
              </a:spcBef>
              <a:buClr>
                <a:srgbClr val="000000"/>
              </a:buClr>
              <a:buFont typeface="Symbol" charset="2"/>
              <a:buChar char=""/>
            </a:pPr>
            <a:r>
              <a:rPr lang="en-US" sz="2400" b="0" strike="noStrike" spc="-1" dirty="0">
                <a:solidFill>
                  <a:srgbClr val="000000"/>
                </a:solidFill>
                <a:latin typeface="Arial"/>
              </a:rPr>
              <a:t>Economics: mean = 50, standard deviation = 6</a:t>
            </a:r>
          </a:p>
        </p:txBody>
      </p:sp>
      <p:pic>
        <p:nvPicPr>
          <p:cNvPr id="203" name="Picture 202"/>
          <p:cNvPicPr/>
          <p:nvPr/>
        </p:nvPicPr>
        <p:blipFill>
          <a:blip r:embed="rId3"/>
          <a:stretch/>
        </p:blipFill>
        <p:spPr>
          <a:xfrm>
            <a:off x="8826480" y="4572000"/>
            <a:ext cx="2082960" cy="698400"/>
          </a:xfrm>
          <a:prstGeom prst="rect">
            <a:avLst/>
          </a:prstGeom>
          <a:ln>
            <a:noFill/>
          </a:ln>
        </p:spPr>
      </p:pic>
      <p:pic>
        <p:nvPicPr>
          <p:cNvPr id="204" name="Picture 203"/>
          <p:cNvPicPr/>
          <p:nvPr/>
        </p:nvPicPr>
        <p:blipFill>
          <a:blip r:embed="rId4"/>
          <a:stretch/>
        </p:blipFill>
        <p:spPr>
          <a:xfrm>
            <a:off x="3276720" y="5727600"/>
            <a:ext cx="2298600" cy="774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10040" y="1009080"/>
            <a:ext cx="11350800" cy="5156640"/>
          </a:xfrm>
          <a:prstGeom prst="rect">
            <a:avLst/>
          </a:prstGeom>
          <a:noFill/>
          <a:ln>
            <a:noFill/>
          </a:ln>
        </p:spPr>
        <p:txBody>
          <a:bodyPr>
            <a:noAutofit/>
          </a:bodyPr>
          <a:lstStyle/>
          <a:p>
            <a:pPr algn="ctr">
              <a:lnSpc>
                <a:spcPct val="100000"/>
              </a:lnSpc>
              <a:spcBef>
                <a:spcPts val="561"/>
              </a:spcBef>
            </a:pPr>
            <a:endParaRPr lang="en-US" sz="2800" b="0" strike="noStrike" spc="-1">
              <a:solidFill>
                <a:srgbClr val="000000"/>
              </a:solidFill>
              <a:latin typeface="Arial"/>
            </a:endParaRPr>
          </a:p>
          <a:p>
            <a:pPr algn="ctr">
              <a:lnSpc>
                <a:spcPct val="100000"/>
              </a:lnSpc>
              <a:spcBef>
                <a:spcPts val="561"/>
              </a:spcBef>
            </a:pPr>
            <a:endParaRPr lang="en-US" sz="2800" b="0" strike="noStrike" spc="-1">
              <a:solidFill>
                <a:srgbClr val="000000"/>
              </a:solidFill>
              <a:latin typeface="Arial"/>
            </a:endParaRPr>
          </a:p>
          <a:p>
            <a:pPr algn="ctr">
              <a:lnSpc>
                <a:spcPct val="100000"/>
              </a:lnSpc>
              <a:spcBef>
                <a:spcPts val="561"/>
              </a:spcBef>
            </a:pPr>
            <a:endParaRPr lang="en-US" sz="2800" b="0" strike="noStrike" spc="-1">
              <a:solidFill>
                <a:srgbClr val="000000"/>
              </a:solidFill>
              <a:latin typeface="Arial"/>
            </a:endParaRPr>
          </a:p>
          <a:p>
            <a:pPr algn="ctr">
              <a:lnSpc>
                <a:spcPct val="100000"/>
              </a:lnSpc>
              <a:spcBef>
                <a:spcPts val="561"/>
              </a:spcBef>
            </a:pPr>
            <a:endParaRPr lang="en-US" sz="2800" b="0" strike="noStrike" spc="-1">
              <a:solidFill>
                <a:srgbClr val="000000"/>
              </a:solidFill>
              <a:latin typeface="Arial"/>
            </a:endParaRPr>
          </a:p>
          <a:p>
            <a:pPr algn="ctr">
              <a:lnSpc>
                <a:spcPct val="100000"/>
              </a:lnSpc>
              <a:spcBef>
                <a:spcPts val="879"/>
              </a:spcBef>
            </a:pPr>
            <a:r>
              <a:rPr lang="en-US" sz="4400" b="0" strike="noStrike" spc="-1">
                <a:solidFill>
                  <a:srgbClr val="000000"/>
                </a:solidFill>
                <a:latin typeface="Arial"/>
              </a:rPr>
              <a:t>SAMPLING</a:t>
            </a:r>
          </a:p>
        </p:txBody>
      </p:sp>
      <p:sp>
        <p:nvSpPr>
          <p:cNvPr id="94" name="TextShape 2"/>
          <p:cNvSpPr txBox="1"/>
          <p:nvPr/>
        </p:nvSpPr>
        <p:spPr>
          <a:xfrm>
            <a:off x="10415880" y="6337440"/>
            <a:ext cx="1344960" cy="475920"/>
          </a:xfrm>
          <a:prstGeom prst="rect">
            <a:avLst/>
          </a:prstGeom>
          <a:noFill/>
          <a:ln>
            <a:noFill/>
          </a:ln>
        </p:spPr>
        <p:txBody>
          <a:bodyPr>
            <a:noAutofit/>
          </a:bodyPr>
          <a:lstStyle/>
          <a:p>
            <a:pPr algn="r">
              <a:lnSpc>
                <a:spcPct val="100000"/>
              </a:lnSpc>
            </a:pPr>
            <a:fld id="{B22C3106-B648-4033-AE20-2749BF43EF22}" type="slidenum">
              <a:rPr lang="en-GB" sz="1400" b="0" strike="noStrike" spc="-1">
                <a:solidFill>
                  <a:srgbClr val="000000"/>
                </a:solidFill>
                <a:latin typeface="Tahoma"/>
              </a:rPr>
              <a:t>3</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85560" y="907920"/>
            <a:ext cx="11318760" cy="74700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Interpreting positive and negative Z scores</a:t>
            </a:r>
            <a:endParaRPr lang="en-US" sz="3000" b="0" strike="noStrike" spc="-1">
              <a:solidFill>
                <a:srgbClr val="000000"/>
              </a:solidFill>
              <a:latin typeface="Arial"/>
            </a:endParaRPr>
          </a:p>
        </p:txBody>
      </p:sp>
      <p:sp>
        <p:nvSpPr>
          <p:cNvPr id="206" name="TextShape 2"/>
          <p:cNvSpPr txBox="1"/>
          <p:nvPr/>
        </p:nvSpPr>
        <p:spPr>
          <a:xfrm>
            <a:off x="383760" y="1655280"/>
            <a:ext cx="11320560" cy="4997160"/>
          </a:xfrm>
          <a:prstGeom prst="rect">
            <a:avLst/>
          </a:prstGeom>
          <a:noFill/>
          <a:ln>
            <a:noFill/>
          </a:ln>
        </p:spPr>
        <p:txBody>
          <a:bodyPr>
            <a:noAutofit/>
          </a:bodyPr>
          <a:lstStyle/>
          <a:p>
            <a:pPr marL="343080" indent="-342720">
              <a:lnSpc>
                <a:spcPct val="100000"/>
              </a:lnSpc>
              <a:spcBef>
                <a:spcPts val="479"/>
              </a:spcBef>
              <a:buClr>
                <a:srgbClr val="000000"/>
              </a:buClr>
              <a:buFont typeface="Symbol" charset="2"/>
              <a:buChar char=""/>
            </a:pPr>
            <a:r>
              <a:rPr lang="en-US" sz="2400" b="1" strike="noStrike" spc="-1">
                <a:solidFill>
                  <a:srgbClr val="000000"/>
                </a:solidFill>
                <a:latin typeface="Arial"/>
              </a:rPr>
              <a:t>If a Z-Score has a Positive Value…This means that it is above the group mean. </a:t>
            </a:r>
            <a:endParaRPr lang="en-US" sz="2400" b="0" strike="noStrike" spc="-1">
              <a:solidFill>
                <a:srgbClr val="000000"/>
              </a:solidFill>
              <a:latin typeface="Arial"/>
            </a:endParaRPr>
          </a:p>
          <a:p>
            <a:pPr marL="743040" lvl="1" indent="-285480">
              <a:lnSpc>
                <a:spcPct val="100000"/>
              </a:lnSpc>
              <a:spcBef>
                <a:spcPts val="479"/>
              </a:spcBef>
              <a:buClr>
                <a:srgbClr val="000000"/>
              </a:buClr>
              <a:buFont typeface="Symbol" charset="2"/>
              <a:buChar char=""/>
            </a:pPr>
            <a:r>
              <a:rPr lang="en-US" sz="2400" b="0" strike="noStrike" spc="-1">
                <a:solidFill>
                  <a:srgbClr val="000000"/>
                </a:solidFill>
                <a:latin typeface="Arial"/>
              </a:rPr>
              <a:t>For example, a z-score, 0.64 and an exam score of 89%. Because the z-score is positive, we can conclude that the exam score of 89% is above the group mean. This means that the person who scored a 89% performed better than average.</a:t>
            </a:r>
          </a:p>
          <a:p>
            <a:pPr marL="343080" indent="-342720">
              <a:lnSpc>
                <a:spcPct val="100000"/>
              </a:lnSpc>
              <a:spcBef>
                <a:spcPts val="479"/>
              </a:spcBef>
              <a:buClr>
                <a:srgbClr val="000000"/>
              </a:buClr>
              <a:buFont typeface="Symbol" charset="2"/>
              <a:buChar char=""/>
            </a:pPr>
            <a:r>
              <a:rPr lang="en-US" sz="2400" b="0" strike="noStrike" spc="-1">
                <a:solidFill>
                  <a:srgbClr val="000000"/>
                </a:solidFill>
                <a:latin typeface="Arial"/>
              </a:rPr>
              <a:t> </a:t>
            </a:r>
            <a:r>
              <a:rPr lang="en-US" sz="2400" b="1" strike="noStrike" spc="-1">
                <a:solidFill>
                  <a:srgbClr val="000000"/>
                </a:solidFill>
                <a:latin typeface="Arial"/>
              </a:rPr>
              <a:t>If a Z-Score has a Negative Value…This means that it is below the group mean. </a:t>
            </a:r>
            <a:endParaRPr lang="en-US" sz="2400" b="0" strike="noStrike" spc="-1">
              <a:solidFill>
                <a:srgbClr val="000000"/>
              </a:solidFill>
              <a:latin typeface="Arial"/>
            </a:endParaRPr>
          </a:p>
          <a:p>
            <a:pPr marL="743040" lvl="1" indent="-285480">
              <a:lnSpc>
                <a:spcPct val="100000"/>
              </a:lnSpc>
              <a:spcBef>
                <a:spcPts val="479"/>
              </a:spcBef>
              <a:buClr>
                <a:srgbClr val="000000"/>
              </a:buClr>
              <a:buFont typeface="Symbol" charset="2"/>
              <a:buChar char=""/>
            </a:pPr>
            <a:r>
              <a:rPr lang="en-US" sz="2400" b="0" strike="noStrike" spc="-1">
                <a:solidFill>
                  <a:srgbClr val="000000"/>
                </a:solidFill>
                <a:latin typeface="Arial"/>
              </a:rPr>
              <a:t>For example, a z-score of -0.65 and an exam score of 70%. Because the z-score is negative, we can conclude that the exam score of 70% is below the group mean. This means that the person who scored a 70% performed less than average.</a:t>
            </a:r>
          </a:p>
          <a:p>
            <a:pPr>
              <a:lnSpc>
                <a:spcPct val="100000"/>
              </a:lnSpc>
              <a:spcBef>
                <a:spcPts val="400"/>
              </a:spcBef>
            </a:pPr>
            <a:endParaRPr lang="en-US" sz="2400" b="0" strike="noStrike" spc="-1">
              <a:solidFill>
                <a:srgbClr val="000000"/>
              </a:solidFill>
              <a:latin typeface="Arial"/>
            </a:endParaRPr>
          </a:p>
        </p:txBody>
      </p:sp>
      <p:sp>
        <p:nvSpPr>
          <p:cNvPr id="207"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F3609841-D8E0-4C0F-8482-955CD9975475}" type="slidenum">
              <a:rPr lang="en-GB" sz="1400" b="0" strike="noStrike" spc="-1">
                <a:solidFill>
                  <a:srgbClr val="000000"/>
                </a:solidFill>
                <a:latin typeface="Tahoma"/>
              </a:rPr>
              <a:t>30</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385560" y="907920"/>
            <a:ext cx="11318760" cy="2370960"/>
          </a:xfrm>
          <a:prstGeom prst="rect">
            <a:avLst/>
          </a:prstGeom>
          <a:noFill/>
          <a:ln>
            <a:noFill/>
          </a:ln>
        </p:spPr>
        <p:txBody>
          <a:bodyPr>
            <a:noAutofit/>
          </a:bodyPr>
          <a:lstStyle/>
          <a:p>
            <a:pPr>
              <a:lnSpc>
                <a:spcPct val="100000"/>
              </a:lnSpc>
            </a:pPr>
            <a:r>
              <a:rPr lang="en-US" sz="3000" b="1" strike="noStrike" spc="-1" dirty="0">
                <a:solidFill>
                  <a:srgbClr val="004359"/>
                </a:solidFill>
                <a:latin typeface="Arial"/>
              </a:rPr>
              <a:t>Exercise 1: </a:t>
            </a:r>
            <a:r>
              <a:rPr dirty="0"/>
              <a:t/>
            </a:r>
            <a:br>
              <a:rPr dirty="0"/>
            </a:br>
            <a:r>
              <a:rPr lang="en-US" sz="3000" b="1" strike="noStrike" spc="-1" dirty="0">
                <a:solidFill>
                  <a:srgbClr val="004359"/>
                </a:solidFill>
                <a:latin typeface="Arial"/>
              </a:rPr>
              <a:t>A student is trying to decide which subject to continue studying after her first general year at university. Based on her </a:t>
            </a:r>
            <a:r>
              <a:rPr lang="en-US" sz="3000" b="1" strike="noStrike" spc="-1" dirty="0" smtClean="0">
                <a:solidFill>
                  <a:srgbClr val="004359"/>
                </a:solidFill>
                <a:latin typeface="Arial"/>
              </a:rPr>
              <a:t>relative performance </a:t>
            </a:r>
            <a:r>
              <a:rPr lang="en-US" sz="3000" b="1" strike="noStrike" spc="-1" dirty="0">
                <a:solidFill>
                  <a:srgbClr val="004359"/>
                </a:solidFill>
                <a:latin typeface="Arial"/>
              </a:rPr>
              <a:t>in her end of year exams which subject should she choose?</a:t>
            </a:r>
            <a:endParaRPr lang="en-US" sz="3000" b="0" strike="noStrike" spc="-1" dirty="0">
              <a:solidFill>
                <a:srgbClr val="000000"/>
              </a:solidFill>
              <a:latin typeface="Arial"/>
            </a:endParaRPr>
          </a:p>
        </p:txBody>
      </p:sp>
      <p:sp>
        <p:nvSpPr>
          <p:cNvPr id="209" name="TextShape 2"/>
          <p:cNvSpPr txBox="1"/>
          <p:nvPr/>
        </p:nvSpPr>
        <p:spPr>
          <a:xfrm>
            <a:off x="440280" y="3594600"/>
            <a:ext cx="11320560" cy="2571120"/>
          </a:xfrm>
          <a:prstGeom prst="rect">
            <a:avLst/>
          </a:prstGeom>
          <a:noFill/>
          <a:ln>
            <a:noFill/>
          </a:ln>
        </p:spPr>
        <p:txBody>
          <a:bodyPr>
            <a:noAutofit/>
          </a:bodyPr>
          <a:lstStyle/>
          <a:p>
            <a:pPr marL="343080" indent="-342720">
              <a:lnSpc>
                <a:spcPct val="100000"/>
              </a:lnSpc>
              <a:spcBef>
                <a:spcPts val="561"/>
              </a:spcBef>
              <a:buClr>
                <a:srgbClr val="000000"/>
              </a:buClr>
              <a:buFont typeface="Symbol" charset="2"/>
              <a:buChar char=""/>
            </a:pPr>
            <a:r>
              <a:rPr lang="en-US" sz="2800" b="0" strike="noStrike" spc="-1">
                <a:solidFill>
                  <a:srgbClr val="000000"/>
                </a:solidFill>
                <a:latin typeface="Arial"/>
              </a:rPr>
              <a:t>Sociology = 75%	mean class score=65, sd=5</a:t>
            </a:r>
          </a:p>
          <a:p>
            <a:pPr marL="343080" indent="-342720">
              <a:lnSpc>
                <a:spcPct val="100000"/>
              </a:lnSpc>
              <a:spcBef>
                <a:spcPts val="561"/>
              </a:spcBef>
              <a:buClr>
                <a:srgbClr val="000000"/>
              </a:buClr>
              <a:buFont typeface="Symbol" charset="2"/>
              <a:buChar char=""/>
            </a:pPr>
            <a:r>
              <a:rPr lang="en-US" sz="2800" b="0" strike="noStrike" spc="-1">
                <a:solidFill>
                  <a:srgbClr val="000000"/>
                </a:solidFill>
                <a:latin typeface="Arial"/>
              </a:rPr>
              <a:t>Economics = 80%	mean class score=75, sd=7</a:t>
            </a:r>
          </a:p>
          <a:p>
            <a:pPr marL="343080" indent="-342720">
              <a:lnSpc>
                <a:spcPct val="100000"/>
              </a:lnSpc>
              <a:spcBef>
                <a:spcPts val="561"/>
              </a:spcBef>
              <a:buClr>
                <a:srgbClr val="000000"/>
              </a:buClr>
              <a:buFont typeface="Symbol" charset="2"/>
              <a:buChar char=""/>
            </a:pPr>
            <a:r>
              <a:rPr lang="en-US" sz="2800" b="0" strike="noStrike" spc="-1">
                <a:solidFill>
                  <a:srgbClr val="000000"/>
                </a:solidFill>
                <a:latin typeface="Arial"/>
              </a:rPr>
              <a:t>Psychology = 70%	mean class score=68, sd=2</a:t>
            </a:r>
          </a:p>
        </p:txBody>
      </p:sp>
      <p:sp>
        <p:nvSpPr>
          <p:cNvPr id="210"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25B8B8B4-A48F-4F42-A1E5-43971AADC78B}" type="slidenum">
              <a:rPr lang="en-GB" sz="1400" b="0" strike="noStrike" spc="-1">
                <a:solidFill>
                  <a:srgbClr val="000000"/>
                </a:solidFill>
                <a:latin typeface="Tahoma"/>
              </a:rPr>
              <a:t>31</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385560" y="907920"/>
            <a:ext cx="11318760" cy="129672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Solution</a:t>
            </a:r>
            <a:endParaRPr lang="en-US" sz="3000" b="0" strike="noStrike" spc="-1">
              <a:solidFill>
                <a:srgbClr val="000000"/>
              </a:solidFill>
              <a:latin typeface="Arial"/>
            </a:endParaRPr>
          </a:p>
        </p:txBody>
      </p:sp>
      <p:sp>
        <p:nvSpPr>
          <p:cNvPr id="212" name="TextShape 2"/>
          <p:cNvSpPr txBox="1"/>
          <p:nvPr/>
        </p:nvSpPr>
        <p:spPr>
          <a:xfrm>
            <a:off x="440280" y="2708280"/>
            <a:ext cx="11320560" cy="3457080"/>
          </a:xfrm>
          <a:prstGeom prst="rect">
            <a:avLst/>
          </a:prstGeom>
          <a:noFill/>
          <a:ln>
            <a:noFill/>
          </a:ln>
        </p:spPr>
        <p:txBody>
          <a:bodyPr>
            <a:noAutofit/>
          </a:bodyPr>
          <a:lstStyle/>
          <a:p>
            <a:pPr marL="343080" indent="-342720">
              <a:lnSpc>
                <a:spcPct val="100000"/>
              </a:lnSpc>
              <a:spcBef>
                <a:spcPts val="561"/>
              </a:spcBef>
              <a:buClr>
                <a:srgbClr val="000000"/>
              </a:buClr>
              <a:buFont typeface="Symbol" charset="2"/>
              <a:buChar char=""/>
            </a:pPr>
            <a:r>
              <a:rPr lang="en-US" sz="2800" b="0" strike="noStrike" spc="-1">
                <a:solidFill>
                  <a:srgbClr val="000000"/>
                </a:solidFill>
                <a:latin typeface="Arial"/>
              </a:rPr>
              <a:t>The student scored 2 sd above the mean in sociology, .7 in economics and 1 in psychology.</a:t>
            </a:r>
          </a:p>
          <a:p>
            <a:pPr marL="343080" indent="-342720">
              <a:lnSpc>
                <a:spcPct val="100000"/>
              </a:lnSpc>
              <a:spcBef>
                <a:spcPts val="561"/>
              </a:spcBef>
              <a:buClr>
                <a:srgbClr val="000000"/>
              </a:buClr>
              <a:buFont typeface="Symbol" charset="2"/>
              <a:buChar char=""/>
            </a:pPr>
            <a:r>
              <a:rPr lang="en-US" sz="2800" b="0" strike="noStrike" spc="-1">
                <a:solidFill>
                  <a:srgbClr val="000000"/>
                </a:solidFill>
                <a:latin typeface="Arial"/>
              </a:rPr>
              <a:t>She should take sociology if she is basing her decision on her relative performance in her exams only.</a:t>
            </a:r>
          </a:p>
        </p:txBody>
      </p:sp>
      <p:sp>
        <p:nvSpPr>
          <p:cNvPr id="213"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50078C56-A34A-41B2-9575-BA20B805A9FB}" type="slidenum">
              <a:rPr lang="en-GB" sz="1400" b="0" strike="noStrike" spc="-1">
                <a:solidFill>
                  <a:srgbClr val="000000"/>
                </a:solidFill>
                <a:latin typeface="Tahoma"/>
              </a:rPr>
              <a:t>32</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614880" y="907920"/>
            <a:ext cx="10213200" cy="57600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Next week</a:t>
            </a:r>
            <a:endParaRPr lang="en-US" sz="3000" b="0" strike="noStrike" spc="-1">
              <a:solidFill>
                <a:srgbClr val="000000"/>
              </a:solidFill>
              <a:latin typeface="Arial"/>
            </a:endParaRPr>
          </a:p>
        </p:txBody>
      </p:sp>
      <p:sp>
        <p:nvSpPr>
          <p:cNvPr id="221" name="TextShape 2"/>
          <p:cNvSpPr txBox="1"/>
          <p:nvPr/>
        </p:nvSpPr>
        <p:spPr>
          <a:xfrm>
            <a:off x="614880" y="1628640"/>
            <a:ext cx="10260720" cy="4536720"/>
          </a:xfrm>
          <a:prstGeom prst="rect">
            <a:avLst/>
          </a:prstGeom>
          <a:noFill/>
          <a:ln>
            <a:noFill/>
          </a:ln>
        </p:spPr>
        <p:txBody>
          <a:bodyPr>
            <a:noAutofit/>
          </a:bodyPr>
          <a:lstStyle/>
          <a:p>
            <a:pPr marL="343080" indent="-342720">
              <a:lnSpc>
                <a:spcPct val="100000"/>
              </a:lnSpc>
              <a:spcBef>
                <a:spcPts val="561"/>
              </a:spcBef>
              <a:buClr>
                <a:srgbClr val="000000"/>
              </a:buClr>
              <a:buFont typeface="Symbol" charset="2"/>
              <a:buChar char=""/>
            </a:pPr>
            <a:r>
              <a:rPr lang="en-US" sz="2400" b="1" strike="noStrike" spc="-1" dirty="0" smtClean="0">
                <a:solidFill>
                  <a:srgbClr val="000000"/>
                </a:solidFill>
                <a:latin typeface="Arial"/>
              </a:rPr>
              <a:t>Hypothesis </a:t>
            </a:r>
            <a:r>
              <a:rPr lang="en-US" sz="2400" b="1" strike="noStrike" spc="-1" dirty="0">
                <a:solidFill>
                  <a:srgbClr val="000000"/>
                </a:solidFill>
                <a:latin typeface="Arial"/>
              </a:rPr>
              <a:t>testing. </a:t>
            </a:r>
            <a:r>
              <a:rPr lang="en-US" sz="2400" b="0" strike="noStrike" spc="-1" dirty="0">
                <a:solidFill>
                  <a:srgbClr val="000000"/>
                </a:solidFill>
                <a:latin typeface="Arial"/>
              </a:rPr>
              <a:t>This week you will learn how to test whether the differences you are seeing when you compare groups in data are genuine. You will learn how to construct a hypothesis, how to test it using different tests depending on the data you are looking at (including t-tests; ANOVA; chi-square</a:t>
            </a:r>
            <a:r>
              <a:rPr lang="en-US" sz="2400" b="1" strike="noStrike" spc="-1" dirty="0">
                <a:solidFill>
                  <a:srgbClr val="000000"/>
                </a:solidFill>
                <a:latin typeface="Arial"/>
              </a:rPr>
              <a:t>) </a:t>
            </a:r>
            <a:r>
              <a:rPr lang="en-US" sz="2400" b="0" strike="noStrike" spc="-1" dirty="0">
                <a:solidFill>
                  <a:srgbClr val="000000"/>
                </a:solidFill>
                <a:latin typeface="Arial"/>
              </a:rPr>
              <a:t>and be introduced to the concept of statistical significance and p-values</a:t>
            </a:r>
            <a:r>
              <a:rPr lang="en-US" sz="2800" b="0" strike="noStrike" spc="-1" dirty="0">
                <a:solidFill>
                  <a:srgbClr val="000000"/>
                </a:solidFill>
                <a:latin typeface="Arial"/>
              </a:rPr>
              <a:t>.</a:t>
            </a:r>
          </a:p>
          <a:p>
            <a:pPr marL="343080" indent="-342720">
              <a:lnSpc>
                <a:spcPct val="100000"/>
              </a:lnSpc>
              <a:spcBef>
                <a:spcPts val="479"/>
              </a:spcBef>
              <a:buClr>
                <a:srgbClr val="000000"/>
              </a:buClr>
              <a:buFont typeface="Symbol" charset="2"/>
              <a:buChar char=""/>
            </a:pPr>
            <a:r>
              <a:rPr lang="en-US" sz="2400" b="0" strike="noStrike" spc="-1" dirty="0">
                <a:solidFill>
                  <a:srgbClr val="000000"/>
                </a:solidFill>
                <a:latin typeface="Arial"/>
              </a:rPr>
              <a:t>Another Quiz!</a:t>
            </a:r>
          </a:p>
          <a:p>
            <a:pPr>
              <a:lnSpc>
                <a:spcPct val="100000"/>
              </a:lnSpc>
              <a:spcBef>
                <a:spcPts val="561"/>
              </a:spcBef>
            </a:pPr>
            <a:endParaRPr lang="en-US" sz="2400" b="0" strike="noStrike" spc="-1" dirty="0">
              <a:solidFill>
                <a:srgbClr val="000000"/>
              </a:solidFill>
              <a:latin typeface="Arial"/>
            </a:endParaRPr>
          </a:p>
        </p:txBody>
      </p:sp>
      <p:sp>
        <p:nvSpPr>
          <p:cNvPr id="222"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5B01C490-418E-4AC5-A2C8-83CDBCB455DC}" type="slidenum">
              <a:rPr lang="en-GB" sz="1400" b="0" strike="noStrike" spc="-1">
                <a:solidFill>
                  <a:srgbClr val="000000"/>
                </a:solidFill>
                <a:latin typeface="Tahoma"/>
              </a:rPr>
              <a:t>33</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385560" y="907920"/>
            <a:ext cx="11318760" cy="129672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Sampling</a:t>
            </a:r>
            <a:endParaRPr lang="en-US" sz="3000" b="0" strike="noStrike" spc="-1">
              <a:solidFill>
                <a:srgbClr val="000000"/>
              </a:solidFill>
              <a:latin typeface="Arial"/>
            </a:endParaRPr>
          </a:p>
        </p:txBody>
      </p:sp>
      <p:sp>
        <p:nvSpPr>
          <p:cNvPr id="96" name="TextShape 2"/>
          <p:cNvSpPr txBox="1"/>
          <p:nvPr/>
        </p:nvSpPr>
        <p:spPr>
          <a:xfrm>
            <a:off x="1324080" y="1771560"/>
            <a:ext cx="9551520" cy="4465440"/>
          </a:xfrm>
          <a:prstGeom prst="rect">
            <a:avLst/>
          </a:prstGeom>
          <a:noFill/>
          <a:ln>
            <a:noFill/>
          </a:ln>
        </p:spPr>
        <p:txBody>
          <a:bodyPr>
            <a:noAutofit/>
          </a:bodyPr>
          <a:lstStyle/>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What is sampling? Why sampling</a:t>
            </a:r>
            <a:r>
              <a:rPr lang="en-US" sz="2800" b="0" strike="noStrike" spc="-1" dirty="0" smtClean="0">
                <a:solidFill>
                  <a:srgbClr val="000000"/>
                </a:solidFill>
                <a:latin typeface="Arial"/>
              </a:rPr>
              <a:t>?</a:t>
            </a:r>
          </a:p>
          <a:p>
            <a:pPr marL="343080" indent="-342720">
              <a:lnSpc>
                <a:spcPct val="100000"/>
              </a:lnSpc>
              <a:spcBef>
                <a:spcPts val="561"/>
              </a:spcBef>
              <a:buClr>
                <a:srgbClr val="000000"/>
              </a:buClr>
              <a:buFont typeface="Symbol" charset="2"/>
              <a:buChar char=""/>
            </a:pPr>
            <a:endParaRPr lang="en-US" sz="2800" b="0" strike="noStrike" spc="-1" dirty="0">
              <a:solidFill>
                <a:srgbClr val="000000"/>
              </a:solidFill>
              <a:latin typeface="Arial"/>
            </a:endParaRPr>
          </a:p>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What </a:t>
            </a:r>
            <a:r>
              <a:rPr lang="en-US" sz="2800" b="0" strike="noStrike" spc="-1" dirty="0" smtClean="0">
                <a:solidFill>
                  <a:srgbClr val="000000"/>
                </a:solidFill>
                <a:latin typeface="Arial"/>
              </a:rPr>
              <a:t>is inference? What are </a:t>
            </a:r>
            <a:r>
              <a:rPr lang="en-US" sz="2800" b="0" strike="noStrike" spc="-1" dirty="0">
                <a:solidFill>
                  <a:srgbClr val="000000"/>
                </a:solidFill>
                <a:latin typeface="Arial"/>
              </a:rPr>
              <a:t>inferential statistics</a:t>
            </a:r>
            <a:r>
              <a:rPr lang="en-US" sz="2800" b="0" strike="noStrike" spc="-1" dirty="0" smtClean="0">
                <a:solidFill>
                  <a:srgbClr val="000000"/>
                </a:solidFill>
                <a:latin typeface="Arial"/>
              </a:rPr>
              <a:t>?</a:t>
            </a:r>
          </a:p>
          <a:p>
            <a:pPr marL="343080" indent="-342720">
              <a:lnSpc>
                <a:spcPct val="100000"/>
              </a:lnSpc>
              <a:spcBef>
                <a:spcPts val="561"/>
              </a:spcBef>
              <a:buClr>
                <a:srgbClr val="000000"/>
              </a:buClr>
              <a:buFont typeface="Symbol" charset="2"/>
              <a:buChar char=""/>
            </a:pPr>
            <a:endParaRPr lang="en-US" sz="2800" b="0" strike="noStrike" spc="-1" dirty="0">
              <a:solidFill>
                <a:srgbClr val="000000"/>
              </a:solidFill>
              <a:latin typeface="Arial"/>
            </a:endParaRPr>
          </a:p>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What are the main types of sampling and what do they have in common?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385560" y="907920"/>
            <a:ext cx="11318760" cy="1296720"/>
          </a:xfrm>
          <a:prstGeom prst="rect">
            <a:avLst/>
          </a:prstGeom>
          <a:noFill/>
          <a:ln>
            <a:noFill/>
          </a:ln>
        </p:spPr>
        <p:txBody>
          <a:bodyPr>
            <a:noAutofit/>
          </a:bodyPr>
          <a:lstStyle/>
          <a:p>
            <a:pPr>
              <a:lnSpc>
                <a:spcPct val="100000"/>
              </a:lnSpc>
            </a:pPr>
            <a:r>
              <a:rPr lang="en-US" sz="3000" b="1" strike="noStrike" spc="-1">
                <a:solidFill>
                  <a:srgbClr val="004359"/>
                </a:solidFill>
                <a:latin typeface="Arial"/>
              </a:rPr>
              <a:t>Sample, population and inference</a:t>
            </a:r>
            <a:endParaRPr lang="en-US" sz="3000" b="0" strike="noStrike" spc="-1">
              <a:solidFill>
                <a:srgbClr val="000000"/>
              </a:solidFill>
              <a:latin typeface="Arial"/>
            </a:endParaRPr>
          </a:p>
        </p:txBody>
      </p:sp>
      <p:sp>
        <p:nvSpPr>
          <p:cNvPr id="98" name="TextShape 2"/>
          <p:cNvSpPr txBox="1"/>
          <p:nvPr/>
        </p:nvSpPr>
        <p:spPr>
          <a:xfrm>
            <a:off x="440280" y="1773000"/>
            <a:ext cx="4084560" cy="4392720"/>
          </a:xfrm>
          <a:prstGeom prst="rect">
            <a:avLst/>
          </a:prstGeom>
          <a:noFill/>
          <a:ln>
            <a:noFill/>
          </a:ln>
        </p:spPr>
        <p:txBody>
          <a:bodyPr>
            <a:noAutofit/>
          </a:bodyPr>
          <a:lstStyle/>
          <a:p>
            <a:pPr marL="343080" indent="-342720">
              <a:lnSpc>
                <a:spcPct val="100000"/>
              </a:lnSpc>
              <a:spcBef>
                <a:spcPts val="561"/>
              </a:spcBef>
              <a:buClr>
                <a:srgbClr val="000000"/>
              </a:buClr>
              <a:buFont typeface="Symbol" charset="2"/>
              <a:buChar char=""/>
            </a:pPr>
            <a:r>
              <a:rPr lang="en-US" sz="2800" b="0" strike="noStrike" spc="-1" dirty="0">
                <a:solidFill>
                  <a:srgbClr val="000000"/>
                </a:solidFill>
                <a:latin typeface="Arial"/>
              </a:rPr>
              <a:t>We use sampling when we want to know ‘something’ usually a quantity about a population, but it is not feasible or too </a:t>
            </a:r>
            <a:r>
              <a:rPr lang="en-US" sz="2800" b="0" strike="noStrike" spc="-1" dirty="0" smtClean="0">
                <a:solidFill>
                  <a:srgbClr val="000000"/>
                </a:solidFill>
                <a:latin typeface="Arial"/>
              </a:rPr>
              <a:t>costly or slow  </a:t>
            </a:r>
            <a:r>
              <a:rPr lang="en-US" sz="2800" b="0" strike="noStrike" spc="-1" dirty="0">
                <a:solidFill>
                  <a:srgbClr val="000000"/>
                </a:solidFill>
                <a:latin typeface="Arial"/>
              </a:rPr>
              <a:t>to gather the information directly from all members of the population.</a:t>
            </a:r>
          </a:p>
        </p:txBody>
      </p:sp>
      <p:sp>
        <p:nvSpPr>
          <p:cNvPr id="99"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13800182-FE8B-408B-8362-F87B30FAC323}" type="slidenum">
              <a:rPr lang="en-GB" sz="1400" b="0" strike="noStrike" spc="-1">
                <a:solidFill>
                  <a:srgbClr val="000000"/>
                </a:solidFill>
                <a:latin typeface="Tahoma"/>
              </a:rPr>
              <a:t>5</a:t>
            </a:fld>
            <a:endParaRPr lang="en-GB" sz="1400" b="0" strike="noStrike" spc="-1">
              <a:latin typeface="Times New Roman"/>
            </a:endParaRPr>
          </a:p>
        </p:txBody>
      </p:sp>
      <p:sp>
        <p:nvSpPr>
          <p:cNvPr id="100" name="CustomShape 4"/>
          <p:cNvSpPr/>
          <p:nvPr/>
        </p:nvSpPr>
        <p:spPr>
          <a:xfrm>
            <a:off x="4579920" y="1773000"/>
            <a:ext cx="3570840" cy="3582720"/>
          </a:xfrm>
          <a:prstGeom prst="ellipse">
            <a:avLst/>
          </a:prstGeom>
          <a:solidFill>
            <a:schemeClr val="accent1">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01" name="CustomShape 5"/>
          <p:cNvSpPr/>
          <p:nvPr/>
        </p:nvSpPr>
        <p:spPr>
          <a:xfrm>
            <a:off x="6278760" y="4941360"/>
            <a:ext cx="143640" cy="1436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02" name="CustomShape 6"/>
          <p:cNvSpPr/>
          <p:nvPr/>
        </p:nvSpPr>
        <p:spPr>
          <a:xfrm>
            <a:off x="9036360" y="2637000"/>
            <a:ext cx="14065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GB" sz="1800" b="0" strike="noStrike" spc="-1">
                <a:solidFill>
                  <a:srgbClr val="B3B3B3"/>
                </a:solidFill>
                <a:latin typeface="Arial"/>
              </a:rPr>
              <a:t>Population:</a:t>
            </a:r>
            <a:endParaRPr lang="en-GB" sz="1800" b="0" strike="noStrike" spc="-1">
              <a:latin typeface="Arial"/>
            </a:endParaRPr>
          </a:p>
          <a:p>
            <a:pPr>
              <a:lnSpc>
                <a:spcPct val="100000"/>
              </a:lnSpc>
            </a:pPr>
            <a:r>
              <a:rPr lang="en-GB" sz="1800" b="0" strike="noStrike" spc="-1">
                <a:solidFill>
                  <a:srgbClr val="B3B3B3"/>
                </a:solidFill>
                <a:latin typeface="Arial"/>
              </a:rPr>
              <a:t>N = very big</a:t>
            </a:r>
            <a:endParaRPr lang="en-GB" sz="1800" b="0" strike="noStrike" spc="-1">
              <a:latin typeface="Arial"/>
            </a:endParaRPr>
          </a:p>
        </p:txBody>
      </p:sp>
      <p:sp>
        <p:nvSpPr>
          <p:cNvPr id="103" name="CustomShape 7"/>
          <p:cNvSpPr/>
          <p:nvPr/>
        </p:nvSpPr>
        <p:spPr>
          <a:xfrm>
            <a:off x="8499600" y="5733360"/>
            <a:ext cx="339516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GB" sz="1800" b="0" strike="noStrike" spc="-1">
                <a:solidFill>
                  <a:srgbClr val="FF0000"/>
                </a:solidFill>
                <a:latin typeface="Arial"/>
              </a:rPr>
              <a:t>Sample =  the people surveyed </a:t>
            </a:r>
            <a:endParaRPr lang="en-GB" sz="1800" b="0" strike="noStrike" spc="-1">
              <a:latin typeface="Arial"/>
            </a:endParaRPr>
          </a:p>
          <a:p>
            <a:pPr>
              <a:lnSpc>
                <a:spcPct val="100000"/>
              </a:lnSpc>
            </a:pPr>
            <a:r>
              <a:rPr lang="en-GB" sz="1800" b="0" strike="noStrike" spc="-1">
                <a:solidFill>
                  <a:srgbClr val="FF0000"/>
                </a:solidFill>
                <a:latin typeface="Arial"/>
              </a:rPr>
              <a:t>N = small</a:t>
            </a:r>
            <a:endParaRPr lang="en-GB" sz="1800" b="0" strike="noStrike" spc="-1">
              <a:latin typeface="Arial"/>
            </a:endParaRPr>
          </a:p>
        </p:txBody>
      </p:sp>
      <p:sp>
        <p:nvSpPr>
          <p:cNvPr id="104" name="CustomShape 8"/>
          <p:cNvSpPr/>
          <p:nvPr/>
        </p:nvSpPr>
        <p:spPr>
          <a:xfrm flipH="1" flipV="1">
            <a:off x="6494760" y="5084640"/>
            <a:ext cx="2016000" cy="86364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accent1"/>
          </a:lnRef>
          <a:fillRef idx="0">
            <a:schemeClr val="accent1"/>
          </a:fillRef>
          <a:effectRef idx="0">
            <a:schemeClr val="accent1"/>
          </a:effectRef>
          <a:fontRef idx="minor"/>
        </p:style>
      </p:sp>
      <p:sp>
        <p:nvSpPr>
          <p:cNvPr id="105" name="CustomShape 9"/>
          <p:cNvSpPr/>
          <p:nvPr/>
        </p:nvSpPr>
        <p:spPr>
          <a:xfrm flipH="1">
            <a:off x="8079120" y="2959920"/>
            <a:ext cx="923760" cy="36360"/>
          </a:xfrm>
          <a:custGeom>
            <a:avLst/>
            <a:gdLst/>
            <a:ahLst/>
            <a:cxnLst/>
            <a:rect l="l" t="t" r="r" b="b"/>
            <a:pathLst>
              <a:path w="21600" h="21600">
                <a:moveTo>
                  <a:pt x="0" y="0"/>
                </a:moveTo>
                <a:lnTo>
                  <a:pt x="21600" y="21600"/>
                </a:lnTo>
              </a:path>
            </a:pathLst>
          </a:custGeom>
          <a:noFill/>
          <a:ln>
            <a:solidFill>
              <a:schemeClr val="bg2">
                <a:lumMod val="60000"/>
                <a:lumOff val="40000"/>
              </a:schemeClr>
            </a:solidFill>
            <a:tailEnd type="triangle" w="med" len="med"/>
          </a:ln>
        </p:spPr>
        <p:style>
          <a:lnRef idx="1">
            <a:schemeClr val="accent1"/>
          </a:lnRef>
          <a:fillRef idx="0">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60" y="1251581"/>
            <a:ext cx="11318760" cy="609398"/>
          </a:xfrm>
        </p:spPr>
        <p:txBody>
          <a:bodyPr/>
          <a:lstStyle/>
          <a:p>
            <a:r>
              <a:rPr lang="en-GB" dirty="0" smtClean="0"/>
              <a:t>Inferential statistics</a:t>
            </a:r>
            <a:endParaRPr lang="en-GB" dirty="0"/>
          </a:p>
        </p:txBody>
      </p:sp>
      <p:sp>
        <p:nvSpPr>
          <p:cNvPr id="3" name="Subtitle 2"/>
          <p:cNvSpPr>
            <a:spLocks noGrp="1"/>
          </p:cNvSpPr>
          <p:nvPr>
            <p:ph type="subTitle"/>
          </p:nvPr>
        </p:nvSpPr>
        <p:spPr>
          <a:xfrm>
            <a:off x="678819" y="2523159"/>
            <a:ext cx="3959442" cy="2714589"/>
          </a:xfrm>
        </p:spPr>
        <p:txBody>
          <a:bodyPr/>
          <a:lstStyle/>
          <a:p>
            <a:r>
              <a:rPr lang="en-GB" sz="2800" dirty="0" smtClean="0"/>
              <a:t>We call ‘inference’ generalisations we can make about things in the population from what we observe in our sample </a:t>
            </a:r>
            <a:r>
              <a:rPr lang="en-GB" sz="2800" b="1" dirty="0"/>
              <a:t>when certain conditions are met </a:t>
            </a:r>
            <a:endParaRPr lang="en-GB"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864" y="2468010"/>
            <a:ext cx="6076950" cy="3114675"/>
          </a:xfrm>
          <a:prstGeom prst="rect">
            <a:avLst/>
          </a:prstGeom>
        </p:spPr>
      </p:pic>
    </p:spTree>
    <p:extLst>
      <p:ext uri="{BB962C8B-B14F-4D97-AF65-F5344CB8AC3E}">
        <p14:creationId xmlns:p14="http://schemas.microsoft.com/office/powerpoint/2010/main" val="323216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66784" y="1376755"/>
            <a:ext cx="11320560" cy="4265783"/>
          </a:xfrm>
        </p:spPr>
        <p:txBody>
          <a:bodyPr/>
          <a:lstStyle/>
          <a:p>
            <a:pPr marL="457200" indent="-457200">
              <a:buFont typeface="Arial" panose="020B0604020202020204" pitchFamily="34" charset="0"/>
              <a:buChar char="•"/>
            </a:pPr>
            <a:r>
              <a:rPr lang="en-GB" sz="2800" dirty="0"/>
              <a:t>A sample is said to be random if all observations from the population have </a:t>
            </a:r>
            <a:r>
              <a:rPr lang="en-GB" sz="2800" b="1" dirty="0"/>
              <a:t>an equal probability of being selected</a:t>
            </a:r>
            <a:r>
              <a:rPr lang="en-GB" sz="2800" dirty="0"/>
              <a:t>. </a:t>
            </a:r>
            <a:r>
              <a:rPr lang="en-GB" sz="2800" dirty="0" smtClean="0"/>
              <a:t>This </a:t>
            </a:r>
            <a:r>
              <a:rPr lang="en-GB" sz="2800" dirty="0"/>
              <a:t>may sound simple to achieve in theory, less so in practice</a:t>
            </a:r>
          </a:p>
          <a:p>
            <a:pPr marL="457200" indent="-457200">
              <a:buFont typeface="Arial" panose="020B0604020202020204" pitchFamily="34" charset="0"/>
              <a:buChar char="•"/>
            </a:pPr>
            <a:r>
              <a:rPr lang="en-GB" sz="2800" dirty="0" smtClean="0"/>
              <a:t>Random </a:t>
            </a:r>
            <a:r>
              <a:rPr lang="en-GB" sz="2800" dirty="0"/>
              <a:t>samples provide in principle </a:t>
            </a:r>
            <a:r>
              <a:rPr lang="en-GB" sz="2800" b="1" dirty="0"/>
              <a:t>unbiased estimators</a:t>
            </a:r>
            <a:r>
              <a:rPr lang="en-GB" sz="2800" dirty="0"/>
              <a:t> that allow us to infer something about the population we are interested in (typically, a mean). In that sense random samples are representative of the population</a:t>
            </a:r>
          </a:p>
          <a:p>
            <a:pPr marL="457200" indent="-457200">
              <a:buFont typeface="Arial" panose="020B0604020202020204" pitchFamily="34" charset="0"/>
              <a:buChar char="•"/>
            </a:pPr>
            <a:r>
              <a:rPr lang="en-GB" sz="2800" dirty="0" smtClean="0"/>
              <a:t>Non </a:t>
            </a:r>
            <a:r>
              <a:rPr lang="en-GB" sz="2800" dirty="0"/>
              <a:t>random samples (whether by design or not) mean that some groups in the population will be under represented and others over represented. Estimators derived from such samples will be </a:t>
            </a:r>
            <a:r>
              <a:rPr lang="en-GB" sz="2800" b="1" dirty="0"/>
              <a:t>biased</a:t>
            </a:r>
            <a:r>
              <a:rPr lang="en-GB" sz="2800" dirty="0"/>
              <a:t>.</a:t>
            </a:r>
          </a:p>
          <a:p>
            <a:pPr marL="457200" indent="-457200">
              <a:buFont typeface="Arial" panose="020B0604020202020204" pitchFamily="34" charset="0"/>
              <a:buChar char="•"/>
            </a:pPr>
            <a:r>
              <a:rPr lang="en-GB" sz="2800" dirty="0" smtClean="0"/>
              <a:t>Size </a:t>
            </a:r>
            <a:r>
              <a:rPr lang="en-GB" sz="2800" dirty="0"/>
              <a:t>does not </a:t>
            </a:r>
            <a:r>
              <a:rPr lang="en-GB" sz="2800"/>
              <a:t>make </a:t>
            </a:r>
            <a:r>
              <a:rPr lang="en-GB" sz="2800" smtClean="0"/>
              <a:t>samples </a:t>
            </a:r>
            <a:r>
              <a:rPr lang="en-GB" sz="2800" dirty="0"/>
              <a:t>representative </a:t>
            </a:r>
            <a:r>
              <a:rPr lang="en-GB" sz="2800" smtClean="0"/>
              <a:t>as such</a:t>
            </a:r>
            <a:endParaRPr lang="en-GB" sz="2800" dirty="0"/>
          </a:p>
        </p:txBody>
      </p:sp>
      <p:sp>
        <p:nvSpPr>
          <p:cNvPr id="5" name="Title 1"/>
          <p:cNvSpPr txBox="1">
            <a:spLocks/>
          </p:cNvSpPr>
          <p:nvPr/>
        </p:nvSpPr>
        <p:spPr>
          <a:xfrm>
            <a:off x="440280" y="96950"/>
            <a:ext cx="11318760" cy="415498"/>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b="1" dirty="0" smtClean="0"/>
              <a:t>Random vs non-random samples</a:t>
            </a:r>
            <a:endParaRPr lang="en-GB" sz="3000" b="1" dirty="0"/>
          </a:p>
        </p:txBody>
      </p:sp>
    </p:spTree>
    <p:extLst>
      <p:ext uri="{BB962C8B-B14F-4D97-AF65-F5344CB8AC3E}">
        <p14:creationId xmlns:p14="http://schemas.microsoft.com/office/powerpoint/2010/main" val="417224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20200" y="0"/>
            <a:ext cx="9334080" cy="604440"/>
          </a:xfrm>
          <a:prstGeom prst="rect">
            <a:avLst/>
          </a:prstGeom>
          <a:noFill/>
          <a:ln>
            <a:noFill/>
          </a:ln>
        </p:spPr>
        <p:txBody>
          <a:bodyPr>
            <a:noAutofit/>
          </a:bodyPr>
          <a:lstStyle/>
          <a:p>
            <a:pPr>
              <a:lnSpc>
                <a:spcPct val="100000"/>
              </a:lnSpc>
            </a:pPr>
            <a:r>
              <a:rPr lang="en-US" sz="3000" b="1" strike="noStrike" spc="-1" dirty="0" smtClean="0">
                <a:solidFill>
                  <a:srgbClr val="004359"/>
                </a:solidFill>
                <a:latin typeface="Arial"/>
              </a:rPr>
              <a:t>Variants of random samples</a:t>
            </a:r>
            <a:endParaRPr lang="en-US" sz="3000" b="0" strike="noStrike" spc="-1" dirty="0">
              <a:solidFill>
                <a:srgbClr val="000000"/>
              </a:solidFill>
              <a:latin typeface="Arial"/>
            </a:endParaRPr>
          </a:p>
        </p:txBody>
      </p:sp>
      <p:sp>
        <p:nvSpPr>
          <p:cNvPr id="107" name="TextShape 2"/>
          <p:cNvSpPr txBox="1"/>
          <p:nvPr/>
        </p:nvSpPr>
        <p:spPr>
          <a:xfrm>
            <a:off x="520200" y="861391"/>
            <a:ext cx="11193120" cy="5727689"/>
          </a:xfrm>
          <a:prstGeom prst="rect">
            <a:avLst/>
          </a:prstGeom>
          <a:noFill/>
          <a:ln>
            <a:noFill/>
          </a:ln>
        </p:spPr>
        <p:txBody>
          <a:bodyPr>
            <a:noAutofit/>
          </a:bodyPr>
          <a:lstStyle/>
          <a:p>
            <a:pPr>
              <a:lnSpc>
                <a:spcPct val="90000"/>
              </a:lnSpc>
              <a:spcBef>
                <a:spcPts val="479"/>
              </a:spcBef>
            </a:pPr>
            <a:r>
              <a:rPr lang="en-US" sz="2400" b="1" strike="noStrike" spc="-1" dirty="0">
                <a:solidFill>
                  <a:srgbClr val="000000"/>
                </a:solidFill>
                <a:latin typeface="Arial"/>
              </a:rPr>
              <a:t>Simple random sample </a:t>
            </a:r>
            <a:r>
              <a:rPr lang="en-US" sz="2400" b="0" strike="noStrike" spc="-1" dirty="0" smtClean="0">
                <a:solidFill>
                  <a:srgbClr val="000000"/>
                </a:solidFill>
                <a:latin typeface="Arial"/>
              </a:rPr>
              <a:t>- e.g</a:t>
            </a:r>
            <a:r>
              <a:rPr lang="en-US" sz="2400" b="0" strike="noStrike" spc="-1" dirty="0">
                <a:solidFill>
                  <a:srgbClr val="000000"/>
                </a:solidFill>
                <a:latin typeface="Arial"/>
              </a:rPr>
              <a:t>. the names of 25 employees being chosen out of a hat from a company of 250 employees</a:t>
            </a:r>
          </a:p>
          <a:p>
            <a:pPr marL="743040" lvl="1" indent="-285480">
              <a:lnSpc>
                <a:spcPct val="90000"/>
              </a:lnSpc>
              <a:spcBef>
                <a:spcPts val="479"/>
              </a:spcBef>
              <a:buClr>
                <a:srgbClr val="000000"/>
              </a:buClr>
              <a:buFont typeface="Symbol" charset="2"/>
              <a:buChar char=""/>
            </a:pPr>
            <a:r>
              <a:rPr lang="en-US" sz="2400" b="0" strike="noStrike" spc="-1" dirty="0" smtClean="0">
                <a:solidFill>
                  <a:srgbClr val="000000"/>
                </a:solidFill>
                <a:latin typeface="Arial"/>
              </a:rPr>
              <a:t>A</a:t>
            </a:r>
            <a:r>
              <a:rPr lang="en-US" sz="2400" b="1" strike="noStrike" spc="-1" dirty="0" smtClean="0">
                <a:solidFill>
                  <a:srgbClr val="000000"/>
                </a:solidFill>
                <a:latin typeface="Arial"/>
              </a:rPr>
              <a:t>dvantages: </a:t>
            </a:r>
            <a:r>
              <a:rPr lang="en-US" sz="2400" b="0" strike="noStrike" spc="-1" dirty="0" smtClean="0">
                <a:solidFill>
                  <a:srgbClr val="000000"/>
                </a:solidFill>
                <a:latin typeface="Arial"/>
              </a:rPr>
              <a:t>simple </a:t>
            </a:r>
            <a:r>
              <a:rPr lang="en-US" sz="2400" b="0" strike="noStrike" spc="-1" dirty="0">
                <a:solidFill>
                  <a:srgbClr val="000000"/>
                </a:solidFill>
                <a:latin typeface="Arial"/>
              </a:rPr>
              <a:t>to construct and use, </a:t>
            </a:r>
            <a:r>
              <a:rPr lang="en-US" sz="2400" b="0" strike="noStrike" spc="-1" dirty="0" smtClean="0">
                <a:solidFill>
                  <a:srgbClr val="000000"/>
                </a:solidFill>
                <a:latin typeface="Arial"/>
              </a:rPr>
              <a:t>and </a:t>
            </a:r>
            <a:r>
              <a:rPr lang="en-US" sz="2400" b="0" strike="noStrike" spc="-1" dirty="0">
                <a:solidFill>
                  <a:srgbClr val="000000"/>
                </a:solidFill>
                <a:latin typeface="Arial"/>
              </a:rPr>
              <a:t>free from bias and prejudice. </a:t>
            </a:r>
          </a:p>
          <a:p>
            <a:pPr marL="743040" lvl="1" indent="-285480">
              <a:lnSpc>
                <a:spcPct val="90000"/>
              </a:lnSpc>
              <a:spcBef>
                <a:spcPts val="479"/>
              </a:spcBef>
              <a:buClr>
                <a:srgbClr val="000000"/>
              </a:buClr>
              <a:buFont typeface="Symbol" charset="2"/>
              <a:buChar char=""/>
            </a:pPr>
            <a:r>
              <a:rPr lang="en-US" sz="2400" b="1" strike="noStrike" spc="-1" dirty="0" smtClean="0">
                <a:solidFill>
                  <a:srgbClr val="000000"/>
                </a:solidFill>
                <a:latin typeface="Arial"/>
              </a:rPr>
              <a:t>Disadvantage: </a:t>
            </a:r>
            <a:r>
              <a:rPr lang="en-US" sz="2400" b="0" strike="noStrike" spc="-1" dirty="0" smtClean="0">
                <a:solidFill>
                  <a:srgbClr val="000000"/>
                </a:solidFill>
                <a:latin typeface="Arial"/>
              </a:rPr>
              <a:t>sometimes </a:t>
            </a:r>
            <a:r>
              <a:rPr lang="en-US" sz="2400" b="0" strike="noStrike" spc="-1" dirty="0">
                <a:solidFill>
                  <a:srgbClr val="000000"/>
                </a:solidFill>
                <a:latin typeface="Arial"/>
              </a:rPr>
              <a:t>difficult to achieve especially if the population is large and there is not an easily accessible list of members (i.e. time, effort and money). E.g. difficult to contact sampled cases if they are widely dispersed. </a:t>
            </a:r>
            <a:endParaRPr lang="en-US" sz="2400" b="0" strike="noStrike" spc="-1" dirty="0" smtClean="0">
              <a:solidFill>
                <a:srgbClr val="000000"/>
              </a:solidFill>
              <a:latin typeface="Arial"/>
            </a:endParaRPr>
          </a:p>
          <a:p>
            <a:pPr marL="743040" lvl="1" indent="-285480">
              <a:lnSpc>
                <a:spcPct val="90000"/>
              </a:lnSpc>
              <a:spcBef>
                <a:spcPts val="479"/>
              </a:spcBef>
              <a:buClr>
                <a:srgbClr val="000000"/>
              </a:buClr>
              <a:buFont typeface="Symbol" charset="2"/>
              <a:buChar char=""/>
            </a:pPr>
            <a:endParaRPr lang="en-US" sz="2400" b="0" strike="noStrike" spc="-1" dirty="0">
              <a:solidFill>
                <a:srgbClr val="000000"/>
              </a:solidFill>
              <a:latin typeface="Arial"/>
            </a:endParaRPr>
          </a:p>
          <a:p>
            <a:pPr>
              <a:lnSpc>
                <a:spcPct val="90000"/>
              </a:lnSpc>
              <a:spcBef>
                <a:spcPts val="479"/>
              </a:spcBef>
            </a:pPr>
            <a:r>
              <a:rPr lang="en-US" sz="2400" spc="-1" dirty="0" smtClean="0">
                <a:solidFill>
                  <a:srgbClr val="000000"/>
                </a:solidFill>
              </a:rPr>
              <a:t>A variant: </a:t>
            </a:r>
            <a:r>
              <a:rPr lang="en-US" sz="2400" b="1" spc="-1" dirty="0" smtClean="0">
                <a:solidFill>
                  <a:srgbClr val="000000"/>
                </a:solidFill>
              </a:rPr>
              <a:t>Systematic sampling</a:t>
            </a:r>
            <a:r>
              <a:rPr lang="en-US" sz="2400" spc="-1" dirty="0" smtClean="0">
                <a:solidFill>
                  <a:srgbClr val="000000"/>
                </a:solidFill>
              </a:rPr>
              <a:t>: members </a:t>
            </a:r>
            <a:r>
              <a:rPr lang="en-US" sz="2400" spc="-1" dirty="0">
                <a:solidFill>
                  <a:srgbClr val="000000"/>
                </a:solidFill>
              </a:rPr>
              <a:t>are selected according to a random </a:t>
            </a:r>
            <a:r>
              <a:rPr lang="en-US" sz="2400" spc="-1" dirty="0" smtClean="0">
                <a:solidFill>
                  <a:srgbClr val="000000"/>
                </a:solidFill>
              </a:rPr>
              <a:t>starting, thereafter </a:t>
            </a:r>
            <a:r>
              <a:rPr lang="en-US" sz="2400" spc="-1" dirty="0">
                <a:solidFill>
                  <a:srgbClr val="000000"/>
                </a:solidFill>
              </a:rPr>
              <a:t>sampled according to a fixed, periodic interval. e.g. in a population of 10,000 people, every 100th person sampled. </a:t>
            </a:r>
            <a:endParaRPr lang="en-US" sz="2400" spc="-1" dirty="0">
              <a:solidFill>
                <a:srgbClr val="000000"/>
              </a:solidFill>
              <a:latin typeface="Arial"/>
            </a:endParaRPr>
          </a:p>
          <a:p>
            <a:pPr>
              <a:lnSpc>
                <a:spcPct val="90000"/>
              </a:lnSpc>
              <a:spcBef>
                <a:spcPts val="479"/>
              </a:spcBef>
            </a:pPr>
            <a:r>
              <a:rPr lang="en-US" sz="2400" spc="-1" dirty="0">
                <a:solidFill>
                  <a:srgbClr val="000000"/>
                </a:solidFill>
                <a:latin typeface="Arial"/>
              </a:rPr>
              <a:t>	</a:t>
            </a:r>
            <a:r>
              <a:rPr lang="en-US" sz="2400" spc="-1" dirty="0" smtClean="0">
                <a:solidFill>
                  <a:srgbClr val="000000"/>
                </a:solidFill>
                <a:latin typeface="Arial"/>
              </a:rPr>
              <a:t>- </a:t>
            </a:r>
            <a:r>
              <a:rPr lang="en-US" sz="2400" b="1" spc="-1" dirty="0" smtClean="0">
                <a:solidFill>
                  <a:srgbClr val="000000"/>
                </a:solidFill>
                <a:latin typeface="Arial"/>
              </a:rPr>
              <a:t>Advantages</a:t>
            </a:r>
            <a:r>
              <a:rPr lang="en-US" sz="2400" spc="-1" dirty="0" smtClean="0">
                <a:solidFill>
                  <a:srgbClr val="000000"/>
                </a:solidFill>
                <a:latin typeface="Arial"/>
              </a:rPr>
              <a:t>: easy/quick to implement</a:t>
            </a:r>
          </a:p>
          <a:p>
            <a:pPr>
              <a:lnSpc>
                <a:spcPct val="90000"/>
              </a:lnSpc>
              <a:spcBef>
                <a:spcPts val="479"/>
              </a:spcBef>
            </a:pPr>
            <a:r>
              <a:rPr lang="en-US" sz="2400" spc="-1" dirty="0">
                <a:solidFill>
                  <a:srgbClr val="000000"/>
                </a:solidFill>
                <a:latin typeface="Arial"/>
              </a:rPr>
              <a:t>	</a:t>
            </a:r>
            <a:r>
              <a:rPr lang="en-US" sz="2400" spc="-1" dirty="0" smtClean="0">
                <a:solidFill>
                  <a:srgbClr val="000000"/>
                </a:solidFill>
                <a:latin typeface="Arial"/>
              </a:rPr>
              <a:t>- </a:t>
            </a:r>
            <a:r>
              <a:rPr lang="en-US" sz="2400" b="1" spc="-1" dirty="0" smtClean="0">
                <a:solidFill>
                  <a:srgbClr val="000000"/>
                </a:solidFill>
                <a:latin typeface="Arial"/>
              </a:rPr>
              <a:t>Disadvantages</a:t>
            </a:r>
            <a:r>
              <a:rPr lang="en-US" sz="2400" spc="-1" dirty="0" smtClean="0">
                <a:solidFill>
                  <a:srgbClr val="000000"/>
                </a:solidFill>
                <a:latin typeface="Arial"/>
              </a:rPr>
              <a:t>: may incur bias, depending on the sampling frame</a:t>
            </a:r>
            <a:endParaRPr lang="en-US" sz="2400" spc="-1"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54444" y="0"/>
            <a:ext cx="9550080" cy="576000"/>
          </a:xfrm>
          <a:prstGeom prst="rect">
            <a:avLst/>
          </a:prstGeom>
          <a:noFill/>
          <a:ln>
            <a:noFill/>
          </a:ln>
        </p:spPr>
        <p:txBody>
          <a:bodyPr>
            <a:noAutofit/>
          </a:bodyPr>
          <a:lstStyle/>
          <a:p>
            <a:pPr>
              <a:lnSpc>
                <a:spcPct val="100000"/>
              </a:lnSpc>
            </a:pPr>
            <a:r>
              <a:rPr lang="en-US" sz="3000" b="1" strike="noStrike" spc="-1" dirty="0" smtClean="0">
                <a:solidFill>
                  <a:srgbClr val="004359"/>
                </a:solidFill>
                <a:latin typeface="Arial"/>
              </a:rPr>
              <a:t>Multistage random  sampling: stratified sampling</a:t>
            </a:r>
            <a:endParaRPr lang="en-US" sz="3000" b="0" strike="noStrike" spc="-1" dirty="0">
              <a:solidFill>
                <a:srgbClr val="000000"/>
              </a:solidFill>
              <a:latin typeface="Arial"/>
            </a:endParaRPr>
          </a:p>
        </p:txBody>
      </p:sp>
      <p:sp>
        <p:nvSpPr>
          <p:cNvPr id="111" name="TextShape 2"/>
          <p:cNvSpPr txBox="1"/>
          <p:nvPr/>
        </p:nvSpPr>
        <p:spPr>
          <a:xfrm>
            <a:off x="354444" y="728870"/>
            <a:ext cx="11366640" cy="4853092"/>
          </a:xfrm>
          <a:prstGeom prst="rect">
            <a:avLst/>
          </a:prstGeom>
          <a:noFill/>
          <a:ln>
            <a:noFill/>
          </a:ln>
        </p:spPr>
        <p:txBody>
          <a:bodyPr>
            <a:noAutofit/>
          </a:bodyPr>
          <a:lstStyle/>
          <a:p>
            <a:pPr marL="343080" indent="-342720">
              <a:lnSpc>
                <a:spcPct val="90000"/>
              </a:lnSpc>
              <a:spcBef>
                <a:spcPts val="479"/>
              </a:spcBef>
              <a:buClr>
                <a:srgbClr val="000000"/>
              </a:buClr>
              <a:buFont typeface="Symbol" charset="2"/>
              <a:buChar char=""/>
            </a:pPr>
            <a:r>
              <a:rPr lang="en-US" sz="2800" b="0" strike="noStrike" spc="-1" dirty="0" smtClean="0">
                <a:solidFill>
                  <a:srgbClr val="000000"/>
                </a:solidFill>
                <a:latin typeface="Arial"/>
              </a:rPr>
              <a:t>The sampling frame </a:t>
            </a:r>
            <a:r>
              <a:rPr lang="en-US" sz="2800" spc="-1" dirty="0" smtClean="0">
                <a:solidFill>
                  <a:srgbClr val="000000"/>
                </a:solidFill>
              </a:rPr>
              <a:t>is divided </a:t>
            </a:r>
            <a:r>
              <a:rPr lang="en-US" sz="2800" spc="-1" dirty="0">
                <a:solidFill>
                  <a:srgbClr val="000000"/>
                </a:solidFill>
              </a:rPr>
              <a:t>into </a:t>
            </a:r>
            <a:r>
              <a:rPr lang="en-US" sz="2800" b="0" strike="noStrike" spc="-1" dirty="0" smtClean="0">
                <a:solidFill>
                  <a:srgbClr val="000000"/>
                </a:solidFill>
                <a:latin typeface="Arial"/>
              </a:rPr>
              <a:t>groups</a:t>
            </a:r>
            <a:r>
              <a:rPr lang="en-US" sz="2800" b="0" strike="noStrike" spc="-1" dirty="0">
                <a:solidFill>
                  <a:srgbClr val="000000"/>
                </a:solidFill>
                <a:latin typeface="Arial"/>
              </a:rPr>
              <a:t>, </a:t>
            </a:r>
            <a:r>
              <a:rPr lang="en-US" sz="2800" b="0" strike="noStrike" spc="-1" dirty="0" smtClean="0">
                <a:solidFill>
                  <a:srgbClr val="000000"/>
                </a:solidFill>
                <a:latin typeface="Arial"/>
              </a:rPr>
              <a:t>based </a:t>
            </a:r>
            <a:r>
              <a:rPr lang="en-US" sz="2800" b="0" strike="noStrike" spc="-1" dirty="0">
                <a:solidFill>
                  <a:srgbClr val="000000"/>
                </a:solidFill>
                <a:latin typeface="Arial"/>
              </a:rPr>
              <a:t>on shared characteristics</a:t>
            </a:r>
            <a:r>
              <a:rPr lang="en-US" sz="2800" b="0" strike="noStrike" spc="-1" dirty="0" smtClean="0">
                <a:solidFill>
                  <a:srgbClr val="000000"/>
                </a:solidFill>
                <a:latin typeface="Arial"/>
              </a:rPr>
              <a:t>. Random sampling is then undertaken within </a:t>
            </a:r>
            <a:r>
              <a:rPr lang="en-US" sz="2800" b="1" strike="noStrike" spc="-1" dirty="0" smtClean="0">
                <a:solidFill>
                  <a:srgbClr val="000000"/>
                </a:solidFill>
                <a:latin typeface="Arial"/>
              </a:rPr>
              <a:t>each </a:t>
            </a:r>
            <a:r>
              <a:rPr lang="en-US" sz="2800" b="0" strike="noStrike" spc="-1" dirty="0" smtClean="0">
                <a:solidFill>
                  <a:srgbClr val="000000"/>
                </a:solidFill>
                <a:latin typeface="Arial"/>
              </a:rPr>
              <a:t>group  </a:t>
            </a:r>
          </a:p>
          <a:p>
            <a:pPr marL="343080" indent="-342720">
              <a:lnSpc>
                <a:spcPct val="90000"/>
              </a:lnSpc>
              <a:spcBef>
                <a:spcPts val="479"/>
              </a:spcBef>
              <a:buClr>
                <a:srgbClr val="000000"/>
              </a:buClr>
              <a:buFont typeface="Symbol" charset="2"/>
              <a:buChar char=""/>
            </a:pPr>
            <a:r>
              <a:rPr lang="en-US" sz="2800" b="0" i="1" strike="noStrike" spc="-1" dirty="0" smtClean="0">
                <a:solidFill>
                  <a:srgbClr val="000000"/>
                </a:solidFill>
                <a:latin typeface="Arial"/>
              </a:rPr>
              <a:t>E.g</a:t>
            </a:r>
            <a:r>
              <a:rPr lang="en-US" sz="2800" b="0" i="1" strike="noStrike" spc="-1" dirty="0">
                <a:solidFill>
                  <a:srgbClr val="000000"/>
                </a:solidFill>
                <a:latin typeface="Arial"/>
              </a:rPr>
              <a:t>.</a:t>
            </a:r>
            <a:r>
              <a:rPr lang="en-US" sz="2800" b="0" strike="noStrike" spc="-1" dirty="0">
                <a:solidFill>
                  <a:srgbClr val="000000"/>
                </a:solidFill>
                <a:latin typeface="Arial"/>
              </a:rPr>
              <a:t> </a:t>
            </a:r>
            <a:r>
              <a:rPr lang="en-US" sz="2800" b="0" strike="noStrike" spc="-1" dirty="0" smtClean="0">
                <a:solidFill>
                  <a:srgbClr val="000000"/>
                </a:solidFill>
                <a:latin typeface="Arial"/>
              </a:rPr>
              <a:t>For a </a:t>
            </a:r>
            <a:r>
              <a:rPr lang="en-US" sz="2800" b="0" strike="noStrike" spc="-1" dirty="0">
                <a:solidFill>
                  <a:srgbClr val="000000"/>
                </a:solidFill>
                <a:latin typeface="Arial"/>
              </a:rPr>
              <a:t>study </a:t>
            </a:r>
            <a:r>
              <a:rPr lang="en-US" sz="2800" b="0" strike="noStrike" spc="-1" dirty="0" smtClean="0">
                <a:solidFill>
                  <a:srgbClr val="000000"/>
                </a:solidFill>
                <a:latin typeface="Arial"/>
              </a:rPr>
              <a:t>evaluating </a:t>
            </a:r>
            <a:r>
              <a:rPr lang="en-US" sz="2800" b="0" strike="noStrike" spc="-1" dirty="0">
                <a:solidFill>
                  <a:srgbClr val="000000"/>
                </a:solidFill>
                <a:latin typeface="Arial"/>
              </a:rPr>
              <a:t>the political leanings of economics </a:t>
            </a:r>
            <a:r>
              <a:rPr lang="en-US" sz="2800" b="0" strike="noStrike" spc="-1" dirty="0" smtClean="0">
                <a:solidFill>
                  <a:srgbClr val="000000"/>
                </a:solidFill>
                <a:latin typeface="Arial"/>
              </a:rPr>
              <a:t>students</a:t>
            </a:r>
            <a:r>
              <a:rPr lang="en-US" sz="2800" spc="-1" dirty="0" smtClean="0">
                <a:solidFill>
                  <a:srgbClr val="000000"/>
                </a:solidFill>
                <a:latin typeface="Arial"/>
              </a:rPr>
              <a:t>, </a:t>
            </a:r>
            <a:r>
              <a:rPr lang="en-US" sz="2800" b="0" strike="noStrike" spc="-1" dirty="0" smtClean="0">
                <a:solidFill>
                  <a:srgbClr val="000000"/>
                </a:solidFill>
                <a:latin typeface="Arial"/>
              </a:rPr>
              <a:t> the list of students</a:t>
            </a:r>
            <a:r>
              <a:rPr lang="en-US" sz="2800" b="0" strike="noStrike" spc="-1" dirty="0">
                <a:solidFill>
                  <a:srgbClr val="000000"/>
                </a:solidFill>
                <a:latin typeface="Arial"/>
              </a:rPr>
              <a:t> population </a:t>
            </a:r>
            <a:r>
              <a:rPr lang="en-US" sz="2800" b="0" strike="noStrike" spc="-1" dirty="0" smtClean="0">
                <a:solidFill>
                  <a:srgbClr val="000000"/>
                </a:solidFill>
                <a:latin typeface="Arial"/>
              </a:rPr>
              <a:t>is split by</a:t>
            </a:r>
            <a:r>
              <a:rPr lang="en-US" sz="2800" b="0" strike="noStrike" spc="-1" dirty="0">
                <a:solidFill>
                  <a:srgbClr val="000000"/>
                </a:solidFill>
                <a:latin typeface="Arial"/>
              </a:rPr>
              <a:t> gender, </a:t>
            </a:r>
            <a:r>
              <a:rPr lang="en-US" sz="2800" b="0" strike="noStrike" spc="-1" dirty="0" smtClean="0">
                <a:solidFill>
                  <a:srgbClr val="000000"/>
                </a:solidFill>
                <a:latin typeface="Arial"/>
              </a:rPr>
              <a:t>whether undergraduates </a:t>
            </a:r>
            <a:r>
              <a:rPr lang="en-US" sz="2800" b="0" strike="noStrike" spc="-1" dirty="0">
                <a:solidFill>
                  <a:srgbClr val="000000"/>
                </a:solidFill>
                <a:latin typeface="Arial"/>
              </a:rPr>
              <a:t>and graduate. </a:t>
            </a:r>
          </a:p>
          <a:p>
            <a:pPr marL="743040" lvl="1" indent="-285480">
              <a:lnSpc>
                <a:spcPct val="90000"/>
              </a:lnSpc>
              <a:spcBef>
                <a:spcPts val="479"/>
              </a:spcBef>
              <a:buClr>
                <a:srgbClr val="000000"/>
              </a:buClr>
              <a:buFont typeface="Symbol" charset="2"/>
              <a:buChar char=""/>
            </a:pPr>
            <a:r>
              <a:rPr lang="en-US" sz="2800" b="1" strike="noStrike" spc="-1" dirty="0">
                <a:solidFill>
                  <a:srgbClr val="000000"/>
                </a:solidFill>
                <a:latin typeface="Arial"/>
              </a:rPr>
              <a:t>Advantages</a:t>
            </a:r>
            <a:r>
              <a:rPr lang="en-US" sz="2800" b="0" strike="noStrike" spc="-1" dirty="0">
                <a:solidFill>
                  <a:srgbClr val="000000"/>
                </a:solidFill>
                <a:latin typeface="Arial"/>
              </a:rPr>
              <a:t>: Ensures each subgroup receives proper representation within the </a:t>
            </a:r>
            <a:r>
              <a:rPr lang="en-US" sz="2800" b="0" strike="noStrike" spc="-1" dirty="0" smtClean="0">
                <a:solidFill>
                  <a:srgbClr val="000000"/>
                </a:solidFill>
                <a:latin typeface="Arial"/>
              </a:rPr>
              <a:t>sample, especially those that are hard to reach, due to their size for other reasons</a:t>
            </a:r>
            <a:r>
              <a:rPr lang="en-US" sz="2800" spc="-1" dirty="0">
                <a:solidFill>
                  <a:srgbClr val="000000"/>
                </a:solidFill>
                <a:latin typeface="Arial"/>
              </a:rPr>
              <a:t> </a:t>
            </a:r>
            <a:r>
              <a:rPr lang="en-US" sz="2800" spc="-1" dirty="0" smtClean="0">
                <a:solidFill>
                  <a:srgbClr val="000000"/>
                </a:solidFill>
                <a:latin typeface="Arial"/>
              </a:rPr>
              <a:t>and </a:t>
            </a:r>
            <a:r>
              <a:rPr lang="en-US" sz="2800" spc="-1" dirty="0" smtClean="0">
                <a:solidFill>
                  <a:srgbClr val="000000"/>
                </a:solidFill>
              </a:rPr>
              <a:t>may </a:t>
            </a:r>
            <a:r>
              <a:rPr lang="en-US" sz="2800" spc="-1" dirty="0">
                <a:solidFill>
                  <a:srgbClr val="000000"/>
                </a:solidFill>
              </a:rPr>
              <a:t>be missed otherwise. </a:t>
            </a:r>
            <a:endParaRPr lang="en-US" sz="2800" b="0" strike="noStrike" spc="-1" dirty="0">
              <a:solidFill>
                <a:srgbClr val="000000"/>
              </a:solidFill>
              <a:latin typeface="Arial"/>
            </a:endParaRPr>
          </a:p>
          <a:p>
            <a:pPr marL="743040" lvl="1" indent="-285480">
              <a:lnSpc>
                <a:spcPct val="90000"/>
              </a:lnSpc>
              <a:spcBef>
                <a:spcPts val="479"/>
              </a:spcBef>
              <a:buClr>
                <a:srgbClr val="000000"/>
              </a:buClr>
              <a:buFont typeface="Symbol" charset="2"/>
              <a:buChar char=""/>
            </a:pPr>
            <a:r>
              <a:rPr lang="en-US" sz="2800" b="1" strike="noStrike" spc="-1" dirty="0">
                <a:solidFill>
                  <a:srgbClr val="000000"/>
                </a:solidFill>
                <a:latin typeface="Arial"/>
              </a:rPr>
              <a:t>Disadvantages</a:t>
            </a:r>
            <a:r>
              <a:rPr lang="en-US" sz="2800" b="0" strike="noStrike" spc="-1" dirty="0">
                <a:solidFill>
                  <a:srgbClr val="000000"/>
                </a:solidFill>
                <a:latin typeface="Arial"/>
              </a:rPr>
              <a:t>: </a:t>
            </a:r>
            <a:r>
              <a:rPr lang="en-US" sz="2800" b="0" strike="noStrike" spc="-1" dirty="0" smtClean="0">
                <a:solidFill>
                  <a:srgbClr val="000000"/>
                </a:solidFill>
                <a:latin typeface="Arial"/>
              </a:rPr>
              <a:t>Every </a:t>
            </a:r>
            <a:r>
              <a:rPr lang="en-US" sz="2800" b="0" strike="noStrike" spc="-1" dirty="0">
                <a:solidFill>
                  <a:srgbClr val="000000"/>
                </a:solidFill>
                <a:latin typeface="Arial"/>
              </a:rPr>
              <a:t>member of </a:t>
            </a:r>
            <a:r>
              <a:rPr lang="en-US" sz="2800" b="0" strike="noStrike" spc="-1" dirty="0" smtClean="0">
                <a:solidFill>
                  <a:srgbClr val="000000"/>
                </a:solidFill>
                <a:latin typeface="Arial"/>
              </a:rPr>
              <a:t>the population needs to be identified in order to be each </a:t>
            </a:r>
            <a:r>
              <a:rPr lang="en-US" sz="2800" b="0" strike="noStrike" spc="-1" dirty="0">
                <a:solidFill>
                  <a:srgbClr val="000000"/>
                </a:solidFill>
                <a:latin typeface="Arial"/>
              </a:rPr>
              <a:t>of them into one, and only one, subpopulation. Cannot use if this classification information is unknown.</a:t>
            </a:r>
          </a:p>
          <a:p>
            <a:pPr>
              <a:lnSpc>
                <a:spcPct val="90000"/>
              </a:lnSpc>
              <a:spcBef>
                <a:spcPts val="479"/>
              </a:spcBef>
            </a:pPr>
            <a:endParaRPr lang="en-US" sz="2400" b="0" strike="noStrike" spc="-1" dirty="0">
              <a:solidFill>
                <a:srgbClr val="000000"/>
              </a:solidFill>
              <a:latin typeface="Arial"/>
            </a:endParaRPr>
          </a:p>
        </p:txBody>
      </p:sp>
      <p:sp>
        <p:nvSpPr>
          <p:cNvPr id="112" name="TextShape 3"/>
          <p:cNvSpPr txBox="1"/>
          <p:nvPr/>
        </p:nvSpPr>
        <p:spPr>
          <a:xfrm>
            <a:off x="10415880" y="6337440"/>
            <a:ext cx="1344960" cy="475920"/>
          </a:xfrm>
          <a:prstGeom prst="rect">
            <a:avLst/>
          </a:prstGeom>
          <a:noFill/>
          <a:ln>
            <a:noFill/>
          </a:ln>
        </p:spPr>
        <p:txBody>
          <a:bodyPr>
            <a:noAutofit/>
          </a:bodyPr>
          <a:lstStyle/>
          <a:p>
            <a:pPr algn="r">
              <a:lnSpc>
                <a:spcPct val="100000"/>
              </a:lnSpc>
            </a:pPr>
            <a:fld id="{3F83F4CD-A333-4C7B-8AC8-92E0D6EB25DA}" type="slidenum">
              <a:rPr lang="en-GB" sz="1400" b="0" strike="noStrike" spc="-1">
                <a:solidFill>
                  <a:srgbClr val="000000"/>
                </a:solidFill>
                <a:latin typeface="Tahoma"/>
              </a:rPr>
              <a:t>9</a:t>
            </a:fld>
            <a:endParaRPr lang="en-GB" sz="1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6855</TotalTime>
  <Words>1843</Words>
  <Application>Microsoft Office PowerPoint</Application>
  <PresentationFormat>Widescreen</PresentationFormat>
  <Paragraphs>237</Paragraphs>
  <Slides>33</Slides>
  <Notes>20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33</vt:i4>
      </vt:variant>
    </vt:vector>
  </HeadingPairs>
  <TitlesOfParts>
    <vt:vector size="46" baseType="lpstr">
      <vt:lpstr>Arial Unicode MS</vt:lpstr>
      <vt:lpstr>ＭＳ Ｐゴシック</vt:lpstr>
      <vt:lpstr>Arial</vt:lpstr>
      <vt:lpstr>Cambria</vt:lpstr>
      <vt:lpstr>Cambria Math</vt:lpstr>
      <vt:lpstr>DejaVu Sans</vt:lpstr>
      <vt:lpstr>StarSymbol</vt:lpstr>
      <vt:lpstr>Symbol</vt:lpstr>
      <vt:lpstr>Tahoma</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Inferential statistics</vt:lpstr>
      <vt:lpstr>PowerPoint Presentation</vt:lpstr>
      <vt:lpstr>PowerPoint Presentation</vt:lpstr>
      <vt:lpstr>PowerPoint Presentation</vt:lpstr>
      <vt:lpstr>PowerPoint Presentation</vt:lpstr>
      <vt:lpstr>PowerPoint Presentation</vt:lpstr>
      <vt:lpstr>PowerPoint Presentation</vt:lpstr>
      <vt:lpstr>What are samples used for?</vt:lpstr>
      <vt:lpstr>Probability distributions – a reminder</vt:lpstr>
      <vt:lpstr>PowerPoint Presentation</vt:lpstr>
      <vt:lpstr>What is the sampling distribution?</vt:lpstr>
      <vt:lpstr>PowerPoint Presentation</vt:lpstr>
      <vt:lpstr>PowerPoint Presentation</vt:lpstr>
      <vt:lpstr>PowerPoint Presentation</vt:lpstr>
      <vt:lpstr>PowerPoint Presentation</vt:lpstr>
      <vt:lpstr>Computing a confidence interval</vt:lpstr>
      <vt:lpstr>PowerPoint Presentation</vt:lpstr>
      <vt:lpstr>PowerPoint Presentation</vt:lpstr>
      <vt:lpstr>PowerPoint Presentation</vt:lpstr>
      <vt:lpstr>How do we interpret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kirstine hansen</dc:creator>
  <dc:description/>
  <cp:lastModifiedBy>Antonia Melton</cp:lastModifiedBy>
  <cp:revision>176</cp:revision>
  <dcterms:created xsi:type="dcterms:W3CDTF">2017-09-12T15:19:57Z</dcterms:created>
  <dcterms:modified xsi:type="dcterms:W3CDTF">2019-09-04T15:08:08Z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ies>
</file>