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C1B80-0A1C-C056-232C-2021830D9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1E2C5-4447-C6E3-6AD6-25948CB48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264E-743F-4870-DFEC-FC307E62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EB7FB-712E-0B4E-5C29-1C83983F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B298A-837F-BCA8-12D4-F7FFE4D88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87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10DC-03A0-583C-AC70-346FB7B10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4B82C-9B8F-EB82-3756-2F95D8D0F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CB1E-2B26-2C95-C81E-29A668EA5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67A52-AF6A-1D86-51E9-09E4D5EA6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7976E-E1FB-6141-04AB-461E58B33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323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01F1E-9BFD-E15A-D649-6A1955F74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2D249-5663-B2BA-6F8D-F971A80F5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6EF3F-1800-1950-7EAC-A36F18A55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8D5D9-73DD-E16A-F813-424D594F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D116-DE2D-625F-E88E-0A0E74EF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28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ED2EB-147C-C637-5A1C-E74AEDD0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3F183-3A1A-CBC1-09BF-D692B911C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710C7-C6F8-082D-94A8-4307A5F0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13CCC-DF3A-25AF-7D2B-FA5E4C5F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B352F-E555-A1F5-95D0-1DE2C037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56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A82E-67C6-67DB-E787-A19C70870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5E42D-49D2-F4D0-FD98-4AB10B715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0D44D-5C99-09C2-4A6A-2475B51F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2A514-EE7F-74AC-97C6-07E33561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24C46-6013-6FFA-C76A-BB5A3BC5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33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E382D-2747-82AA-3199-E2A0FB8A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6A48-4951-168F-A759-82CA9894FA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27499-B31A-C6BC-D3B2-5B10D77EF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3B2C9-EF1B-8A74-8230-8E3B730CE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8275C-9A35-F985-C433-8101CB6D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068D4-6759-A3F9-DC58-84C6687E0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93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CEF11-2E94-680A-B0B3-F32290E79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CFC65-6D93-E29D-C6CB-BD796A978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38C30-5CF5-9358-2284-B5236B4A3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CD34C-7B2E-29B4-34FA-64E81523A2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07989-AC46-8ABC-1186-08D3839EAE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469B04-05FA-5EEC-B077-0AA31889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9E16B-A9D9-62D5-995C-1EF6E768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B3936-4890-453C-EE9D-2984EC710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93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A642-6A12-E13B-3F84-F258CFC4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01A99-D4A7-22B0-8A91-AEE8E8F29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60C9FC-054C-4537-A754-D6B9C4C7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B0243-DB40-D867-1746-1072BC99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332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7EDAD0-E8A6-7EF4-05E1-E9BF7C95C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F2C8D8-CEDC-069D-EA1E-AA88F3A4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B21DA-5E50-5245-1A1A-064D2648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90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B042-0689-579B-5E6B-14F86428C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6A010-7C1C-3F59-23C7-00A393CA3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17AA01-B4DF-6EDB-00F9-919A20485D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0D0BCA-AC1D-1A02-9D81-E1E43EC88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F943F-4702-1CA2-5D72-09DA77405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613D9-6AE3-E1EA-43D7-48C24680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68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E53D-048A-5519-600F-3A0198E02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BB11C-18A0-2062-3706-56797C990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6A48D-B18A-04B2-DB16-4B52B49C9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BBD7D-8E8B-09AB-7320-CB103C67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31D3-D513-4509-92E7-11288EB68A6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075E7-25AD-F64B-D177-6A43A373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A04EC-38C3-0596-19CE-82DBB209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678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80CE2-53FB-2811-44D6-8C7B7FCDF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297E-A3AE-CB04-7181-1E0B42259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BF238-A205-CC47-E20D-5F301B7D83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E31D3-D513-4509-92E7-11288EB68A6C}" type="datetimeFigureOut">
              <a:rPr lang="en-GB" smtClean="0"/>
              <a:t>31/05/2023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6F9F2-8445-260D-2935-5872EE8C77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94CA3-6DBB-7978-0AC3-49CC27BED2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EE2DE-0633-49AD-BE1A-4DCB920EB0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753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8F55-413D-A962-97DB-7B1FA781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Number of abstracts over the years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728349-ACDD-9DEA-09F8-AFD06225DD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75" y="2026186"/>
            <a:ext cx="5120650" cy="395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65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1C0A1-3FB6-CB72-E2CE-D7D9AA4B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common words in abstracts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B97ACB-C239-FA16-5C92-41991380C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860207"/>
              </p:ext>
            </p:extLst>
          </p:nvPr>
        </p:nvGraphicFramePr>
        <p:xfrm>
          <a:off x="202540" y="1825380"/>
          <a:ext cx="11786920" cy="4294066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279756">
                  <a:extLst>
                    <a:ext uri="{9D8B030D-6E8A-4147-A177-3AD203B41FA5}">
                      <a16:colId xmlns:a16="http://schemas.microsoft.com/office/drawing/2014/main" val="2406688920"/>
                    </a:ext>
                  </a:extLst>
                </a:gridCol>
                <a:gridCol w="1006507">
                  <a:extLst>
                    <a:ext uri="{9D8B030D-6E8A-4147-A177-3AD203B41FA5}">
                      <a16:colId xmlns:a16="http://schemas.microsoft.com/office/drawing/2014/main" val="3603177584"/>
                    </a:ext>
                  </a:extLst>
                </a:gridCol>
                <a:gridCol w="1071022">
                  <a:extLst>
                    <a:ext uri="{9D8B030D-6E8A-4147-A177-3AD203B41FA5}">
                      <a16:colId xmlns:a16="http://schemas.microsoft.com/office/drawing/2014/main" val="410188219"/>
                    </a:ext>
                  </a:extLst>
                </a:gridCol>
                <a:gridCol w="1001936">
                  <a:extLst>
                    <a:ext uri="{9D8B030D-6E8A-4147-A177-3AD203B41FA5}">
                      <a16:colId xmlns:a16="http://schemas.microsoft.com/office/drawing/2014/main" val="2297954957"/>
                    </a:ext>
                  </a:extLst>
                </a:gridCol>
                <a:gridCol w="1024498">
                  <a:extLst>
                    <a:ext uri="{9D8B030D-6E8A-4147-A177-3AD203B41FA5}">
                      <a16:colId xmlns:a16="http://schemas.microsoft.com/office/drawing/2014/main" val="3369176656"/>
                    </a:ext>
                  </a:extLst>
                </a:gridCol>
                <a:gridCol w="1093068">
                  <a:extLst>
                    <a:ext uri="{9D8B030D-6E8A-4147-A177-3AD203B41FA5}">
                      <a16:colId xmlns:a16="http://schemas.microsoft.com/office/drawing/2014/main" val="1457118934"/>
                    </a:ext>
                  </a:extLst>
                </a:gridCol>
                <a:gridCol w="1318981">
                  <a:extLst>
                    <a:ext uri="{9D8B030D-6E8A-4147-A177-3AD203B41FA5}">
                      <a16:colId xmlns:a16="http://schemas.microsoft.com/office/drawing/2014/main" val="869975608"/>
                    </a:ext>
                  </a:extLst>
                </a:gridCol>
                <a:gridCol w="892444">
                  <a:extLst>
                    <a:ext uri="{9D8B030D-6E8A-4147-A177-3AD203B41FA5}">
                      <a16:colId xmlns:a16="http://schemas.microsoft.com/office/drawing/2014/main" val="1626709284"/>
                    </a:ext>
                  </a:extLst>
                </a:gridCol>
                <a:gridCol w="1001936">
                  <a:extLst>
                    <a:ext uri="{9D8B030D-6E8A-4147-A177-3AD203B41FA5}">
                      <a16:colId xmlns:a16="http://schemas.microsoft.com/office/drawing/2014/main" val="2610771739"/>
                    </a:ext>
                  </a:extLst>
                </a:gridCol>
                <a:gridCol w="1097712">
                  <a:extLst>
                    <a:ext uri="{9D8B030D-6E8A-4147-A177-3AD203B41FA5}">
                      <a16:colId xmlns:a16="http://schemas.microsoft.com/office/drawing/2014/main" val="88834686"/>
                    </a:ext>
                  </a:extLst>
                </a:gridCol>
                <a:gridCol w="999060">
                  <a:extLst>
                    <a:ext uri="{9D8B030D-6E8A-4147-A177-3AD203B41FA5}">
                      <a16:colId xmlns:a16="http://schemas.microsoft.com/office/drawing/2014/main" val="3357239286"/>
                    </a:ext>
                  </a:extLst>
                </a:gridCol>
              </a:tblGrid>
              <a:tr h="12846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300" u="none" strike="noStrike" dirty="0">
                          <a:effectLst/>
                        </a:rPr>
                        <a:t>All abstracts</a:t>
                      </a:r>
                      <a:endParaRPr lang="en-GB" sz="2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'gene'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'patient'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</a:t>
                      </a:r>
                      <a:r>
                        <a:rPr lang="en-GB" sz="2300" u="none" strike="noStrike" dirty="0" err="1">
                          <a:effectLst/>
                        </a:rPr>
                        <a:t>mutat</a:t>
                      </a:r>
                      <a:r>
                        <a:rPr lang="en-GB" sz="2300" u="none" strike="noStrike" dirty="0">
                          <a:effectLst/>
                        </a:rPr>
                        <a:t>' 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'genet' 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</a:t>
                      </a:r>
                      <a:r>
                        <a:rPr lang="en-GB" sz="2300" u="none" strike="noStrike" dirty="0" err="1">
                          <a:effectLst/>
                        </a:rPr>
                        <a:t>studi</a:t>
                      </a:r>
                      <a:r>
                        <a:rPr lang="en-GB" sz="2300" u="none" strike="noStrike" dirty="0">
                          <a:effectLst/>
                        </a:rPr>
                        <a:t>' 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'use' 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'case' 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'result' 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</a:t>
                      </a:r>
                      <a:r>
                        <a:rPr lang="en-GB" sz="2300" u="none" strike="noStrike" dirty="0" err="1">
                          <a:effectLst/>
                        </a:rPr>
                        <a:t>analysi</a:t>
                      </a:r>
                      <a:r>
                        <a:rPr lang="en-GB" sz="2300" u="none" strike="noStrike" dirty="0">
                          <a:effectLst/>
                        </a:rPr>
                        <a:t>' 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</a:t>
                      </a:r>
                      <a:r>
                        <a:rPr lang="en-GB" sz="2300" u="none" strike="noStrike" dirty="0" err="1">
                          <a:effectLst/>
                        </a:rPr>
                        <a:t>associ</a:t>
                      </a:r>
                      <a:r>
                        <a:rPr lang="en-GB" sz="2300" u="none" strike="noStrike" dirty="0">
                          <a:effectLst/>
                        </a:rPr>
                        <a:t>' 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extLst>
                  <a:ext uri="{0D108BD9-81ED-4DB2-BD59-A6C34878D82A}">
                    <a16:rowId xmlns:a16="http://schemas.microsoft.com/office/drawing/2014/main" val="1705348395"/>
                  </a:ext>
                </a:extLst>
              </a:tr>
              <a:tr h="8624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300" u="none" strike="noStrike" dirty="0">
                          <a:effectLst/>
                        </a:rPr>
                        <a:t>Count</a:t>
                      </a:r>
                      <a:endParaRPr lang="en-GB" sz="2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dirty="0"/>
                        <a:t>69245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60113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57719</a:t>
                      </a: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42684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32414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28317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27007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25783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24804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24741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extLst>
                  <a:ext uri="{0D108BD9-81ED-4DB2-BD59-A6C34878D82A}">
                    <a16:rowId xmlns:a16="http://schemas.microsoft.com/office/drawing/2014/main" val="811124556"/>
                  </a:ext>
                </a:extLst>
              </a:tr>
              <a:tr h="1284627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3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Matched abstracts</a:t>
                      </a: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dirty="0"/>
                        <a:t>'patient</a:t>
                      </a: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'gene'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'genet' 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</a:t>
                      </a:r>
                      <a:r>
                        <a:rPr lang="en-GB" sz="2300" u="none" strike="noStrike" dirty="0" err="1">
                          <a:effectLst/>
                        </a:rPr>
                        <a:t>disord</a:t>
                      </a:r>
                      <a:r>
                        <a:rPr lang="en-GB" sz="2300" u="none" strike="noStrike" dirty="0">
                          <a:effectLst/>
                        </a:rPr>
                        <a:t>' 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'autism' 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</a:t>
                      </a:r>
                      <a:r>
                        <a:rPr lang="en-GB" sz="2300" u="none" strike="noStrike" dirty="0" err="1">
                          <a:effectLst/>
                        </a:rPr>
                        <a:t>syndrom</a:t>
                      </a:r>
                      <a:r>
                        <a:rPr lang="en-GB" sz="2300" u="none" strike="noStrike" dirty="0">
                          <a:effectLst/>
                        </a:rPr>
                        <a:t>' 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</a:t>
                      </a:r>
                      <a:r>
                        <a:rPr lang="en-GB" sz="2300" u="none" strike="noStrike" dirty="0" err="1">
                          <a:effectLst/>
                        </a:rPr>
                        <a:t>delet</a:t>
                      </a:r>
                      <a:r>
                        <a:rPr lang="en-GB" sz="2300" u="none" strike="noStrike" dirty="0">
                          <a:effectLst/>
                        </a:rPr>
                        <a:t>' 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</a:t>
                      </a:r>
                      <a:r>
                        <a:rPr lang="en-GB" sz="2300" u="none" strike="noStrike" dirty="0" err="1">
                          <a:effectLst/>
                        </a:rPr>
                        <a:t>mutat</a:t>
                      </a:r>
                      <a:r>
                        <a:rPr lang="en-GB" sz="2300" u="none" strike="noStrike" dirty="0">
                          <a:effectLst/>
                        </a:rPr>
                        <a:t>' 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'case' 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u="none" strike="noStrike" dirty="0">
                          <a:effectLst/>
                        </a:rPr>
                        <a:t>'clinic' 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extLst>
                  <a:ext uri="{0D108BD9-81ED-4DB2-BD59-A6C34878D82A}">
                    <a16:rowId xmlns:a16="http://schemas.microsoft.com/office/drawing/2014/main" val="2284964353"/>
                  </a:ext>
                </a:extLst>
              </a:tr>
              <a:tr h="862406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2300" u="none" strike="noStrike" dirty="0">
                          <a:effectLst/>
                        </a:rPr>
                        <a:t>Count</a:t>
                      </a:r>
                      <a:endParaRPr lang="en-GB" sz="23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dirty="0"/>
                        <a:t>2081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1921</a:t>
                      </a: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1235</a:t>
                      </a: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1088</a:t>
                      </a: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1088</a:t>
                      </a: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1087</a:t>
                      </a: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dirty="0"/>
                        <a:t>1068</a:t>
                      </a:r>
                      <a:endParaRPr lang="en-GB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984</a:t>
                      </a: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953</a:t>
                      </a:r>
                    </a:p>
                  </a:txBody>
                  <a:tcPr marL="7373" marR="7373" marT="737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902</a:t>
                      </a:r>
                    </a:p>
                  </a:txBody>
                  <a:tcPr marL="7373" marR="7373" marT="7373" marB="0" anchor="ctr"/>
                </a:tc>
                <a:extLst>
                  <a:ext uri="{0D108BD9-81ED-4DB2-BD59-A6C34878D82A}">
                    <a16:rowId xmlns:a16="http://schemas.microsoft.com/office/drawing/2014/main" val="196164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920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DF931-7DD0-998C-EFAB-8AC34FF75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 word counts over the years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967FEC4-A1A7-9F37-B480-42E7E5119A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675" y="2026186"/>
            <a:ext cx="5120650" cy="395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3749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8A8F1-65C8-4E4C-765E-8CA705FF1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Person-first and </a:t>
            </a:r>
            <a:r>
              <a:rPr lang="en-GB"/>
              <a:t>Identity-first counts by </a:t>
            </a:r>
            <a:r>
              <a:rPr lang="en-GB" dirty="0"/>
              <a:t>year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788A650-4185-1543-D660-EEC1A34940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399" y="2026186"/>
            <a:ext cx="4965202" cy="395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28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88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Number of abstracts over the years</vt:lpstr>
      <vt:lpstr>Most common words in abstracts</vt:lpstr>
      <vt:lpstr>Target word counts over the years</vt:lpstr>
      <vt:lpstr>Person-first and Identity-first counts by year</vt:lpstr>
    </vt:vector>
  </TitlesOfParts>
  <Company>University of Manchester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Most common words in abstracts</dc:title>
  <dc:creator>Julia Kasmire</dc:creator>
  <cp:lastModifiedBy>Julia Kasmire</cp:lastModifiedBy>
  <cp:revision>6</cp:revision>
  <dcterms:created xsi:type="dcterms:W3CDTF">2023-05-18T10:36:35Z</dcterms:created>
  <dcterms:modified xsi:type="dcterms:W3CDTF">2023-05-31T12:48:59Z</dcterms:modified>
</cp:coreProperties>
</file>