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6" r:id="rId3"/>
    <p:sldId id="267" r:id="rId4"/>
    <p:sldId id="271" r:id="rId5"/>
    <p:sldId id="273" r:id="rId6"/>
    <p:sldId id="268" r:id="rId7"/>
    <p:sldId id="270" r:id="rId8"/>
    <p:sldId id="264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B5BD00"/>
    <a:srgbClr val="CE0058"/>
    <a:srgbClr val="38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8237" autoAdjust="0"/>
  </p:normalViewPr>
  <p:slideViewPr>
    <p:cSldViewPr>
      <p:cViewPr varScale="1">
        <p:scale>
          <a:sx n="34" d="100"/>
          <a:sy n="34" d="100"/>
        </p:scale>
        <p:origin x="14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48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2136-306C-4703-BF06-D8529150C50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EAF5F-AC25-4B97-9244-7425B9ED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56407-28AD-4485-89C9-8E3A4681191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B5483-C2E4-4976-9321-FE6ABAFC9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3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B8tSwU5hu0qBivA1z6kad7z1WpCLo_xNrnysawBILOJUMjA5OVFSRE0zN0dLMjlYVldONFJVNUJIVC4u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practical session – look at how to make use of the documentation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3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of the reasons we’ve included this session is that the LFS has some of the most extensive document for a survey. </a:t>
            </a:r>
          </a:p>
          <a:p>
            <a:r>
              <a:rPr lang="en-GB" dirty="0"/>
              <a:t>There is an amazing 11 volume user guide. There’s also additional reports and documents such as data dictionaries. </a:t>
            </a:r>
          </a:p>
          <a:p>
            <a:r>
              <a:rPr lang="en-GB" dirty="0"/>
              <a:t>So if you come up against questions, there is usually some information about it somewhere.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6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documentation provides detail about the study design, weighs and the different datasets – which Martina and Simon went through earlier. </a:t>
            </a:r>
          </a:p>
          <a:p>
            <a:r>
              <a:rPr lang="en-GB" dirty="0"/>
              <a:t>There is also a lot of information about how to understand the variables in the dataset </a:t>
            </a:r>
          </a:p>
          <a:p>
            <a:r>
              <a:rPr lang="en-GB" dirty="0"/>
              <a:t>Such as …and this is what we’ll focusing on in the practical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0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first question – where is it – on the catalogue page you can access all the documentation for a particular dataset. You can get also the user guide on the ONS website – which comes up better in a search engine. </a:t>
            </a:r>
          </a:p>
          <a:p>
            <a:r>
              <a:rPr lang="en-GB" dirty="0"/>
              <a:t>You also get it when you download the data.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3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is comes to look at information about variables – there are 4 key places to look. </a:t>
            </a:r>
          </a:p>
          <a:p>
            <a:r>
              <a:rPr lang="en-GB" dirty="0"/>
              <a:t>We have a copy of the questionnaire – see full question and routing. </a:t>
            </a:r>
          </a:p>
          <a:p>
            <a:r>
              <a:rPr lang="en-GB" dirty="0"/>
              <a:t>Volume with details of all variables including derived variables. </a:t>
            </a:r>
          </a:p>
          <a:p>
            <a:r>
              <a:rPr lang="en-GB" dirty="0"/>
              <a:t>A detailing how derived variables have been derived </a:t>
            </a:r>
          </a:p>
          <a:p>
            <a:r>
              <a:rPr lang="en-GB" dirty="0"/>
              <a:t>There also data dictionaries – useful for checking if variables are actually in the dataset</a:t>
            </a:r>
          </a:p>
          <a:p>
            <a:r>
              <a:rPr lang="en-GB" dirty="0"/>
              <a:t>e.g. are they in the EUL dataset, in that particular quarter or have they been included in the longitudinal files.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Let’s have a look: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Questionnaire - volume 2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document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 page - Good for getting an overview of the topics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information at the beginning about how to decipher the questionnaire document – e.g. frequency markers [scroll to next page] which dataset, routing.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find what you want? Mix of the contents page and searching – quite a lot of terms will bring up a lot results But searching very useful too. Though might depend on the topic quite a few terms will being up a lot of responses – e.g. questions on trade union members – I can search brings up a few – but questions on training – more options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 3 - Variable details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derived variables/good for finding out about variable changes – go to layout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search for topics/or variables like with the questionnaire – or look up particular variables you want to know more about - e.g. you know there is a variable called LOOK4, which records whether someone is looking for work and you want to know more about it.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 4 – derived variables – flow charts full logic.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dictionary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variables before downloading – useful if not clear from the documentation – useful for longitudinal files/aps – LOOK4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4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over to you. </a:t>
            </a:r>
          </a:p>
          <a:p>
            <a:r>
              <a:rPr lang="en-GB" dirty="0"/>
              <a:t>Use the documentation to find out about variables and options for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Worksheet, with steps and review questions for checking your understanding. There is an answer you can reference when you want.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 free to ask questions as you go in the chat or turning microphone on. We’ll spend about 15 minutes and then have a recap at the end.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Quiz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4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Great – so our final session of the day – chance for your to explore the data with some practical exercises.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2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exercises are all recreating analysis published by the ONS.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there’s three exercises in total </a:t>
            </a:r>
          </a:p>
          <a:p>
            <a:pPr marL="171450" indent="-171450">
              <a:buFontTx/>
              <a:buChar char="-"/>
            </a:pPr>
            <a:r>
              <a:rPr lang="en-GB" dirty="0"/>
              <a:t>1.  estimate of temporary employees – which uses the Quarterly file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looking the distribution of weekly earnings – so using information in income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the final exercise looks at one of the longitudinal dataset and some different of looking at labour market flows.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6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exercises are all in the syntax for other code files. So to get started we’ll find the files we need. </a:t>
            </a:r>
          </a:p>
          <a:p>
            <a:r>
              <a:rPr lang="en-GB" dirty="0"/>
              <a:t>A folder was sent in advance by email and it can also be found on drop box. </a:t>
            </a:r>
          </a:p>
          <a:p>
            <a:r>
              <a:rPr lang="en-GB" dirty="0"/>
              <a:t>In there, there is an </a:t>
            </a:r>
            <a:r>
              <a:rPr lang="en-GB" dirty="0" err="1"/>
              <a:t>Explore_LFS</a:t>
            </a:r>
            <a:r>
              <a:rPr lang="en-GB" dirty="0"/>
              <a:t> folder and then folder for Stata, SPSS and R. </a:t>
            </a:r>
          </a:p>
          <a:p>
            <a:r>
              <a:rPr lang="en-GB" dirty="0"/>
              <a:t>I’m going to open SPSS and I see there are three files. Open the file for Practical 1. </a:t>
            </a:r>
          </a:p>
          <a:p>
            <a:endParaRPr lang="en-GB" dirty="0"/>
          </a:p>
          <a:p>
            <a:r>
              <a:rPr lang="en-GB" dirty="0"/>
              <a:t>Another thing you will need to know – is where your data is saved – you may also find it useful to add the data to the LFS workshop. </a:t>
            </a:r>
          </a:p>
          <a:p>
            <a:endParaRPr lang="en-GB" dirty="0"/>
          </a:p>
          <a:p>
            <a:r>
              <a:rPr lang="en-GB" dirty="0"/>
              <a:t>Can show – then give time for them to do it. </a:t>
            </a:r>
          </a:p>
          <a:p>
            <a:r>
              <a:rPr lang="en-GB" dirty="0"/>
              <a:t>Flag any problems in the chat/or use your microphone. </a:t>
            </a:r>
          </a:p>
          <a:p>
            <a:endParaRPr lang="en-GB" dirty="0"/>
          </a:p>
          <a:p>
            <a:r>
              <a:rPr lang="en-GB" dirty="0"/>
              <a:t>Great – next step is to open data.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is to do this through your syntax or other code file.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 start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working directory to indicate where the data is saved, then use a command to open the data. </a:t>
            </a:r>
          </a:p>
          <a:p>
            <a:pPr marL="0" lvl="0" indent="0">
              <a:lnSpc>
                <a:spcPct val="106000"/>
              </a:lnSpc>
              <a:buFont typeface="Symbol" panose="05050102010706020507" pitchFamily="18" charset="2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Alternatively, you can also open the data using the menus.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6000"/>
              </a:lnSpc>
              <a:buFont typeface="Symbol" panose="05050102010706020507" pitchFamily="18" charset="2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6000"/>
              </a:lnSpc>
              <a:buFont typeface="Symbol" panose="05050102010706020507" pitchFamily="18" charset="2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file also has review questions – designed to help you check that you know what’s going on.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first one is pretty straightforward – number of variables. Go ahead and do that now – any questions – speak or use the chat.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time to do this</a:t>
            </a:r>
          </a:p>
          <a:p>
            <a:pPr marL="0" lvl="0" indent="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Review: raise hands or type in the number of variables when done? There are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786.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your turn – best to take it in steps. Tell them about the answer sheet. (10 minutes to go through)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 – use answer sheet.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cases due to variable routing, so always important to know who is included.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weights in the LFS gross to population totals – so you see a very big change when they applied.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to get those in employment and temporary workers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1,578,799 in temporary employment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of the LFS (74,832) means we still have a good number of cases for this small sub-group (1,616).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2 -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syntax – get the full data open again. Again, you have review questions to use as you go along.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case, you need to complete some of the code yourself to apply a filter, you need to select the right values.</a:t>
            </a:r>
          </a:p>
          <a:p>
            <a:pPr marL="0" lvl="0" indent="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 – median weekly earnings were £567 and women in the bottom decile were getting £290.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exercise looked at fulltime employees. But the number in this table is lower than the estimate given by the ONS – why is that? Here we are looking at earnings – we use the income weight and we filter cases with valid income values – so we don’t have all the fulltime employees. So to get the right estimate of fulltime employees we need to use the main weight and only filter on being a fulltime employee.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3 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three different methods of examining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 flows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Two-Quarter Longitudinal Dataset. Make sure you open the right dataset!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get a suffix 1 or 2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called FLOW – which indicates change.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identify people who have changed jobs be selecting those employed at one but also at time point 2 with continuous employment less than 3 months.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between last summer and Autumn – did more people go from being self-employed to employed – or employed to self-employed&gt; more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switched from self-employed to employee – if you follow the link to the table, you can see how this varies to other periods.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B5483-C2E4-4976-9321-FE6ABAFC98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2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5360" y="1772817"/>
            <a:ext cx="9697077" cy="1440159"/>
          </a:xfrm>
        </p:spPr>
        <p:txBody>
          <a:bodyPr>
            <a:normAutofit/>
          </a:bodyPr>
          <a:lstStyle>
            <a:lvl1pPr algn="l">
              <a:defRPr sz="45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title here (45pt)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401" y="3717033"/>
            <a:ext cx="8929959" cy="681681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lines, 32pt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406402" y="4868810"/>
            <a:ext cx="9217990" cy="100846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line, 32pt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6498098"/>
            <a:ext cx="987151" cy="171261"/>
          </a:xfrm>
          <a:prstGeom prst="rect">
            <a:avLst/>
          </a:prstGeom>
        </p:spPr>
      </p:pic>
      <p:pic>
        <p:nvPicPr>
          <p:cNvPr id="4" name="Picture 3" descr="UK Data Service logo" title="UK Data Service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" y="575904"/>
            <a:ext cx="2803927" cy="6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4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Slide title here (sentence case, 45pt)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300" y="1643459"/>
            <a:ext cx="10972800" cy="5141168"/>
          </a:xfrm>
        </p:spPr>
        <p:txBody>
          <a:bodyPr/>
          <a:lstStyle>
            <a:lvl1pPr>
              <a:defRPr sz="3800" baseline="0">
                <a:latin typeface="Arial" panose="020B0604020202020204" pitchFamily="34" charset="0"/>
              </a:defRPr>
            </a:lvl1pPr>
            <a:lvl2pPr marL="557213" indent="-214313">
              <a:buFont typeface="Arial" pitchFamily="34" charset="0"/>
              <a:buChar char="•"/>
              <a:defRPr sz="3600" baseline="0">
                <a:latin typeface="Arial" panose="020B0604020202020204" pitchFamily="34" charset="0"/>
              </a:defRPr>
            </a:lvl2pPr>
            <a:lvl3pPr marL="942975" indent="-257175">
              <a:buFont typeface="Arial" pitchFamily="34" charset="0"/>
              <a:buChar char="•"/>
              <a:defRPr sz="3200" baseline="0">
                <a:latin typeface="Arial" panose="020B0604020202020204" pitchFamily="34" charset="0"/>
              </a:defRPr>
            </a:lvl3pPr>
          </a:lstStyle>
          <a:p>
            <a:r>
              <a:rPr lang="en-GB" dirty="0"/>
              <a:t>Bullet points are in sentence case (38pt)</a:t>
            </a:r>
          </a:p>
          <a:p>
            <a:pPr lvl="1"/>
            <a:r>
              <a:rPr lang="en-US" dirty="0"/>
              <a:t>Even second level points (36pt)</a:t>
            </a:r>
          </a:p>
          <a:p>
            <a:pPr lvl="2"/>
            <a:r>
              <a:rPr lang="en-US" dirty="0"/>
              <a:t>Third level (no smaller than 32pt for widescreen)</a:t>
            </a:r>
          </a:p>
        </p:txBody>
      </p:sp>
    </p:spTree>
    <p:extLst>
      <p:ext uri="{BB962C8B-B14F-4D97-AF65-F5344CB8AC3E}">
        <p14:creationId xmlns:p14="http://schemas.microsoft.com/office/powerpoint/2010/main" val="17434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SLIDE_with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4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Slide title here (sentence case, 45pt)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 hasCustomPrompt="1"/>
          </p:nvPr>
        </p:nvSpPr>
        <p:spPr>
          <a:xfrm>
            <a:off x="310071" y="1556792"/>
            <a:ext cx="11018440" cy="5099050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GB" dirty="0"/>
              <a:t>Insert table title (38pt)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23392" y="2492896"/>
          <a:ext cx="812800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95382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1254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1696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867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2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5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9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3394" y="2420888"/>
            <a:ext cx="6720417" cy="576064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4417" y="3213103"/>
            <a:ext cx="6720416" cy="576263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24417" y="4076703"/>
            <a:ext cx="6720416" cy="7207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en-GB" dirty="0"/>
              <a:t>Email</a:t>
            </a:r>
          </a:p>
        </p:txBody>
      </p:sp>
      <p:pic>
        <p:nvPicPr>
          <p:cNvPr id="7" name="Picture 6" descr="UK Data Service logo" title="UK Data Servic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408" y="6125671"/>
            <a:ext cx="1872208" cy="445533"/>
          </a:xfrm>
          <a:prstGeom prst="rect">
            <a:avLst/>
          </a:prstGeom>
          <a:noFill/>
        </p:spPr>
      </p:pic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602122" y="404664"/>
            <a:ext cx="9697077" cy="1440159"/>
          </a:xfrm>
        </p:spPr>
        <p:txBody>
          <a:bodyPr>
            <a:normAutofit/>
          </a:bodyPr>
          <a:lstStyle>
            <a:lvl1pPr algn="l">
              <a:defRPr sz="45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31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36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ukdataservice.ac.uk/datacatalogue/studies/study?id=877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employmentandlabourmarket/peopleinwork/employmentandemployeetypes/datasets/temporaryemployeesemp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s.gov.uk/employmentandlabourmarket/peopleinwork/employmentandemployeetypes/datasets/labourforcesurveyflowsestimatesx02" TargetMode="External"/><Relationship Id="rId4" Type="http://schemas.openxmlformats.org/officeDocument/2006/relationships/hyperlink" Target="https://www.ons.gov.uk/employmentandlabourmarket/peopleinwork/earningsandworkinghours/datasets/grossweeklyearningsoffulltimeemployeesearn0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Make sense of the documentation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Jen Buckley</a:t>
            </a:r>
          </a:p>
          <a:p>
            <a:r>
              <a:rPr lang="en-GB" dirty="0"/>
              <a:t>UK Data Service, User Support and Training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/>
              <a:t>Introduction to the Labour Force Survey and Annual Population Survey </a:t>
            </a:r>
          </a:p>
          <a:p>
            <a:r>
              <a:rPr lang="en-GB" sz="2400" dirty="0"/>
              <a:t>20</a:t>
            </a:r>
            <a:r>
              <a:rPr lang="en-GB" sz="2400" baseline="30000" dirty="0"/>
              <a:t>th</a:t>
            </a:r>
            <a:r>
              <a:rPr lang="en-GB" sz="2400" dirty="0"/>
              <a:t> May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048" y="6237312"/>
            <a:ext cx="6734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</a:t>
            </a:r>
            <a:r>
              <a:rPr lang="en-GB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UK Data Service. Created by UK Data Service, University of Manchester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89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8260-2772-41F8-8612-A95FD296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70BE-0018-444A-8C87-223C394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11 Volume User Guide!</a:t>
            </a:r>
          </a:p>
          <a:p>
            <a:r>
              <a:rPr lang="en-GB" dirty="0"/>
              <a:t>Plus </a:t>
            </a:r>
          </a:p>
          <a:p>
            <a:pPr lvl="1"/>
            <a:r>
              <a:rPr lang="en-GB" dirty="0"/>
              <a:t>Additional data reports</a:t>
            </a:r>
          </a:p>
          <a:p>
            <a:pPr lvl="1"/>
            <a:r>
              <a:rPr lang="en-GB" dirty="0"/>
              <a:t>Data dictionary  </a:t>
            </a:r>
          </a:p>
        </p:txBody>
      </p:sp>
      <p:pic>
        <p:nvPicPr>
          <p:cNvPr id="5" name="Picture 4" descr="Front page of LFS User Guide Volume 2. Shows a business person walking.  &#10;">
            <a:extLst>
              <a:ext uri="{FF2B5EF4-FFF2-40B4-BE49-F238E27FC236}">
                <a16:creationId xmlns:a16="http://schemas.microsoft.com/office/drawing/2014/main" id="{ABC24032-DBDE-4B00-AD6A-45A811AC7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16754" r="24604" b="4123"/>
          <a:stretch/>
        </p:blipFill>
        <p:spPr>
          <a:xfrm>
            <a:off x="7176120" y="260648"/>
            <a:ext cx="4464496" cy="62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31D3-DB05-45F5-986C-F3E43384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</p:spPr>
        <p:txBody>
          <a:bodyPr/>
          <a:lstStyle/>
          <a:p>
            <a:r>
              <a:rPr lang="en-GB" dirty="0"/>
              <a:t>What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EB8E-588E-48BC-966F-5C87CE39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" y="1643459"/>
            <a:ext cx="10972800" cy="5141168"/>
          </a:xfrm>
        </p:spPr>
        <p:txBody>
          <a:bodyPr>
            <a:normAutofit/>
          </a:bodyPr>
          <a:lstStyle/>
          <a:p>
            <a:r>
              <a:rPr lang="en-US" dirty="0"/>
              <a:t>Study </a:t>
            </a:r>
            <a:r>
              <a:rPr lang="en-GB" dirty="0"/>
              <a:t>design, weights and different </a:t>
            </a:r>
            <a:r>
              <a:rPr lang="en-US" dirty="0"/>
              <a:t>datasets </a:t>
            </a:r>
          </a:p>
          <a:p>
            <a:pPr lvl="1"/>
            <a:r>
              <a:rPr lang="en-US" dirty="0"/>
              <a:t>(Information from previous session)</a:t>
            </a:r>
          </a:p>
          <a:p>
            <a:r>
              <a:rPr lang="en-US" dirty="0"/>
              <a:t>Understanding variables</a:t>
            </a:r>
          </a:p>
          <a:p>
            <a:pPr lvl="1"/>
            <a:r>
              <a:rPr lang="en-US" dirty="0"/>
              <a:t>What’s asked when (waves and quarters)</a:t>
            </a:r>
            <a:endParaRPr lang="en-GB" dirty="0"/>
          </a:p>
          <a:p>
            <a:pPr lvl="1"/>
            <a:r>
              <a:rPr lang="en-US" dirty="0"/>
              <a:t>What’s changed over time</a:t>
            </a:r>
            <a:endParaRPr lang="en-GB" dirty="0"/>
          </a:p>
          <a:p>
            <a:pPr lvl="1"/>
            <a:r>
              <a:rPr lang="en-US" dirty="0"/>
              <a:t>Derived variables</a:t>
            </a:r>
            <a:endParaRPr lang="en-GB" dirty="0"/>
          </a:p>
          <a:p>
            <a:pPr lvl="1"/>
            <a:r>
              <a:rPr lang="en-GB" dirty="0"/>
              <a:t>Which variables are in which datasets </a:t>
            </a:r>
            <a:r>
              <a:rPr lang="en-US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4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D8F-613C-4066-8963-F6B70863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 documentation?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2360-4A28-433D-9F5E-5D2F1110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Catalogue records</a:t>
            </a:r>
          </a:p>
          <a:p>
            <a:r>
              <a:rPr lang="en-GB" dirty="0"/>
              <a:t>ONS website (google LFS user guide)</a:t>
            </a:r>
          </a:p>
          <a:p>
            <a:r>
              <a:rPr lang="en-GB" dirty="0"/>
              <a:t>In data downloads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10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476D-CBEA-425B-B83C-64FE28AC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</p:spPr>
        <p:txBody>
          <a:bodyPr/>
          <a:lstStyle/>
          <a:p>
            <a:r>
              <a:rPr lang="en-GB" dirty="0"/>
              <a:t>Documentation relating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0933-D2C3-4ABF-ACA6-4B3C497B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" y="1643459"/>
            <a:ext cx="10972800" cy="5141168"/>
          </a:xfrm>
        </p:spPr>
        <p:txBody>
          <a:bodyPr>
            <a:normAutofit/>
          </a:bodyPr>
          <a:lstStyle/>
          <a:p>
            <a:r>
              <a:rPr lang="en-GB" dirty="0"/>
              <a:t>LFS User Guide Vol. 2 - Questionnaire 2020	</a:t>
            </a:r>
          </a:p>
          <a:p>
            <a:r>
              <a:rPr lang="en-GB" dirty="0"/>
              <a:t>LFS User Guide Vol. 3 - Details of LFS Variables 2020</a:t>
            </a:r>
          </a:p>
          <a:p>
            <a:r>
              <a:rPr lang="en-GB" dirty="0"/>
              <a:t>LFS User Guide Vol. 4 - Standard Derived Variables 2016</a:t>
            </a:r>
          </a:p>
          <a:p>
            <a:r>
              <a:rPr lang="en-GB" dirty="0"/>
              <a:t>UK Data Archive Data Dictionaries </a:t>
            </a:r>
          </a:p>
          <a:p>
            <a:r>
              <a:rPr lang="en-GB" dirty="0">
                <a:hlinkClick r:id="rId3"/>
              </a:rPr>
              <a:t>Let’s look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1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A90-5810-47C2-AE16-E7C864FB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CAE6-B554-4355-BD37-9FF2B6E3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" y="1643459"/>
            <a:ext cx="5139636" cy="5141168"/>
          </a:xfrm>
        </p:spPr>
        <p:txBody>
          <a:bodyPr/>
          <a:lstStyle/>
          <a:p>
            <a:r>
              <a:rPr lang="en-GB" dirty="0"/>
              <a:t>Zero-hour contracts</a:t>
            </a:r>
          </a:p>
          <a:p>
            <a:pPr lvl="1"/>
            <a:r>
              <a:rPr lang="en-GB" dirty="0"/>
              <a:t>Use the documentation to review variables and options for analysis </a:t>
            </a:r>
          </a:p>
          <a:p>
            <a:r>
              <a:rPr lang="en-GB" dirty="0"/>
              <a:t>See handout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Lin chart showing an increasing trend in zero-hour contracts between 2001 and 2017. With the Labour Force Survey as the source of data. ">
            <a:extLst>
              <a:ext uri="{FF2B5EF4-FFF2-40B4-BE49-F238E27FC236}">
                <a16:creationId xmlns:a16="http://schemas.microsoft.com/office/drawing/2014/main" id="{856F31EE-E891-483E-8A87-7FE3B4E3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40" y="1268760"/>
            <a:ext cx="6097928" cy="47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6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Explore the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Jen Buckley</a:t>
            </a:r>
          </a:p>
          <a:p>
            <a:r>
              <a:rPr lang="en-GB" dirty="0"/>
              <a:t>UK Data Service, User Support and Training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/>
              <a:t>Introduction to the Labour Force Survey and Annual Population Survey </a:t>
            </a:r>
          </a:p>
          <a:p>
            <a:r>
              <a:rPr lang="en-GB" sz="2400" dirty="0"/>
              <a:t>20</a:t>
            </a:r>
            <a:r>
              <a:rPr lang="en-GB" sz="2400" baseline="30000" dirty="0"/>
              <a:t>th</a:t>
            </a:r>
            <a:r>
              <a:rPr lang="en-GB" sz="2400" dirty="0"/>
              <a:t> May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048" y="6237312"/>
            <a:ext cx="6734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</a:t>
            </a:r>
            <a:r>
              <a:rPr lang="en-GB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UK Data Service. Created by UK Data Service, University of Manchester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4898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DE54-5F47-4EA7-9072-DD7405C5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 Recreate ONS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CB2B-14D5-4569-B87A-878374A5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Practical 1: Estimates of temporary employment </a:t>
            </a:r>
          </a:p>
          <a:p>
            <a:pPr lvl="1"/>
            <a:r>
              <a:rPr lang="en-GB" dirty="0">
                <a:hlinkClick r:id="rId3"/>
              </a:rPr>
              <a:t>EMP07 Temporary Employees</a:t>
            </a:r>
            <a:endParaRPr lang="en-GB" dirty="0"/>
          </a:p>
          <a:p>
            <a:pPr lvl="1"/>
            <a:r>
              <a:rPr lang="en-GB" dirty="0"/>
              <a:t>Quarterly Labour Force Survey, October - December, 2020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Practical 2: The distribution of weekly earnings of full-time employees</a:t>
            </a:r>
          </a:p>
          <a:p>
            <a:pPr lvl="1"/>
            <a:r>
              <a:rPr lang="en-GB" dirty="0">
                <a:hlinkClick r:id="rId4"/>
              </a:rPr>
              <a:t>EARN04: Gross weekly earnings of full-time employees</a:t>
            </a:r>
            <a:endParaRPr lang="en-GB" dirty="0"/>
          </a:p>
          <a:p>
            <a:pPr lvl="1"/>
            <a:r>
              <a:rPr lang="en-GB" dirty="0"/>
              <a:t>Quarterly Labour Force Survey, October - December, 2020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Practical 3: Examining Labour Market Flows.</a:t>
            </a:r>
          </a:p>
          <a:p>
            <a:pPr lvl="1"/>
            <a:r>
              <a:rPr lang="en-GB" dirty="0">
                <a:hlinkClick r:id="rId5"/>
              </a:rPr>
              <a:t>Labour market flows NSA: sheet in dataset X02</a:t>
            </a:r>
            <a:endParaRPr lang="en-GB" dirty="0"/>
          </a:p>
          <a:p>
            <a:pPr lvl="1"/>
            <a:r>
              <a:rPr lang="en-GB" dirty="0"/>
              <a:t>Two-Quarter Longitudinal Dataset, July - December, 2020</a:t>
            </a:r>
          </a:p>
        </p:txBody>
      </p:sp>
    </p:spTree>
    <p:extLst>
      <p:ext uri="{BB962C8B-B14F-4D97-AF65-F5344CB8AC3E}">
        <p14:creationId xmlns:p14="http://schemas.microsoft.com/office/powerpoint/2010/main" val="31483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Get started: open syntax file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643063"/>
            <a:ext cx="6867128" cy="51419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Zip file: </a:t>
            </a:r>
            <a:r>
              <a:rPr lang="en-GB" dirty="0" err="1"/>
              <a:t>LFS_workshop</a:t>
            </a:r>
            <a:endParaRPr lang="en-GB" dirty="0"/>
          </a:p>
          <a:p>
            <a:pPr lvl="1"/>
            <a:r>
              <a:rPr lang="en-GB" dirty="0"/>
              <a:t>sent in advance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miro</a:t>
            </a:r>
            <a:r>
              <a:rPr lang="en-GB" dirty="0"/>
              <a:t> board </a:t>
            </a:r>
          </a:p>
          <a:p>
            <a:r>
              <a:rPr lang="en-GB" dirty="0"/>
              <a:t>Extract contents</a:t>
            </a:r>
          </a:p>
          <a:p>
            <a:r>
              <a:rPr lang="en-GB" dirty="0"/>
              <a:t>Open file for first exercise </a:t>
            </a:r>
          </a:p>
          <a:p>
            <a:pPr lvl="2"/>
            <a:r>
              <a:rPr lang="en-GB" dirty="0" err="1"/>
              <a:t>LFS_workshop</a:t>
            </a:r>
            <a:r>
              <a:rPr lang="en-GB" dirty="0"/>
              <a:t>\</a:t>
            </a:r>
            <a:r>
              <a:rPr lang="en-GB" dirty="0" err="1"/>
              <a:t>Explore_LFS</a:t>
            </a:r>
            <a:r>
              <a:rPr lang="en-GB" dirty="0"/>
              <a:t>\</a:t>
            </a:r>
            <a:r>
              <a:rPr lang="en-GB" dirty="0" err="1"/>
              <a:t>SPSS_syntax</a:t>
            </a:r>
            <a:endParaRPr lang="en-GB" dirty="0"/>
          </a:p>
          <a:p>
            <a:pPr marL="685800" lvl="2" indent="0">
              <a:buNone/>
            </a:pPr>
            <a:endParaRPr lang="en-GB" dirty="0"/>
          </a:p>
          <a:p>
            <a:r>
              <a:rPr lang="en-GB" dirty="0"/>
              <a:t>Where is your data saved? 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LFS_workshop</a:t>
            </a:r>
            <a:r>
              <a:rPr lang="en-GB" dirty="0"/>
              <a:t>’ folder</a:t>
            </a:r>
          </a:p>
        </p:txBody>
      </p:sp>
      <p:pic>
        <p:nvPicPr>
          <p:cNvPr id="13" name="Graphic 12" descr="Open folder outline">
            <a:extLst>
              <a:ext uri="{FF2B5EF4-FFF2-40B4-BE49-F238E27FC236}">
                <a16:creationId xmlns:a16="http://schemas.microsoft.com/office/drawing/2014/main" id="{D98994FF-FC68-4DE5-A908-D2235FAC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200" y="1844824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67816"/>
      </p:ext>
    </p:extLst>
  </p:cSld>
  <p:clrMapOvr>
    <a:masterClrMapping/>
  </p:clrMapOvr>
</p:sld>
</file>

<file path=ppt/theme/theme1.xml><?xml version="1.0" encoding="utf-8"?>
<a:theme xmlns:a="http://schemas.openxmlformats.org/drawingml/2006/main" name="1_UKDS_UK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BF52363-750D-4287-BFFA-732721B621A7}" vid="{258AEB89-D4CB-42EF-8AF2-0056CD6B9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5F373B85FCF47AAFC80BC7D80700A" ma:contentTypeVersion="13" ma:contentTypeDescription="Create a new document." ma:contentTypeScope="" ma:versionID="a5b55bbc0f30dd09a013d653378de863">
  <xsd:schema xmlns:xsd="http://www.w3.org/2001/XMLSchema" xmlns:xs="http://www.w3.org/2001/XMLSchema" xmlns:p="http://schemas.microsoft.com/office/2006/metadata/properties" xmlns:ns2="28b91107-4a81-451c-84f7-f52706813e27" xmlns:ns3="1d2e6339-9963-4444-b0f2-be5dad007de0" targetNamespace="http://schemas.microsoft.com/office/2006/metadata/properties" ma:root="true" ma:fieldsID="acc4db7ff3478e5e9f5534b78202516d" ns2:_="" ns3:_="">
    <xsd:import namespace="28b91107-4a81-451c-84f7-f52706813e27"/>
    <xsd:import namespace="1d2e6339-9963-4444-b0f2-be5dad007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91107-4a81-451c-84f7-f52706813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e6339-9963-4444-b0f2-be5dad007d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B5E7E2-79E8-4F3E-887F-224F7046BDAE}"/>
</file>

<file path=customXml/itemProps2.xml><?xml version="1.0" encoding="utf-8"?>
<ds:datastoreItem xmlns:ds="http://schemas.openxmlformats.org/officeDocument/2006/customXml" ds:itemID="{A7F56802-F30A-4236-AE28-D71D59B1E570}"/>
</file>

<file path=customXml/itemProps3.xml><?xml version="1.0" encoding="utf-8"?>
<ds:datastoreItem xmlns:ds="http://schemas.openxmlformats.org/officeDocument/2006/customXml" ds:itemID="{C37F7D7F-EB9E-46AB-A14E-758F57D0081D}"/>
</file>

<file path=docProps/app.xml><?xml version="1.0" encoding="utf-8"?>
<Properties xmlns="http://schemas.openxmlformats.org/officeDocument/2006/extended-properties" xmlns:vt="http://schemas.openxmlformats.org/officeDocument/2006/docPropsVTypes">
  <Template>ACCESSIBLE_UKDS_PptTemplate_widescreen_version</Template>
  <TotalTime>3277</TotalTime>
  <Words>1662</Words>
  <Application>Microsoft Office PowerPoint</Application>
  <PresentationFormat>Widescreen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Symbol</vt:lpstr>
      <vt:lpstr>Calibri</vt:lpstr>
      <vt:lpstr>1_UKDS_UKDA</vt:lpstr>
      <vt:lpstr>Make sense of the documentation</vt:lpstr>
      <vt:lpstr>What?</vt:lpstr>
      <vt:lpstr>What for?</vt:lpstr>
      <vt:lpstr>Where is the documentation? </vt:lpstr>
      <vt:lpstr>Documentation relating to variables</vt:lpstr>
      <vt:lpstr>Practical exercise</vt:lpstr>
      <vt:lpstr>Explore the data</vt:lpstr>
      <vt:lpstr>What? Recreate ONS estimates</vt:lpstr>
      <vt:lpstr>Get started: open syntax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Buckley</dc:creator>
  <cp:lastModifiedBy>Jennifer Buckley</cp:lastModifiedBy>
  <cp:revision>58</cp:revision>
  <dcterms:created xsi:type="dcterms:W3CDTF">2021-05-10T09:31:19Z</dcterms:created>
  <dcterms:modified xsi:type="dcterms:W3CDTF">2021-05-25T09:52:45Z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0x01010082D5F373B85FCF47AAFC80BC7D80700A</vt:lpwstr>
  </property>
</Properties>
</file>