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2"/>
  </p:notesMasterIdLst>
  <p:handoutMasterIdLst>
    <p:handoutMasterId r:id="rId33"/>
  </p:handoutMasterIdLst>
  <p:sldIdLst>
    <p:sldId id="289" r:id="rId5"/>
    <p:sldId id="292" r:id="rId6"/>
    <p:sldId id="261" r:id="rId7"/>
    <p:sldId id="324" r:id="rId8"/>
    <p:sldId id="300" r:id="rId9"/>
    <p:sldId id="293" r:id="rId10"/>
    <p:sldId id="305" r:id="rId11"/>
    <p:sldId id="296" r:id="rId12"/>
    <p:sldId id="297" r:id="rId13"/>
    <p:sldId id="326" r:id="rId14"/>
    <p:sldId id="298" r:id="rId15"/>
    <p:sldId id="309" r:id="rId16"/>
    <p:sldId id="310" r:id="rId17"/>
    <p:sldId id="312" r:id="rId18"/>
    <p:sldId id="313" r:id="rId19"/>
    <p:sldId id="323" r:id="rId20"/>
    <p:sldId id="315" r:id="rId21"/>
    <p:sldId id="299" r:id="rId22"/>
    <p:sldId id="295" r:id="rId23"/>
    <p:sldId id="317" r:id="rId24"/>
    <p:sldId id="304" r:id="rId25"/>
    <p:sldId id="318" r:id="rId26"/>
    <p:sldId id="276" r:id="rId27"/>
    <p:sldId id="319" r:id="rId28"/>
    <p:sldId id="322" r:id="rId29"/>
    <p:sldId id="325" r:id="rId30"/>
    <p:sldId id="288" r:id="rId31"/>
  </p:sldIdLst>
  <p:sldSz cx="12192000" cy="6858000"/>
  <p:notesSz cx="6858000" cy="165735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8F"/>
    <a:srgbClr val="EC8E54"/>
    <a:srgbClr val="CE0058"/>
    <a:srgbClr val="78BE20"/>
    <a:srgbClr val="B5BD00"/>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4F1B00-34E8-4F69-946D-E3B967DFB729}" v="4593" dt="2020-06-16T11:02:40.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3" autoAdjust="0"/>
    <p:restoredTop sz="61769" autoAdjust="0"/>
  </p:normalViewPr>
  <p:slideViewPr>
    <p:cSldViewPr>
      <p:cViewPr varScale="1">
        <p:scale>
          <a:sx n="76" d="100"/>
          <a:sy n="76" d="100"/>
        </p:scale>
        <p:origin x="52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08/11/2022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91570-507E-417A-B66F-A89F20A67539}" type="datetimeFigureOut">
              <a:rPr lang="en-GB" smtClean="0"/>
              <a:t>08/11/2022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41C53-A8B1-403E-9350-5241F82A9C62}" type="slidenum">
              <a:rPr lang="en-GB" smtClean="0"/>
              <a:t>‹#›</a:t>
            </a:fld>
            <a:endParaRPr lang="en-GB"/>
          </a:p>
        </p:txBody>
      </p:sp>
    </p:spTree>
    <p:extLst>
      <p:ext uri="{BB962C8B-B14F-4D97-AF65-F5344CB8AC3E}">
        <p14:creationId xmlns:p14="http://schemas.microsoft.com/office/powerpoint/2010/main" val="125541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GB" dirty="0"/>
              <a:t>Hello everyone.  </a:t>
            </a:r>
          </a:p>
          <a:p>
            <a:pPr>
              <a:buFont typeface="Arial" pitchFamily="34" charset="0"/>
              <a:buChar char="•"/>
            </a:pPr>
            <a:endParaRPr lang="en-GB" dirty="0"/>
          </a:p>
          <a:p>
            <a:pPr>
              <a:buFont typeface="Arial" pitchFamily="34" charset="0"/>
              <a:buChar char="•"/>
            </a:pPr>
            <a:r>
              <a:rPr lang="en-GB" dirty="0"/>
              <a:t>The webinar starts</a:t>
            </a:r>
            <a:r>
              <a:rPr lang="en-GB" baseline="0" dirty="0"/>
              <a:t> in 5 minutes.  </a:t>
            </a:r>
          </a:p>
          <a:p>
            <a:pPr>
              <a:buFont typeface="Arial" pitchFamily="34" charset="0"/>
              <a:buChar char="•"/>
            </a:pPr>
            <a:endParaRPr lang="en-GB" baseline="0" dirty="0"/>
          </a:p>
          <a:p>
            <a:pPr>
              <a:buFont typeface="Arial" pitchFamily="34" charset="0"/>
              <a:buChar char="•"/>
            </a:pPr>
            <a:r>
              <a:rPr lang="en-GB" baseline="0" dirty="0"/>
              <a:t>If you want to ask a question you can do so at any time by typing into the questions box at the top right of your screen – press the red arrow if you can’t see it.  </a:t>
            </a:r>
            <a:endParaRPr lang="en-GB" dirty="0"/>
          </a:p>
        </p:txBody>
      </p:sp>
      <p:sp>
        <p:nvSpPr>
          <p:cNvPr id="4" name="Slide Number Placeholder 3"/>
          <p:cNvSpPr>
            <a:spLocks noGrp="1"/>
          </p:cNvSpPr>
          <p:nvPr>
            <p:ph type="sldNum" sz="quarter" idx="10"/>
          </p:nvPr>
        </p:nvSpPr>
        <p:spPr/>
        <p:txBody>
          <a:bodyPr/>
          <a:lstStyle/>
          <a:p>
            <a:fld id="{60AD55C9-684C-4B43-B31D-7F03C8782989}" type="slidenum">
              <a:rPr lang="en-GB" smtClean="0"/>
              <a:pPr/>
              <a:t>1</a:t>
            </a:fld>
            <a:endParaRPr lang="en-GB"/>
          </a:p>
        </p:txBody>
      </p:sp>
    </p:spTree>
    <p:extLst>
      <p:ext uri="{BB962C8B-B14F-4D97-AF65-F5344CB8AC3E}">
        <p14:creationId xmlns:p14="http://schemas.microsoft.com/office/powerpoint/2010/main" val="4221796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Another example of the kind of thing you might want to remove</a:t>
            </a:r>
          </a:p>
          <a:p>
            <a:pPr>
              <a:defRPr/>
            </a:pPr>
            <a:r>
              <a:rPr lang="en-GB" dirty="0">
                <a:cs typeface="Calibri"/>
              </a:rPr>
              <a:t>CLICK</a:t>
            </a:r>
          </a:p>
          <a:p>
            <a:pPr>
              <a:defRPr/>
            </a:pPr>
            <a:r>
              <a:rPr lang="en-GB" dirty="0">
                <a:cs typeface="Calibri"/>
              </a:rPr>
              <a:t>Is stop words. </a:t>
            </a:r>
          </a:p>
          <a:p>
            <a:pPr>
              <a:defRPr/>
            </a:pPr>
            <a:r>
              <a:rPr lang="en-GB" dirty="0">
                <a:cs typeface="Calibri"/>
              </a:rPr>
              <a:t>Stop words are usually determiners, conjunctions, adverbs and the like. </a:t>
            </a:r>
          </a:p>
          <a:p>
            <a:pPr>
              <a:defRPr/>
            </a:pPr>
            <a:r>
              <a:rPr lang="en-GB" dirty="0">
                <a:cs typeface="Calibri"/>
              </a:rPr>
              <a:t>Just like punctuation, they matter a lot for sentence-wide meaning, but have little actual content as words. </a:t>
            </a:r>
          </a:p>
          <a:p>
            <a:pPr>
              <a:defRPr/>
            </a:pPr>
            <a:r>
              <a:rPr lang="en-GB" dirty="0">
                <a:cs typeface="Calibri"/>
              </a:rPr>
              <a:t>Also, for any given language, they tend to have more or less the same distribution in text regardless of author or style so don’t help you analyse text much. </a:t>
            </a:r>
          </a:p>
          <a:p>
            <a:pPr>
              <a:defRPr/>
            </a:pPr>
            <a:r>
              <a:rPr lang="en-GB" dirty="0">
                <a:cs typeface="Calibri"/>
              </a:rPr>
              <a:t>Many text-mining approaches just remove them, which if we do to our text…</a:t>
            </a:r>
          </a:p>
          <a:p>
            <a:pPr>
              <a:defRPr/>
            </a:pPr>
            <a:r>
              <a:rPr lang="en-GB" dirty="0">
                <a:cs typeface="Calibri"/>
              </a:rPr>
              <a:t>CLICK</a:t>
            </a:r>
          </a:p>
          <a:p>
            <a:pPr>
              <a:defRPr/>
            </a:pPr>
            <a:r>
              <a:rPr lang="en-GB" dirty="0">
                <a:cs typeface="Calibri"/>
              </a:rPr>
              <a:t>Produces</a:t>
            </a:r>
          </a:p>
          <a:p>
            <a:pPr>
              <a:defRPr/>
            </a:pPr>
            <a:r>
              <a:rPr lang="en-GB" dirty="0">
                <a:cs typeface="Calibri"/>
              </a:rPr>
              <a:t>CLICK</a:t>
            </a:r>
          </a:p>
          <a:p>
            <a:pPr>
              <a:defRPr/>
            </a:pPr>
            <a:r>
              <a:rPr lang="en-GB" dirty="0">
                <a:cs typeface="Calibri"/>
              </a:rPr>
              <a:t>A new list of word tokens that are just about interpretable for humans. </a:t>
            </a:r>
          </a:p>
          <a:p>
            <a:pPr>
              <a:defRPr/>
            </a:pPr>
            <a:r>
              <a:rPr lang="en-GB" dirty="0">
                <a:cs typeface="Calibri"/>
              </a:rPr>
              <a:t>But this list is definitely a list that can be analysed statistically. </a:t>
            </a:r>
          </a:p>
          <a:p>
            <a:pPr>
              <a:defRPr/>
            </a:pPr>
            <a:r>
              <a:rPr lang="en-GB" dirty="0">
                <a:cs typeface="Calibri"/>
              </a:rPr>
              <a:t>In practice, the texts you are likely to be working with will be much longer, and so much more suitable for statistical analysis.</a:t>
            </a:r>
          </a:p>
          <a:p>
            <a:pPr>
              <a:defRPr/>
            </a:pPr>
            <a:r>
              <a:rPr lang="en-GB" dirty="0">
                <a:cs typeface="Calibri"/>
              </a:rPr>
              <a:t>I just needed a short example that would fit on the screen for clarity. </a:t>
            </a:r>
          </a:p>
        </p:txBody>
      </p:sp>
      <p:sp>
        <p:nvSpPr>
          <p:cNvPr id="4" name="Slide Number Placeholder 3"/>
          <p:cNvSpPr>
            <a:spLocks noGrp="1"/>
          </p:cNvSpPr>
          <p:nvPr>
            <p:ph type="sldNum" sz="quarter" idx="10"/>
          </p:nvPr>
        </p:nvSpPr>
        <p:spPr/>
        <p:txBody>
          <a:bodyPr/>
          <a:lstStyle/>
          <a:p>
            <a:fld id="{62145A11-D943-4F58-B77D-5E24EAC00F63}" type="slidenum">
              <a:rPr lang="en-GB" smtClean="0"/>
              <a:t>10</a:t>
            </a:fld>
            <a:endParaRPr lang="en-GB"/>
          </a:p>
        </p:txBody>
      </p:sp>
    </p:spTree>
    <p:extLst>
      <p:ext uri="{BB962C8B-B14F-4D97-AF65-F5344CB8AC3E}">
        <p14:creationId xmlns:p14="http://schemas.microsoft.com/office/powerpoint/2010/main" val="4268718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Consolidation is about turning the various linguistic forms of the ‘same word’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into just one word so they can be counted as ‘the same’.   There are a few ways to do this, one of which is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Stemming. Stemming aggressively strips back word markers, like verb endings and plurals in sort of very basic way using rules like “remove ed from words that end in ed or remove s from words that end in s.”</a:t>
            </a:r>
          </a:p>
          <a:p>
            <a:r>
              <a:rPr lang="en-GB" sz="1200" b="0" i="0" kern="1200" dirty="0">
                <a:solidFill>
                  <a:schemeClr val="tx1"/>
                </a:solidFill>
                <a:effectLst/>
                <a:latin typeface="+mn-lt"/>
                <a:ea typeface="+mn-ea"/>
                <a:cs typeface="+mn-cs"/>
              </a:rPr>
              <a:t>Putting our sample text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through a stemmer</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Returns a new list that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With plurals and verb endings removed. Testing has become ‘test’, ‘feeling’ has become ‘feel’, ‘probably’ we can see that the y has been removed.</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If we are happy with this stemming process, we might decide that we are done with the cleaning and can dive into the text-mining, but maybe this is too much consolidation. Sometimes we want the different verb forms to be counted together, but not counted with nouns or adjectives. Plus, the rules associated with stemming are a but inelegant. They don’t account for irregular plurals or irregular tenses. </a:t>
            </a: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11</a:t>
            </a:fld>
            <a:endParaRPr lang="en-GB"/>
          </a:p>
        </p:txBody>
      </p:sp>
    </p:spTree>
    <p:extLst>
      <p:ext uri="{BB962C8B-B14F-4D97-AF65-F5344CB8AC3E}">
        <p14:creationId xmlns:p14="http://schemas.microsoft.com/office/powerpoint/2010/main" val="263683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Another option for consolidation is</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Lemmatising. Lemmatising is similar, but more sophisticated. It reduces nouns to the singular form and verbs to the root verb, but keeps these separate.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this consolidation method I’m using a different example sentence, because my original one didn’t have any words that needed lemmatising. </a:t>
            </a:r>
          </a:p>
          <a:p>
            <a:r>
              <a:rPr lang="en-GB" sz="1200" b="0" i="0" kern="1200" dirty="0">
                <a:solidFill>
                  <a:schemeClr val="tx1"/>
                </a:solidFill>
                <a:effectLst/>
                <a:latin typeface="+mn-lt"/>
                <a:ea typeface="+mn-ea"/>
                <a:cs typeface="+mn-cs"/>
              </a:rPr>
              <a:t>This example reads: “My ankle ached a lot yesterday. I went to the doctor and he said it’s not broken, just sprained”.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 if we put our processed text</a:t>
            </a: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Through a </a:t>
            </a:r>
            <a:r>
              <a:rPr lang="en-GB" sz="1200" b="0" i="0" kern="1200" dirty="0" err="1">
                <a:solidFill>
                  <a:schemeClr val="tx1"/>
                </a:solidFill>
                <a:effectLst/>
                <a:latin typeface="+mn-lt"/>
                <a:ea typeface="+mn-ea"/>
                <a:cs typeface="+mn-cs"/>
              </a:rPr>
              <a:t>lemmatizer</a:t>
            </a:r>
            <a:endParaRPr lang="en-GB" sz="1200" b="0" i="0" kern="1200" dirty="0">
              <a:solidFill>
                <a:schemeClr val="tx1"/>
              </a:solidFill>
              <a:effectLst/>
              <a:latin typeface="+mn-lt"/>
              <a:ea typeface="+mn-ea"/>
              <a:cs typeface="+mn-cs"/>
            </a:endParaRP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We get a new list of text tokens </a:t>
            </a:r>
          </a:p>
          <a:p>
            <a:pPr>
              <a:defRPr/>
            </a:pPr>
            <a:r>
              <a:rPr lang="en-GB" sz="1200" b="0" i="0" kern="1200" dirty="0">
                <a:solidFill>
                  <a:schemeClr val="tx1"/>
                </a:solidFill>
                <a:effectLst/>
                <a:latin typeface="+mn-lt"/>
                <a:ea typeface="+mn-ea"/>
                <a:cs typeface="+mn-cs"/>
              </a:rPr>
              <a:t>CLICK </a:t>
            </a:r>
          </a:p>
          <a:p>
            <a:pPr>
              <a:defRPr/>
            </a:pPr>
            <a:r>
              <a:rPr lang="en-GB" sz="1200" b="0" i="0" kern="1200" dirty="0">
                <a:solidFill>
                  <a:schemeClr val="tx1"/>
                </a:solidFill>
                <a:effectLst/>
                <a:latin typeface="+mn-lt"/>
                <a:ea typeface="+mn-ea"/>
                <a:cs typeface="+mn-cs"/>
              </a:rPr>
              <a:t>And we can see that “ached” has changed to “ache”, “went” has changed to go”, “broken” to ”break”, and so on. The output that we’ve produced here is considerably different to the output we would have got if we stemmed this sentence. If we had stemmed this sentence, ‘become’ would have had its ‘e’ removed and ‘ached’ would have had it’s ‘ed’ at the end removed.</a:t>
            </a: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12</a:t>
            </a:fld>
            <a:endParaRPr lang="en-GB"/>
          </a:p>
        </p:txBody>
      </p:sp>
    </p:spTree>
    <p:extLst>
      <p:ext uri="{BB962C8B-B14F-4D97-AF65-F5344CB8AC3E}">
        <p14:creationId xmlns:p14="http://schemas.microsoft.com/office/powerpoint/2010/main" val="1170879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Now, let’s go back to our original covid sentence.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Which introduces us to the topic of Part of speech tagging, which is a basic NLP function. I find that his sometimes counts as processing and sometimes as extraction. It does use linguistic structure, so it is text-mining rather than clean up and preparation of data, but it is not usually a goal of NLP in and of itself.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POS-tagging can start with raw text or processed text. Putting this through</a:t>
            </a: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A POS-tagger produces</a:t>
            </a: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A new list of text tokens paired with a POS-tag. We see singular noun tags, verb in past tense tags, verbs in past participle tags, and basic adverb tags (RB).</a:t>
            </a:r>
          </a:p>
        </p:txBody>
      </p:sp>
      <p:sp>
        <p:nvSpPr>
          <p:cNvPr id="4" name="Slide Number Placeholder 3"/>
          <p:cNvSpPr>
            <a:spLocks noGrp="1"/>
          </p:cNvSpPr>
          <p:nvPr>
            <p:ph type="sldNum" sz="quarter" idx="10"/>
          </p:nvPr>
        </p:nvSpPr>
        <p:spPr/>
        <p:txBody>
          <a:bodyPr/>
          <a:lstStyle/>
          <a:p>
            <a:fld id="{62145A11-D943-4F58-B77D-5E24EAC00F63}" type="slidenum">
              <a:rPr lang="en-GB" smtClean="0"/>
              <a:t>13</a:t>
            </a:fld>
            <a:endParaRPr lang="en-GB"/>
          </a:p>
        </p:txBody>
      </p:sp>
    </p:spTree>
    <p:extLst>
      <p:ext uri="{BB962C8B-B14F-4D97-AF65-F5344CB8AC3E}">
        <p14:creationId xmlns:p14="http://schemas.microsoft.com/office/powerpoint/2010/main" val="80616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We can also choose to POS-tag our words before we perform lemmatisation. This produces a properly lemmatised output.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 we take our POS-tagged text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Put it back through the </a:t>
            </a:r>
            <a:r>
              <a:rPr lang="en-GB" sz="1200" b="0" i="0" kern="1200" dirty="0" err="1">
                <a:solidFill>
                  <a:schemeClr val="tx1"/>
                </a:solidFill>
                <a:effectLst/>
                <a:latin typeface="+mn-lt"/>
                <a:ea typeface="+mn-ea"/>
                <a:cs typeface="+mn-cs"/>
              </a:rPr>
              <a:t>lemmatiser</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this time telling it to check the POS-tags and we get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A properly lemmatised output, with the verbs reduced to a root verb form and the plurals properly singularised. (We can see that ‘MORE’ has changed from being a comparative form of adverb, to just a root adverb ‘much’.</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We can also choose to output just the lemmatised strings, rather than lemmatised string and POS-tagged pairs, if we want. </a:t>
            </a:r>
          </a:p>
          <a:p>
            <a:endParaRPr lang="en-GB" sz="1200" b="0" i="0" kern="1200" dirty="0">
              <a:solidFill>
                <a:schemeClr val="tx1"/>
              </a:solidFill>
              <a:effectLst/>
              <a:latin typeface="+mn-lt"/>
              <a:ea typeface="+mn-ea"/>
              <a:cs typeface="+mn-cs"/>
            </a:endParaRPr>
          </a:p>
          <a:p>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14</a:t>
            </a:fld>
            <a:endParaRPr lang="en-GB"/>
          </a:p>
        </p:txBody>
      </p:sp>
    </p:spTree>
    <p:extLst>
      <p:ext uri="{BB962C8B-B14F-4D97-AF65-F5344CB8AC3E}">
        <p14:creationId xmlns:p14="http://schemas.microsoft.com/office/powerpoint/2010/main" val="3686361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Another useful basic NLP process is chunking, which requires word tokenised and POS-tagged text as input and builds it back up into larger structures that have logical relationships.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Importantly, this works best if you have NOT put the text through all the standardisation and consolidation processes.</a:t>
            </a:r>
          </a:p>
          <a:p>
            <a:r>
              <a:rPr lang="en-GB" sz="1200" b="0" i="0" kern="1200" dirty="0">
                <a:solidFill>
                  <a:schemeClr val="tx1"/>
                </a:solidFill>
                <a:effectLst/>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If we put this through a </a:t>
            </a:r>
            <a:r>
              <a:rPr lang="en-GB" sz="1200" b="0" i="0" kern="1200" dirty="0" err="1">
                <a:solidFill>
                  <a:schemeClr val="tx1"/>
                </a:solidFill>
                <a:effectLst/>
                <a:latin typeface="+mn-lt"/>
                <a:ea typeface="+mn-ea"/>
                <a:cs typeface="+mn-cs"/>
              </a:rPr>
              <a:t>chunker</a:t>
            </a:r>
            <a:r>
              <a:rPr lang="en-GB" sz="1200" b="0" i="0" kern="1200" dirty="0">
                <a:solidFill>
                  <a:schemeClr val="tx1"/>
                </a:solidFill>
                <a:effectLst/>
                <a:latin typeface="+mn-lt"/>
                <a:ea typeface="+mn-ea"/>
                <a:cs typeface="+mn-cs"/>
              </a:rPr>
              <a:t> it returns a chunk like this where it recognises that…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 all of these words belong to the same sentence. So, we’ve taken it apart into words and are then able to build it back up into a sentence that is recognised linguistically as a sentence. Note, I have displayed this visually to make it easy for humans to read. What is ACTUALLY returned is not quite so easy to read.</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Although it is in a format the computers find easy to read. </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15</a:t>
            </a:fld>
            <a:endParaRPr lang="en-GB"/>
          </a:p>
        </p:txBody>
      </p:sp>
    </p:spTree>
    <p:extLst>
      <p:ext uri="{BB962C8B-B14F-4D97-AF65-F5344CB8AC3E}">
        <p14:creationId xmlns:p14="http://schemas.microsoft.com/office/powerpoint/2010/main" val="962620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particular kind of chunking operation that you might find useful is Named Entity Recognition, which aims to group the tokenised and POS-tagged words into sentences but also into noun-phrases that are associated with people, organisations, places, etc. </a:t>
            </a:r>
          </a:p>
          <a:p>
            <a:r>
              <a:rPr lang="en-GB" sz="1200" b="0" i="0" kern="1200" dirty="0">
                <a:solidFill>
                  <a:schemeClr val="tx1"/>
                </a:solidFill>
                <a:effectLst/>
                <a:latin typeface="+mn-lt"/>
                <a:ea typeface="+mn-ea"/>
                <a:cs typeface="+mn-cs"/>
              </a:rPr>
              <a:t>To demonstrate this, I need a new sample text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Which, if we put it through a named entity recognition </a:t>
            </a:r>
            <a:r>
              <a:rPr lang="en-GB" sz="1200" b="0" i="0" kern="1200" dirty="0" err="1">
                <a:solidFill>
                  <a:schemeClr val="tx1"/>
                </a:solidFill>
                <a:effectLst/>
                <a:latin typeface="+mn-lt"/>
                <a:ea typeface="+mn-ea"/>
                <a:cs typeface="+mn-cs"/>
              </a:rPr>
              <a:t>chunker</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Returns</a:t>
            </a:r>
          </a:p>
        </p:txBody>
      </p:sp>
      <p:sp>
        <p:nvSpPr>
          <p:cNvPr id="4" name="Slide Number Placeholder 3"/>
          <p:cNvSpPr>
            <a:spLocks noGrp="1"/>
          </p:cNvSpPr>
          <p:nvPr>
            <p:ph type="sldNum" sz="quarter" idx="10"/>
          </p:nvPr>
        </p:nvSpPr>
        <p:spPr/>
        <p:txBody>
          <a:bodyPr/>
          <a:lstStyle/>
          <a:p>
            <a:fld id="{62145A11-D943-4F58-B77D-5E24EAC00F63}" type="slidenum">
              <a:rPr lang="en-GB" smtClean="0"/>
              <a:t>16</a:t>
            </a:fld>
            <a:endParaRPr lang="en-GB"/>
          </a:p>
        </p:txBody>
      </p:sp>
    </p:spTree>
    <p:extLst>
      <p:ext uri="{BB962C8B-B14F-4D97-AF65-F5344CB8AC3E}">
        <p14:creationId xmlns:p14="http://schemas.microsoft.com/office/powerpoint/2010/main" val="1822982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A more complex output with levels of grouping. We still have the big sentence-wide group. But we also have some groups within the sentence, like Bruce, Wayne, CEO of Wayne Enterprises, and Batman. </a:t>
            </a:r>
          </a:p>
          <a:p>
            <a:r>
              <a:rPr lang="en-GB" dirty="0">
                <a:cs typeface="Calibri"/>
              </a:rPr>
              <a:t>Some are accurate. Bruce and Batman are both people. </a:t>
            </a:r>
          </a:p>
          <a:p>
            <a:r>
              <a:rPr lang="en-GB" dirty="0">
                <a:cs typeface="Calibri"/>
              </a:rPr>
              <a:t>But some are not 100%. </a:t>
            </a:r>
          </a:p>
          <a:p>
            <a:r>
              <a:rPr lang="en-GB" dirty="0">
                <a:cs typeface="Calibri"/>
              </a:rPr>
              <a:t>We can see that ‘Wayne’ has been recognised as an ‘organisation’ and that’s not quite right, but it’s probably influenced by the fact that Wayne Enterprises here is definitely an organisation.</a:t>
            </a:r>
          </a:p>
          <a:p>
            <a:r>
              <a:rPr lang="en-GB" dirty="0">
                <a:cs typeface="Calibri"/>
              </a:rPr>
              <a:t>So it hasn’t worked 100%, but because this is an automated process, you should never expect it to work 100%. </a:t>
            </a:r>
          </a:p>
          <a:p>
            <a:r>
              <a:rPr lang="en-GB" dirty="0">
                <a:cs typeface="Calibri"/>
              </a:rPr>
              <a:t>If it’s really important for you to be close to 100% you will probably have to do a lot of manual revision or maybe even train your own named entity recognition </a:t>
            </a:r>
            <a:r>
              <a:rPr lang="en-GB" dirty="0" err="1">
                <a:cs typeface="Calibri"/>
              </a:rPr>
              <a:t>chunker</a:t>
            </a:r>
            <a:r>
              <a:rPr lang="en-GB" dirty="0">
                <a:cs typeface="Calibri"/>
              </a:rPr>
              <a:t>. </a:t>
            </a:r>
          </a:p>
          <a:p>
            <a:r>
              <a:rPr lang="en-GB" dirty="0">
                <a:cs typeface="Calibri"/>
              </a:rPr>
              <a:t>But you can start with the ones that are freely available and then train it to get better at the kind of tasks </a:t>
            </a:r>
            <a:r>
              <a:rPr lang="en-GB" dirty="0" err="1">
                <a:cs typeface="Calibri"/>
              </a:rPr>
              <a:t>yu</a:t>
            </a:r>
            <a:r>
              <a:rPr lang="en-GB" dirty="0">
                <a:cs typeface="Calibri"/>
              </a:rPr>
              <a:t> will want to give it.</a:t>
            </a:r>
          </a:p>
          <a:p>
            <a:r>
              <a:rPr lang="en-GB" dirty="0">
                <a:cs typeface="Calibri"/>
              </a:rPr>
              <a:t>But anyway, named entity recognition is pretty useful. </a:t>
            </a:r>
          </a:p>
          <a:p>
            <a:r>
              <a:rPr lang="en-GB" dirty="0">
                <a:cs typeface="Calibri"/>
              </a:rPr>
              <a:t>Now that brings us to sort of the end of the processing section.</a:t>
            </a:r>
          </a:p>
        </p:txBody>
      </p:sp>
      <p:sp>
        <p:nvSpPr>
          <p:cNvPr id="4" name="Slide Number Placeholder 3"/>
          <p:cNvSpPr>
            <a:spLocks noGrp="1"/>
          </p:cNvSpPr>
          <p:nvPr>
            <p:ph type="sldNum" sz="quarter" idx="10"/>
          </p:nvPr>
        </p:nvSpPr>
        <p:spPr/>
        <p:txBody>
          <a:bodyPr/>
          <a:lstStyle/>
          <a:p>
            <a:fld id="{62145A11-D943-4F58-B77D-5E24EAC00F63}" type="slidenum">
              <a:rPr lang="en-GB" smtClean="0"/>
              <a:t>17</a:t>
            </a:fld>
            <a:endParaRPr lang="en-GB"/>
          </a:p>
        </p:txBody>
      </p:sp>
    </p:spTree>
    <p:extLst>
      <p:ext uri="{BB962C8B-B14F-4D97-AF65-F5344CB8AC3E}">
        <p14:creationId xmlns:p14="http://schemas.microsoft.com/office/powerpoint/2010/main" val="4037726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I have demonstrated a lot of different processes, but I can’t tell you which ones to do or in what order. </a:t>
            </a:r>
          </a:p>
          <a:p>
            <a:pPr>
              <a:defRPr/>
            </a:pPr>
            <a:endParaRPr lang="en-GB" dirty="0">
              <a:cs typeface="Calibri"/>
            </a:endParaRPr>
          </a:p>
          <a:p>
            <a:pPr>
              <a:defRPr/>
            </a:pPr>
            <a:r>
              <a:rPr lang="en-GB" dirty="0">
                <a:cs typeface="Calibri"/>
              </a:rPr>
              <a:t>There are some rules of thumb</a:t>
            </a:r>
          </a:p>
          <a:p>
            <a:pPr>
              <a:defRPr/>
            </a:pPr>
            <a:r>
              <a:rPr lang="en-GB" dirty="0">
                <a:cs typeface="Calibri"/>
              </a:rPr>
              <a:t>CLICK</a:t>
            </a:r>
          </a:p>
          <a:p>
            <a:pPr>
              <a:defRPr/>
            </a:pPr>
            <a:r>
              <a:rPr lang="en-GB" dirty="0">
                <a:cs typeface="Calibri"/>
              </a:rPr>
              <a:t>And some common sense steps to take</a:t>
            </a:r>
          </a:p>
          <a:p>
            <a:pPr>
              <a:defRPr/>
            </a:pPr>
            <a:r>
              <a:rPr lang="en-GB" dirty="0">
                <a:cs typeface="Calibri"/>
              </a:rPr>
              <a:t>CLICK</a:t>
            </a:r>
          </a:p>
          <a:p>
            <a:pPr>
              <a:defRPr/>
            </a:pPr>
            <a:r>
              <a:rPr lang="en-GB" dirty="0">
                <a:cs typeface="Calibri"/>
              </a:rPr>
              <a:t>But most of the time you have to do some experimentation, some thinking, some strategizing. For example, you may get a long way through your analysis before you notice an abbreviation or acronym that would be better solved with </a:t>
            </a:r>
            <a:r>
              <a:rPr lang="en-GB" dirty="0" err="1">
                <a:cs typeface="Calibri"/>
              </a:rPr>
              <a:t>RegEx</a:t>
            </a:r>
            <a:r>
              <a:rPr lang="en-GB" dirty="0">
                <a:cs typeface="Calibri"/>
              </a:rPr>
              <a:t> early on. </a:t>
            </a:r>
          </a:p>
          <a:p>
            <a:pPr>
              <a:defRPr/>
            </a:pPr>
            <a:r>
              <a:rPr lang="en-GB" dirty="0">
                <a:cs typeface="Calibri"/>
              </a:rPr>
              <a:t>You need to consider this to be an iterative process, which means</a:t>
            </a:r>
          </a:p>
          <a:p>
            <a:pPr>
              <a:defRPr/>
            </a:pPr>
            <a:r>
              <a:rPr lang="en-GB" dirty="0">
                <a:cs typeface="Calibri"/>
              </a:rPr>
              <a:t>CLICK</a:t>
            </a:r>
          </a:p>
          <a:p>
            <a:pPr>
              <a:defRPr/>
            </a:pPr>
            <a:r>
              <a:rPr lang="en-GB" dirty="0">
                <a:cs typeface="Calibri"/>
              </a:rPr>
              <a:t>you probably want to add a step into a pipeline of steps that take the output of the previous as the input to the next. You may also need to run this whole pipeline from scratch after you insert a new step into the middle somewhere, because otherwise it will be hard to keep track. So for instance, when I’m doing text-mining I’ll often do my pre-processing and processing and the output from that will then become the input for the next step which will be the extraction stage.</a:t>
            </a:r>
          </a:p>
          <a:p>
            <a:pPr>
              <a:defRPr/>
            </a:pPr>
            <a:r>
              <a:rPr lang="en-GB" dirty="0">
                <a:cs typeface="Calibri"/>
              </a:rPr>
              <a:t>CLICK</a:t>
            </a:r>
          </a:p>
          <a:p>
            <a:pPr>
              <a:defRPr/>
            </a:pPr>
            <a:r>
              <a:rPr lang="en-GB" dirty="0">
                <a:cs typeface="Calibri"/>
              </a:rPr>
              <a:t>Always keep track! Write what you do, when and why, so that others can reproduce your workflow. </a:t>
            </a:r>
          </a:p>
          <a:p>
            <a:pPr>
              <a:defRPr/>
            </a:pPr>
            <a:endParaRPr lang="en-GB" dirty="0">
              <a:cs typeface="Calibri"/>
            </a:endParaRPr>
          </a:p>
          <a:p>
            <a:pPr>
              <a:defRPr/>
            </a:pPr>
            <a:r>
              <a:rPr lang="en-GB" dirty="0">
                <a:cs typeface="Calibri"/>
              </a:rPr>
              <a:t>So here you can see we have an example of 2 different text-mining pipelines. </a:t>
            </a:r>
          </a:p>
          <a:p>
            <a:pPr>
              <a:defRPr/>
            </a:pP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18</a:t>
            </a:fld>
            <a:endParaRPr lang="en-GB"/>
          </a:p>
        </p:txBody>
      </p:sp>
    </p:spTree>
    <p:extLst>
      <p:ext uri="{BB962C8B-B14F-4D97-AF65-F5344CB8AC3E}">
        <p14:creationId xmlns:p14="http://schemas.microsoft.com/office/powerpoint/2010/main" val="1158753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mn-lt"/>
                <a:cs typeface="+mn-lt"/>
              </a:rPr>
              <a:t>Word frequency can be used to identify the most recurrent terms or concepts in a set of data, which is useful for </a:t>
            </a:r>
            <a:r>
              <a:rPr lang="en-GB" dirty="0" err="1">
                <a:ea typeface="+mn-lt"/>
                <a:cs typeface="+mn-lt"/>
              </a:rPr>
              <a:t>analyzing</a:t>
            </a:r>
            <a:r>
              <a:rPr lang="en-GB" dirty="0">
                <a:ea typeface="+mn-lt"/>
                <a:cs typeface="+mn-lt"/>
              </a:rPr>
              <a:t> customer reviews, social media conversations or feedback or just getting a sense of what a text is ‘about’.</a:t>
            </a:r>
          </a:p>
          <a:p>
            <a:endParaRPr lang="en-GB" dirty="0"/>
          </a:p>
          <a:p>
            <a:r>
              <a:rPr lang="en-GB" dirty="0">
                <a:ea typeface="+mn-lt"/>
                <a:cs typeface="+mn-lt"/>
              </a:rPr>
              <a:t>For instance, if the words </a:t>
            </a:r>
            <a:r>
              <a:rPr lang="en-GB" dirty="0">
                <a:latin typeface="Consolas"/>
              </a:rPr>
              <a:t>expensive</a:t>
            </a:r>
            <a:r>
              <a:rPr lang="en-GB" dirty="0">
                <a:ea typeface="+mn-lt"/>
                <a:cs typeface="+mn-lt"/>
              </a:rPr>
              <a:t>, </a:t>
            </a:r>
            <a:r>
              <a:rPr lang="en-GB" dirty="0">
                <a:latin typeface="Consolas"/>
              </a:rPr>
              <a:t>overpriced</a:t>
            </a:r>
            <a:r>
              <a:rPr lang="en-GB" dirty="0">
                <a:ea typeface="+mn-lt"/>
                <a:cs typeface="+mn-lt"/>
              </a:rPr>
              <a:t> and </a:t>
            </a:r>
            <a:r>
              <a:rPr lang="en-GB" dirty="0">
                <a:latin typeface="Consolas"/>
              </a:rPr>
              <a:t>overrated</a:t>
            </a:r>
            <a:r>
              <a:rPr lang="en-GB" dirty="0">
                <a:ea typeface="+mn-lt"/>
                <a:cs typeface="+mn-lt"/>
              </a:rPr>
              <a:t> frequently appear on your customer reviews, it may indicate you need to adjust your prices (or your target market!).</a:t>
            </a:r>
          </a:p>
          <a:p>
            <a:endParaRPr lang="en-GB" dirty="0">
              <a:ea typeface="+mn-lt"/>
              <a:cs typeface="+mn-lt"/>
            </a:endParaRPr>
          </a:p>
          <a:p>
            <a:r>
              <a:rPr lang="en-GB" dirty="0">
                <a:ea typeface="+mn-lt"/>
                <a:cs typeface="+mn-lt"/>
              </a:rPr>
              <a:t>Let’s look at a couple of examples, first, a trivial one using our sample text.</a:t>
            </a:r>
          </a:p>
          <a:p>
            <a:r>
              <a:rPr lang="en-GB" dirty="0">
                <a:ea typeface="+mn-lt"/>
                <a:cs typeface="+mn-lt"/>
              </a:rPr>
              <a:t>CLICK</a:t>
            </a:r>
          </a:p>
          <a:p>
            <a:r>
              <a:rPr lang="en-GB" dirty="0">
                <a:ea typeface="+mn-lt"/>
                <a:cs typeface="+mn-lt"/>
              </a:rPr>
              <a:t>And here is a little visualisation of the pipeline </a:t>
            </a:r>
          </a:p>
          <a:p>
            <a:r>
              <a:rPr lang="en-GB" dirty="0">
                <a:ea typeface="+mn-lt"/>
                <a:cs typeface="+mn-lt"/>
              </a:rPr>
              <a:t>CLICK</a:t>
            </a:r>
          </a:p>
          <a:p>
            <a:r>
              <a:rPr lang="en-GB" dirty="0">
                <a:ea typeface="+mn-lt"/>
                <a:cs typeface="+mn-lt"/>
              </a:rPr>
              <a:t>that it went through in processing, which returns a dictionary of the word matched with a number indicating how many times it occurred in the text. </a:t>
            </a:r>
          </a:p>
          <a:p>
            <a:endParaRPr lang="en-GB" dirty="0">
              <a:ea typeface="+mn-lt"/>
              <a:cs typeface="+mn-lt"/>
            </a:endParaRPr>
          </a:p>
          <a:p>
            <a:r>
              <a:rPr lang="en-GB" dirty="0">
                <a:ea typeface="+mn-lt"/>
                <a:cs typeface="+mn-lt"/>
              </a:rPr>
              <a:t>Of course, with this trivial example we could just count up how many times each word appears, but with a less trivial example like…</a:t>
            </a:r>
          </a:p>
        </p:txBody>
      </p:sp>
      <p:sp>
        <p:nvSpPr>
          <p:cNvPr id="4" name="Slide Number Placeholder 3"/>
          <p:cNvSpPr>
            <a:spLocks noGrp="1"/>
          </p:cNvSpPr>
          <p:nvPr>
            <p:ph type="sldNum" sz="quarter" idx="10"/>
          </p:nvPr>
        </p:nvSpPr>
        <p:spPr/>
        <p:txBody>
          <a:bodyPr/>
          <a:lstStyle/>
          <a:p>
            <a:fld id="{62145A11-D943-4F58-B77D-5E24EAC00F63}" type="slidenum">
              <a:rPr lang="en-GB" smtClean="0"/>
              <a:t>19</a:t>
            </a:fld>
            <a:endParaRPr lang="en-GB"/>
          </a:p>
        </p:txBody>
      </p:sp>
    </p:spTree>
    <p:extLst>
      <p:ext uri="{BB962C8B-B14F-4D97-AF65-F5344CB8AC3E}">
        <p14:creationId xmlns:p14="http://schemas.microsoft.com/office/powerpoint/2010/main" val="195439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Hello! My name is Louise Capener and I’m a research associate at the UK Data Service. Today I will be talking about </a:t>
            </a:r>
            <a:r>
              <a:rPr lang="en-GB" dirty="0"/>
              <a:t>the basic processes of text-mining including the cleaning and preparatory processes and some of the first natural language processing steps</a:t>
            </a:r>
          </a:p>
          <a:p>
            <a:endParaRPr lang="en-GB" dirty="0"/>
          </a:p>
        </p:txBody>
      </p:sp>
      <p:sp>
        <p:nvSpPr>
          <p:cNvPr id="4" name="Slide Number Placeholder 3"/>
          <p:cNvSpPr>
            <a:spLocks noGrp="1"/>
          </p:cNvSpPr>
          <p:nvPr>
            <p:ph type="sldNum" sz="quarter" idx="10"/>
          </p:nvPr>
        </p:nvSpPr>
        <p:spPr/>
        <p:txBody>
          <a:bodyPr/>
          <a:lstStyle/>
          <a:p>
            <a:fld id="{70B0AB28-7214-4921-9AEE-40B3256049C0}" type="slidenum">
              <a:rPr lang="en-GB" smtClean="0"/>
              <a:t>2</a:t>
            </a:fld>
            <a:endParaRPr lang="en-GB"/>
          </a:p>
        </p:txBody>
      </p:sp>
    </p:spTree>
    <p:extLst>
      <p:ext uri="{BB962C8B-B14F-4D97-AF65-F5344CB8AC3E}">
        <p14:creationId xmlns:p14="http://schemas.microsoft.com/office/powerpoint/2010/main" val="3847317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mn-lt"/>
                <a:cs typeface="+mn-lt"/>
              </a:rPr>
              <a:t>The entire text of a novel, we would not really want to do that manually. </a:t>
            </a:r>
          </a:p>
          <a:p>
            <a:r>
              <a:rPr lang="en-GB" dirty="0">
                <a:ea typeface="+mn-lt"/>
                <a:cs typeface="+mn-lt"/>
              </a:rPr>
              <a:t>CLICK</a:t>
            </a:r>
          </a:p>
          <a:p>
            <a:r>
              <a:rPr lang="en-GB" dirty="0">
                <a:ea typeface="+mn-lt"/>
                <a:cs typeface="+mn-lt"/>
              </a:rPr>
              <a:t>Using the same basic pipeline, we would get too many words and counts to show. Instead, </a:t>
            </a:r>
          </a:p>
          <a:p>
            <a:r>
              <a:rPr lang="en-GB" dirty="0">
                <a:ea typeface="+mn-lt"/>
                <a:cs typeface="+mn-lt"/>
              </a:rPr>
              <a:t>CLICK </a:t>
            </a:r>
          </a:p>
          <a:p>
            <a:r>
              <a:rPr lang="en-GB" dirty="0">
                <a:ea typeface="+mn-lt"/>
                <a:cs typeface="+mn-lt"/>
              </a:rPr>
              <a:t>The 10 most common words in the text . We can also find the count for any target word, like</a:t>
            </a:r>
          </a:p>
          <a:p>
            <a:r>
              <a:rPr lang="en-GB" dirty="0">
                <a:ea typeface="+mn-lt"/>
                <a:cs typeface="+mn-lt"/>
              </a:rPr>
              <a:t>CLICK</a:t>
            </a:r>
          </a:p>
          <a:p>
            <a:r>
              <a:rPr lang="en-GB" dirty="0">
                <a:ea typeface="+mn-lt"/>
                <a:cs typeface="+mn-lt"/>
              </a:rPr>
              <a:t>The word ‘common’ which appears 142 times. You could, of course, pick any other word instead of common. This is just to demonstrate that you can get a count of every specific word, either in a big list or from a targeted query. </a:t>
            </a:r>
          </a:p>
          <a:p>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20</a:t>
            </a:fld>
            <a:endParaRPr lang="en-GB"/>
          </a:p>
        </p:txBody>
      </p:sp>
    </p:spTree>
    <p:extLst>
      <p:ext uri="{BB962C8B-B14F-4D97-AF65-F5344CB8AC3E}">
        <p14:creationId xmlns:p14="http://schemas.microsoft.com/office/powerpoint/2010/main" val="2201622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Now, we might not just be interested in how many times a word occurs, but we may want to know how many times similar words occurred. Maybe we could then group them together, or contrast them, and say “this field of research uses this word, whereas a very similar word occurs in this other field of research”, and there are these 2 research communities that are not talking to each other. For example, that might be the kind of analysis you want to do.</a:t>
            </a:r>
          </a:p>
          <a:p>
            <a:endParaRPr lang="en-GB" sz="1800" dirty="0">
              <a:effectLst/>
              <a:latin typeface="Roboto" panose="02000000000000000000" pitchFamily="2" charset="0"/>
              <a:ea typeface="Times New Roman" panose="02020603050405020304" pitchFamily="18"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To do this, you will need to understand the concept of word vectors, which are build into packages like Spacey, and what these do is for words included in the word vectors package, it has a vector which has a score on 300 dimensions. And these scores are derived from how the word is used in a large corpora of natural language, so what kind of part of speech it is, or what it is most frequently used as, or what kind of words are typically found before or after it, which is referred to as collocation, and other kinds of linguistic analyses.</a:t>
            </a:r>
          </a:p>
          <a:p>
            <a:endParaRPr lang="en-GB" sz="1800" dirty="0">
              <a:effectLst/>
              <a:latin typeface="Roboto" panose="02000000000000000000" pitchFamily="2" charset="0"/>
              <a:ea typeface="Times New Roman" panose="02020603050405020304" pitchFamily="18"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So we use this package to derive word </a:t>
            </a:r>
            <a:r>
              <a:rPr lang="en-GB" sz="1800" dirty="0" err="1">
                <a:effectLst/>
                <a:latin typeface="Roboto" panose="02000000000000000000" pitchFamily="2" charset="0"/>
                <a:ea typeface="Times New Roman" panose="02020603050405020304" pitchFamily="18" charset="0"/>
                <a:cs typeface="Times New Roman" panose="02020603050405020304" pitchFamily="18" charset="0"/>
              </a:rPr>
              <a:t>vecors</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 and then we can compare these vectors for different words. When you compare word vectors you get a score between 0 which is no similarity and 1 which is identical. </a:t>
            </a:r>
          </a:p>
        </p:txBody>
      </p:sp>
      <p:sp>
        <p:nvSpPr>
          <p:cNvPr id="4" name="Slide Number Placeholder 3"/>
          <p:cNvSpPr>
            <a:spLocks noGrp="1"/>
          </p:cNvSpPr>
          <p:nvPr>
            <p:ph type="sldNum" sz="quarter" idx="10"/>
          </p:nvPr>
        </p:nvSpPr>
        <p:spPr/>
        <p:txBody>
          <a:bodyPr/>
          <a:lstStyle/>
          <a:p>
            <a:fld id="{62145A11-D943-4F58-B77D-5E24EAC00F63}" type="slidenum">
              <a:rPr lang="en-GB" smtClean="0"/>
              <a:t>21</a:t>
            </a:fld>
            <a:endParaRPr lang="en-GB"/>
          </a:p>
        </p:txBody>
      </p:sp>
    </p:spTree>
    <p:extLst>
      <p:ext uri="{BB962C8B-B14F-4D97-AF65-F5344CB8AC3E}">
        <p14:creationId xmlns:p14="http://schemas.microsoft.com/office/powerpoint/2010/main" val="81007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say we have 3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Troll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Elf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Rabbit.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three are nouns, so somewhat similar, but two are fictional creatures so should be more similar.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Indeed, we find that to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word pairing returns one when the word is compared to itself and something between 0 and 1 when compared to another word.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Troll and elf are more similar to each other than either is to rabbit.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look at the pairwise comparison of word similarity we find it to be true that troll and elf have a similarity score of 0.4, whereas for troll and rabbit it’s much less at 0.34.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Interestingly, rabbit is more similar to elf than to troll, possibly because rabbits and elves are used more often together or in similar context than rabbits and trolls. So maybe they occur in similar kinds of texts, or it could be that they both live in the woods, or they’re both considered as positive, I’m not sure exactly what is the reason but according to the word vectors rabbit and elf are more similar than rabbit and troll and that kind of makes sense.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22</a:t>
            </a:fld>
            <a:endParaRPr lang="en-GB"/>
          </a:p>
        </p:txBody>
      </p:sp>
    </p:spTree>
    <p:extLst>
      <p:ext uri="{BB962C8B-B14F-4D97-AF65-F5344CB8AC3E}">
        <p14:creationId xmlns:p14="http://schemas.microsoft.com/office/powerpoint/2010/main" val="1303342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Document similarity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you can do something</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very very similar for document similarity and this is this is a really interesting option that works similar to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word similarity. But instead of having pre-loaded word vectors it builds a</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vector based on your documents.</a:t>
            </a:r>
          </a:p>
          <a:p>
            <a:endParaRPr lang="en-GB" sz="1800" dirty="0">
              <a:effectLst/>
              <a:latin typeface="Roboto" panose="02000000000000000000" pitchFamily="2"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NOTE: this is really sensitive to how your</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documents are processed so if you remove the punctuation if you stem or lemmatise you know all of that that will influence the document vector in a big</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way. </a:t>
            </a: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But what this does is the analysis</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builds a vector for a document and then compares the vectors between one or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between two or more documents and again it returns value of 0 and 1</a:t>
            </a:r>
            <a:r>
              <a:rPr lang="en-GB" dirty="0">
                <a:effectLst/>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so as an</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example Emma and persuasion are both novels by Jane Austen and score 0.99 in terms of similarity. So, we know they are very similar not least because they're both author both</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books by the same author.</a:t>
            </a:r>
          </a:p>
          <a:p>
            <a:endParaRPr lang="en-GB" sz="1800" dirty="0">
              <a:effectLst/>
              <a:latin typeface="Roboto" panose="02000000000000000000" pitchFamily="2"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Emma by Austin and Julius Caesar by Shakespeare are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0.97 which </a:t>
            </a:r>
            <a:r>
              <a:rPr lang="en-GB" sz="1800" dirty="0" err="1">
                <a:effectLst/>
                <a:latin typeface="Roboto" panose="02000000000000000000" pitchFamily="2" charset="0"/>
                <a:ea typeface="Times New Roman" panose="02020603050405020304" pitchFamily="18" charset="0"/>
                <a:cs typeface="Times New Roman" panose="02020603050405020304" pitchFamily="18" charset="0"/>
              </a:rPr>
              <a:t>isless</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 similar but is still very similar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they're both English language for example little classic literature they're both fictional you know things like that influence this ranking</a:t>
            </a:r>
          </a:p>
          <a:p>
            <a:endParaRPr lang="en-GB" sz="1800" dirty="0">
              <a:effectLst/>
              <a:latin typeface="Roboto" panose="02000000000000000000" pitchFamily="2"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Emma by Austin and Firefox</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which is a selection from a web text corpus cult called web text) score only</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0.86</a:t>
            </a:r>
            <a:r>
              <a:rPr lang="en-GB" sz="2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well </a:t>
            </a:r>
            <a:r>
              <a:rPr lang="en-GB" sz="1800" dirty="0" err="1">
                <a:effectLst/>
                <a:latin typeface="Roboto" panose="02000000000000000000" pitchFamily="2" charset="0"/>
                <a:ea typeface="Times New Roman" panose="02020603050405020304" pitchFamily="18" charset="0"/>
                <a:cs typeface="Times New Roman" panose="02020603050405020304" pitchFamily="18" charset="0"/>
              </a:rPr>
              <a:t>emma</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 and </a:t>
            </a:r>
            <a:r>
              <a:rPr lang="en-GB" sz="1800" dirty="0" err="1">
                <a:effectLst/>
                <a:latin typeface="Roboto" panose="02000000000000000000" pitchFamily="2" charset="0"/>
                <a:ea typeface="Times New Roman" panose="02020603050405020304" pitchFamily="18" charset="0"/>
                <a:cs typeface="Times New Roman" panose="02020603050405020304" pitchFamily="18" charset="0"/>
              </a:rPr>
              <a:t>firefox</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 are both in English, but the grammatical structure of web</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text is very different than the grammatical structure of fiction </a:t>
            </a: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so that they score much lower in</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similarity </a:t>
            </a:r>
          </a:p>
          <a:p>
            <a:endParaRPr lang="en-GB" sz="1800" dirty="0">
              <a:effectLst/>
              <a:latin typeface="Roboto" panose="02000000000000000000" pitchFamily="2" charset="0"/>
              <a:ea typeface="Times New Roman" panose="02020603050405020304" pitchFamily="18"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and of course you could do this with as a way of testing the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l</a:t>
            </a:r>
            <a:r>
              <a:rPr lang="en-GB" sz="1800" dirty="0">
                <a:effectLst/>
                <a:latin typeface="Roboto" panose="02000000000000000000" pitchFamily="2" charset="0"/>
                <a:ea typeface="Times New Roman" panose="02020603050405020304" pitchFamily="18" charset="0"/>
                <a:cs typeface="Times New Roman" panose="02020603050405020304" pitchFamily="18" charset="0"/>
              </a:rPr>
              <a:t>ikelihood that two texts are written by the same author or that two texts are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written in the same timeframe or something like that. </a:t>
            </a:r>
          </a:p>
          <a:p>
            <a:endParaRPr lang="en-GB" sz="1800" dirty="0">
              <a:effectLst/>
              <a:latin typeface="Roboto" panose="02000000000000000000" pitchFamily="2"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this is this is fundamentally the basis for how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plagiarism checkers and things like that go so those instead of scoring 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similarity they score a sort of originality thing so that that rather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than just a simple document vector they also look at sub document sections to see whether things are quoted too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closely whether the particular phrases appear identical in each or whether they're just very similar so there's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there's a lot more complex stuff that can be done but again this is just a basic natural language processing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Roboto" panose="02000000000000000000" pitchFamily="2" charset="0"/>
                <a:ea typeface="Times New Roman" panose="02020603050405020304" pitchFamily="18" charset="0"/>
                <a:cs typeface="Times New Roman" panose="02020603050405020304" pitchFamily="18" charset="0"/>
              </a:rPr>
              <a:t>webinar </a:t>
            </a: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23</a:t>
            </a:fld>
            <a:endParaRPr lang="en-GB"/>
          </a:p>
        </p:txBody>
      </p:sp>
    </p:spTree>
    <p:extLst>
      <p:ext uri="{BB962C8B-B14F-4D97-AF65-F5344CB8AC3E}">
        <p14:creationId xmlns:p14="http://schemas.microsoft.com/office/powerpoint/2010/main" val="3306255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set word frequency counts to count which words are next to target words. This is called collocation and is one kind of discovery. We might, for example, want to know whether a particular noun is more often paired with positive adjectives or negative adjectives. But actually, I will show you another kind of discovery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based on patterns. First, we define a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Which I have defined as the word ‘like’ followed by the word ‘a’ followed by a noun. Searching through ‘Emma’ with this pattern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examples. OK. This is a good start. But let’s try something more complicated.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24</a:t>
            </a:fld>
            <a:endParaRPr lang="en-GB"/>
          </a:p>
        </p:txBody>
      </p:sp>
    </p:spTree>
    <p:extLst>
      <p:ext uri="{BB962C8B-B14F-4D97-AF65-F5344CB8AC3E}">
        <p14:creationId xmlns:p14="http://schemas.microsoft.com/office/powerpoint/2010/main" val="2885399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define a more complex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this one with a verb, followed by ‘like a’ followed by up to three optional modifiers followed by a noun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more interesting fragments.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here that, according to Jane Austen (or at least according to her perception of society at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Men are associated with arguing and writing as well as being young and sensible, in various combinations.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could continue this analysis to see if women are also associated with arguing and writing or if these are men only things.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Likewise with young and sensible.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can see how this is a bit like collocation, in that we could find instances of ‘young man’ or ‘sensible man’ but ‘man argued’ or ‘man writes’ is less likely. And pure collocation would not reveal these.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fact that these appear in ‘like a’ phrases as well suggests standards or expectations, possibly even ideals, that are a bit more abstract than just descriptions or collocations.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Worth a think.  </a:t>
            </a:r>
          </a:p>
        </p:txBody>
      </p:sp>
      <p:sp>
        <p:nvSpPr>
          <p:cNvPr id="4" name="Slide Number Placeholder 3"/>
          <p:cNvSpPr>
            <a:spLocks noGrp="1"/>
          </p:cNvSpPr>
          <p:nvPr>
            <p:ph type="sldNum" sz="quarter" idx="10"/>
          </p:nvPr>
        </p:nvSpPr>
        <p:spPr/>
        <p:txBody>
          <a:bodyPr/>
          <a:lstStyle/>
          <a:p>
            <a:fld id="{62145A11-D943-4F58-B77D-5E24EAC00F63}" type="slidenum">
              <a:rPr lang="en-GB" smtClean="0"/>
              <a:t>25</a:t>
            </a:fld>
            <a:endParaRPr lang="en-GB"/>
          </a:p>
        </p:txBody>
      </p:sp>
    </p:spTree>
    <p:extLst>
      <p:ext uri="{BB962C8B-B14F-4D97-AF65-F5344CB8AC3E}">
        <p14:creationId xmlns:p14="http://schemas.microsoft.com/office/powerpoint/2010/main" val="4036711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26</a:t>
            </a:fld>
            <a:endParaRPr lang="en-GB"/>
          </a:p>
        </p:txBody>
      </p:sp>
    </p:spTree>
    <p:extLst>
      <p:ext uri="{BB962C8B-B14F-4D97-AF65-F5344CB8AC3E}">
        <p14:creationId xmlns:p14="http://schemas.microsoft.com/office/powerpoint/2010/main" val="4124665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Í</a:t>
            </a:r>
            <a:endParaRPr lang="en-US" dirty="0"/>
          </a:p>
        </p:txBody>
      </p:sp>
      <p:sp>
        <p:nvSpPr>
          <p:cNvPr id="4" name="Slide Number Placeholder 3"/>
          <p:cNvSpPr>
            <a:spLocks noGrp="1"/>
          </p:cNvSpPr>
          <p:nvPr>
            <p:ph type="sldNum" sz="quarter" idx="5"/>
          </p:nvPr>
        </p:nvSpPr>
        <p:spPr/>
        <p:txBody>
          <a:bodyPr/>
          <a:lstStyle/>
          <a:p>
            <a:fld id="{CFB41C53-A8B1-403E-9350-5241F82A9C62}" type="slidenum">
              <a:rPr lang="en-GB" smtClean="0"/>
              <a:t>27</a:t>
            </a:fld>
            <a:endParaRPr lang="en-GB"/>
          </a:p>
        </p:txBody>
      </p:sp>
    </p:spTree>
    <p:extLst>
      <p:ext uri="{BB962C8B-B14F-4D97-AF65-F5344CB8AC3E}">
        <p14:creationId xmlns:p14="http://schemas.microsoft.com/office/powerpoint/2010/main" val="351422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So, if you attended the introductory webinar, you might remember that text-mining is about turning</a:t>
            </a:r>
          </a:p>
          <a:p>
            <a:pPr>
              <a:defRPr/>
            </a:pPr>
            <a:r>
              <a:rPr lang="en-GB" dirty="0"/>
              <a:t>CLICK</a:t>
            </a:r>
          </a:p>
          <a:p>
            <a:pPr>
              <a:defRPr/>
            </a:pPr>
            <a:r>
              <a:rPr lang="en-GB" dirty="0"/>
              <a:t>unstructured or semi-structured input into </a:t>
            </a:r>
          </a:p>
          <a:p>
            <a:pPr>
              <a:defRPr/>
            </a:pPr>
            <a:r>
              <a:rPr lang="en-GB" dirty="0"/>
              <a:t>CLICK</a:t>
            </a:r>
          </a:p>
          <a:p>
            <a:pPr>
              <a:defRPr/>
            </a:pPr>
            <a:r>
              <a:rPr lang="en-GB" dirty="0"/>
              <a:t>structured output. </a:t>
            </a:r>
          </a:p>
          <a:p>
            <a:pPr>
              <a:defRPr/>
            </a:pPr>
            <a:endParaRPr lang="en-GB" dirty="0"/>
          </a:p>
          <a:p>
            <a:pPr>
              <a:defRPr/>
            </a:pPr>
            <a:r>
              <a:rPr lang="en-GB" dirty="0"/>
              <a:t>Today’s webinar will demonstrate some of how that transformation actually works in practice. </a:t>
            </a:r>
            <a:endParaRPr lang="en-US" dirty="0"/>
          </a:p>
          <a:p>
            <a:pPr marL="0" indent="0">
              <a:buNone/>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3</a:t>
            </a:fld>
            <a:endParaRPr lang="en-GB"/>
          </a:p>
        </p:txBody>
      </p:sp>
    </p:spTree>
    <p:extLst>
      <p:ext uri="{BB962C8B-B14F-4D97-AF65-F5344CB8AC3E}">
        <p14:creationId xmlns:p14="http://schemas.microsoft.com/office/powerpoint/2010/main" val="119919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If you attended the introductory webinar, you might also remember that text-mining has four basic steps</a:t>
            </a:r>
          </a:p>
          <a:p>
            <a:pPr>
              <a:defRPr/>
            </a:pPr>
            <a:r>
              <a:rPr lang="en-GB" dirty="0"/>
              <a:t>CLICK</a:t>
            </a:r>
          </a:p>
          <a:p>
            <a:pPr>
              <a:defRPr/>
            </a:pPr>
            <a:r>
              <a:rPr lang="en-GB" dirty="0"/>
              <a:t>retrieval, processing, extraction and analysis. Today, we are only focussing on </a:t>
            </a:r>
          </a:p>
          <a:p>
            <a:pPr>
              <a:defRPr/>
            </a:pPr>
            <a:r>
              <a:rPr lang="en-GB" dirty="0"/>
              <a:t>CLICK</a:t>
            </a:r>
          </a:p>
          <a:p>
            <a:pPr>
              <a:defRPr/>
            </a:pPr>
            <a:r>
              <a:rPr lang="en-GB" dirty="0"/>
              <a:t>Processing and extraction, which are not always linear. This is especially so if you are new to text-mining or are doing a new kind of analysis, you should expect these steps to be a bit iterative. What you’ll find is you probably will go round these steps a few times before you really get the pipeline that you want. </a:t>
            </a:r>
          </a:p>
          <a:p>
            <a:pPr>
              <a:defRPr/>
            </a:pPr>
            <a:r>
              <a:rPr lang="en-GB" dirty="0"/>
              <a:t>CLICK</a:t>
            </a:r>
          </a:p>
          <a:p>
            <a:pPr>
              <a:defRPr/>
            </a:pPr>
            <a:r>
              <a:rPr lang="en-GB" dirty="0"/>
              <a:t>Specifically, today will cover these topics in processing, basic extraction and basic NLP that lies somewhere between the two, depending on your research approach and needs. </a:t>
            </a:r>
            <a:endParaRPr lang="en-US" dirty="0"/>
          </a:p>
          <a:p>
            <a:pPr marL="0" indent="0">
              <a:buNone/>
            </a:pPr>
            <a:endParaRPr lang="en-GB" dirty="0"/>
          </a:p>
          <a:p>
            <a:pPr marL="0" indent="0">
              <a:buNone/>
            </a:pPr>
            <a:r>
              <a:rPr lang="en-GB" dirty="0"/>
              <a:t>We’ll cover </a:t>
            </a:r>
            <a:r>
              <a:rPr lang="en-GB" b="1" dirty="0"/>
              <a:t>processing steps </a:t>
            </a:r>
            <a:r>
              <a:rPr lang="en-GB" dirty="0"/>
              <a:t>like tokenization, standardising, removing irrelevancies, consolidation, and some </a:t>
            </a:r>
            <a:r>
              <a:rPr lang="en-GB" b="1" dirty="0"/>
              <a:t>basic natural language </a:t>
            </a:r>
            <a:r>
              <a:rPr lang="en-GB" dirty="0"/>
              <a:t>processing like tagging, named entity recognition and chunking. And some </a:t>
            </a:r>
            <a:r>
              <a:rPr lang="en-GB" b="1" dirty="0"/>
              <a:t>basic extraction </a:t>
            </a:r>
            <a:r>
              <a:rPr lang="en-GB" b="0" dirty="0"/>
              <a:t>which includes word frequency, similarity, and discovery. </a:t>
            </a:r>
          </a:p>
          <a:p>
            <a:pPr marL="0" indent="0">
              <a:buNone/>
            </a:pPr>
            <a:endParaRPr lang="en-GB" b="0" dirty="0"/>
          </a:p>
          <a:p>
            <a:pPr marL="0" indent="0">
              <a:buNone/>
            </a:pPr>
            <a:r>
              <a:rPr lang="en-GB" b="0" dirty="0"/>
              <a:t>Don’t worry too much if you don’t know what these things are because I will go through them all in detail in just a second.</a:t>
            </a:r>
          </a:p>
        </p:txBody>
      </p:sp>
      <p:sp>
        <p:nvSpPr>
          <p:cNvPr id="4" name="Slide Number Placeholder 3"/>
          <p:cNvSpPr>
            <a:spLocks noGrp="1"/>
          </p:cNvSpPr>
          <p:nvPr>
            <p:ph type="sldNum" sz="quarter" idx="10"/>
          </p:nvPr>
        </p:nvSpPr>
        <p:spPr/>
        <p:txBody>
          <a:bodyPr/>
          <a:lstStyle/>
          <a:p>
            <a:fld id="{62145A11-D943-4F58-B77D-5E24EAC00F63}" type="slidenum">
              <a:rPr lang="en-GB" smtClean="0"/>
              <a:t>4</a:t>
            </a:fld>
            <a:endParaRPr lang="en-GB"/>
          </a:p>
        </p:txBody>
      </p:sp>
    </p:spTree>
    <p:extLst>
      <p:ext uri="{BB962C8B-B14F-4D97-AF65-F5344CB8AC3E}">
        <p14:creationId xmlns:p14="http://schemas.microsoft.com/office/powerpoint/2010/main" val="20686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off, you need to turn the raw data that you acquired during the retrieval step into something you can work with – into something that you can do text processing on. </a:t>
            </a:r>
            <a:r>
              <a:rPr lang="en-US" dirty="0">
                <a:cs typeface="+mn-cs"/>
              </a:rPr>
              <a:t>Let’s assume you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cs"/>
              </a:rPr>
              <a:t>CLICK</a:t>
            </a:r>
          </a:p>
          <a:p>
            <a:pPr marL="0" marR="0" lvl="0" indent="0" algn="l" defTabSz="914400">
              <a:lnSpc>
                <a:spcPct val="100000"/>
              </a:lnSpc>
              <a:spcBef>
                <a:spcPts val="0"/>
              </a:spcBef>
              <a:spcAft>
                <a:spcPts val="0"/>
              </a:spcAft>
              <a:buClrTx/>
              <a:buSzTx/>
              <a:buFontTx/>
              <a:buNone/>
              <a:tabLst/>
              <a:defRPr/>
            </a:pPr>
            <a:r>
              <a:rPr lang="en-US" dirty="0">
                <a:cs typeface="+mn-cs"/>
              </a:rPr>
              <a:t>A great big file with hundreds of newspaper articles in it. You might want to: </a:t>
            </a:r>
          </a:p>
          <a:p>
            <a:pPr marL="0" marR="0" lvl="0" indent="0" algn="l" defTabSz="914400">
              <a:lnSpc>
                <a:spcPct val="100000"/>
              </a:lnSpc>
              <a:spcBef>
                <a:spcPts val="0"/>
              </a:spcBef>
              <a:spcAft>
                <a:spcPts val="0"/>
              </a:spcAft>
              <a:buClrTx/>
              <a:buSzTx/>
              <a:buFontTx/>
              <a:buNone/>
              <a:tabLst/>
              <a:defRPr/>
            </a:pPr>
            <a:r>
              <a:rPr lang="en-US" dirty="0">
                <a:cs typeface="+mn-cs"/>
              </a:rPr>
              <a:t>CLICK</a:t>
            </a:r>
          </a:p>
          <a:p>
            <a:pPr marL="0" marR="0" lvl="0" indent="0" algn="l" defTabSz="914400">
              <a:lnSpc>
                <a:spcPct val="100000"/>
              </a:lnSpc>
              <a:spcBef>
                <a:spcPts val="0"/>
              </a:spcBef>
              <a:spcAft>
                <a:spcPts val="0"/>
              </a:spcAft>
              <a:buClrTx/>
              <a:buSzTx/>
              <a:buFontTx/>
              <a:buNone/>
              <a:tabLst/>
              <a:defRPr/>
            </a:pPr>
            <a:r>
              <a:rPr lang="en-US" dirty="0">
                <a:cs typeface="+mn-cs"/>
              </a:rPr>
              <a:t>Break it into smaller files with one article each or CLICK</a:t>
            </a:r>
          </a:p>
          <a:p>
            <a:pPr marL="0" marR="0" lvl="0" indent="0" algn="l" defTabSz="914400">
              <a:lnSpc>
                <a:spcPct val="100000"/>
              </a:lnSpc>
              <a:spcBef>
                <a:spcPts val="0"/>
              </a:spcBef>
              <a:spcAft>
                <a:spcPts val="0"/>
              </a:spcAft>
              <a:buClrTx/>
              <a:buSzTx/>
              <a:buFontTx/>
              <a:buNone/>
              <a:tabLst/>
              <a:defRPr/>
            </a:pPr>
            <a:r>
              <a:rPr lang="en-US" dirty="0">
                <a:cs typeface="+mn-cs"/>
              </a:rPr>
              <a:t>Insert a line break or delimiter after each article so that you could import the file into a spreadsheet </a:t>
            </a:r>
            <a:r>
              <a:rPr lang="en-US" dirty="0" err="1">
                <a:cs typeface="+mn-cs"/>
              </a:rPr>
              <a:t>programme</a:t>
            </a:r>
            <a:r>
              <a:rPr lang="en-US" dirty="0">
                <a:cs typeface="+mn-cs"/>
              </a:rPr>
              <a:t> with each article on its own row. You could also CLICK</a:t>
            </a:r>
          </a:p>
          <a:p>
            <a:pPr marL="0" marR="0" lvl="0" indent="0" algn="l" defTabSz="914400">
              <a:lnSpc>
                <a:spcPct val="100000"/>
              </a:lnSpc>
              <a:spcBef>
                <a:spcPts val="0"/>
              </a:spcBef>
              <a:spcAft>
                <a:spcPts val="0"/>
              </a:spcAft>
              <a:buClrTx/>
              <a:buSzTx/>
              <a:buFontTx/>
              <a:buNone/>
              <a:tabLst/>
              <a:defRPr/>
            </a:pPr>
            <a:r>
              <a:rPr lang="en-GB" dirty="0">
                <a:cs typeface="Calibri"/>
              </a:rPr>
              <a:t>Turn each article to a dictionary entry with key-value pairs for the article contents, so you could do this for the typical kind of article things, you know like author and title and date and things like that. </a:t>
            </a:r>
          </a:p>
          <a:p>
            <a:pPr marL="0" marR="0" lvl="0" indent="0" algn="l" defTabSz="914400">
              <a:lnSpc>
                <a:spcPct val="100000"/>
              </a:lnSpc>
              <a:spcBef>
                <a:spcPts val="0"/>
              </a:spcBef>
              <a:spcAft>
                <a:spcPts val="0"/>
              </a:spcAft>
              <a:buClrTx/>
              <a:buSzTx/>
              <a:buFontTx/>
              <a:buNone/>
              <a:tabLst/>
              <a:defRPr/>
            </a:pPr>
            <a:endParaRPr lang="en-GB" dirty="0">
              <a:cs typeface="Calibri"/>
            </a:endParaRPr>
          </a:p>
          <a:p>
            <a:pPr marL="0" marR="0" lvl="0" indent="0" algn="l" defTabSz="914400">
              <a:lnSpc>
                <a:spcPct val="100000"/>
              </a:lnSpc>
              <a:spcBef>
                <a:spcPts val="0"/>
              </a:spcBef>
              <a:spcAft>
                <a:spcPts val="0"/>
              </a:spcAft>
              <a:buClrTx/>
              <a:buSzTx/>
              <a:buFontTx/>
              <a:buNone/>
              <a:tabLst/>
              <a:defRPr/>
            </a:pPr>
            <a:r>
              <a:rPr lang="en-GB" dirty="0">
                <a:cs typeface="Calibri"/>
              </a:rPr>
              <a:t>All of these are potentially useful ways to process a raw data file into something that’s suitable for text mining, and they each lend themselves to different kinds of analysis. Let’s consider these, with a few health-related examples.</a:t>
            </a:r>
          </a:p>
          <a:p>
            <a:pPr marL="0" marR="0" lvl="0" indent="0" algn="l" defTabSz="914400">
              <a:lnSpc>
                <a:spcPct val="100000"/>
              </a:lnSpc>
              <a:spcBef>
                <a:spcPts val="0"/>
              </a:spcBef>
              <a:spcAft>
                <a:spcPts val="0"/>
              </a:spcAft>
              <a:buClrTx/>
              <a:buSzTx/>
              <a:buFontTx/>
              <a:buNone/>
              <a:tabLst/>
              <a:defRPr/>
            </a:pPr>
            <a:endParaRPr lang="en-GB" dirty="0">
              <a:cs typeface="Calibri"/>
            </a:endParaRPr>
          </a:p>
          <a:p>
            <a:pPr marL="171450" marR="0" lvl="0" indent="-171450" algn="l" defTabSz="914400">
              <a:lnSpc>
                <a:spcPct val="100000"/>
              </a:lnSpc>
              <a:spcBef>
                <a:spcPts val="0"/>
              </a:spcBef>
              <a:spcAft>
                <a:spcPts val="0"/>
              </a:spcAft>
              <a:buClrTx/>
              <a:buSzTx/>
              <a:buFont typeface="Arial" panose="020B0604020202020204" pitchFamily="34" charset="0"/>
              <a:buChar char="•"/>
              <a:tabLst/>
              <a:defRPr/>
            </a:pPr>
            <a:r>
              <a:rPr lang="en-GB" dirty="0">
                <a:cs typeface="Calibri"/>
              </a:rPr>
              <a:t>The first, as separate files, is useful if the text, rather than the author or the date, is the focus. You might want a division like this if you want lots of  examples of text to work with. This allows you to compare the contents of each file easily – you can dig into the text and compare it to other texts. Maybe you want to compare interviews with different long covid patients.</a:t>
            </a:r>
          </a:p>
          <a:p>
            <a:pPr marL="171450" marR="0" lvl="0" indent="-171450" algn="l" defTabSz="914400">
              <a:lnSpc>
                <a:spcPct val="100000"/>
              </a:lnSpc>
              <a:spcBef>
                <a:spcPts val="0"/>
              </a:spcBef>
              <a:spcAft>
                <a:spcPts val="0"/>
              </a:spcAft>
              <a:buClrTx/>
              <a:buSzTx/>
              <a:buFont typeface="Arial" panose="020B0604020202020204" pitchFamily="34" charset="0"/>
              <a:buChar char="•"/>
              <a:tabLst/>
              <a:defRPr/>
            </a:pPr>
            <a:r>
              <a:rPr lang="en-GB" dirty="0">
                <a:cs typeface="Calibri"/>
              </a:rPr>
              <a:t>The second, where we have each article on its own row in a spreadsheet, if you want to analyse them as document entities, so for example an article on this date by this author as one entity, rather than as whole units or blocks of text. This could be useful if you want to look at mainstream coverage of the corona virus outbreak from a certain date.</a:t>
            </a:r>
          </a:p>
          <a:p>
            <a:pPr marL="171450" marR="0" lvl="0" indent="-171450" algn="l" defTabSz="914400">
              <a:lnSpc>
                <a:spcPct val="100000"/>
              </a:lnSpc>
              <a:spcBef>
                <a:spcPts val="0"/>
              </a:spcBef>
              <a:spcAft>
                <a:spcPts val="0"/>
              </a:spcAft>
              <a:buClrTx/>
              <a:buSzTx/>
              <a:buFont typeface="Arial" panose="020B0604020202020204" pitchFamily="34" charset="0"/>
              <a:buChar char="•"/>
              <a:tabLst/>
              <a:defRPr/>
            </a:pPr>
            <a:r>
              <a:rPr lang="en-GB" dirty="0">
                <a:cs typeface="Calibri"/>
              </a:rPr>
              <a:t>The third, the key-value pairs, is useful if you want to discover relationships between these features and the text. Maybe you want to see if you can discover language or style unique to a publication. Or maybe you want to see how a topic like covid 19 vaccinations are approached by different publications over time. Or maybe you want to see how well headlines match article content.</a:t>
            </a:r>
          </a:p>
          <a:p>
            <a:pPr marL="0" marR="0" lvl="0" indent="0" algn="l" defTabSz="914400">
              <a:lnSpc>
                <a:spcPct val="100000"/>
              </a:lnSpc>
              <a:spcBef>
                <a:spcPts val="0"/>
              </a:spcBef>
              <a:spcAft>
                <a:spcPts val="0"/>
              </a:spcAft>
              <a:buClrTx/>
              <a:buSzTx/>
              <a:buFont typeface="Arial" panose="020B0604020202020204" pitchFamily="34" charset="0"/>
              <a:buNone/>
              <a:tabLst/>
              <a:defRPr/>
            </a:pPr>
            <a:endParaRPr lang="en-GB" dirty="0">
              <a:cs typeface="Calibri"/>
            </a:endParaRPr>
          </a:p>
          <a:p>
            <a:pPr marL="0" marR="0" lvl="0" indent="0" algn="l" defTabSz="914400">
              <a:lnSpc>
                <a:spcPct val="100000"/>
              </a:lnSpc>
              <a:spcBef>
                <a:spcPts val="0"/>
              </a:spcBef>
              <a:spcAft>
                <a:spcPts val="0"/>
              </a:spcAft>
              <a:buClrTx/>
              <a:buSzTx/>
              <a:buFont typeface="Arial" panose="020B0604020202020204" pitchFamily="34" charset="0"/>
              <a:buNone/>
              <a:tabLst/>
              <a:defRPr/>
            </a:pPr>
            <a:r>
              <a:rPr lang="en-GB" dirty="0">
                <a:cs typeface="Calibri"/>
              </a:rPr>
              <a:t> So, there’s lots of different sorts of ways that you can focus on text mining, and that influences how you break up your text into different text mining suitable files. </a:t>
            </a:r>
          </a:p>
        </p:txBody>
      </p:sp>
      <p:sp>
        <p:nvSpPr>
          <p:cNvPr id="4" name="Slide Number Placeholder 3"/>
          <p:cNvSpPr>
            <a:spLocks noGrp="1"/>
          </p:cNvSpPr>
          <p:nvPr>
            <p:ph type="sldNum" sz="quarter" idx="10"/>
          </p:nvPr>
        </p:nvSpPr>
        <p:spPr/>
        <p:txBody>
          <a:bodyPr/>
          <a:lstStyle/>
          <a:p>
            <a:fld id="{62145A11-D943-4F58-B77D-5E24EAC00F63}" type="slidenum">
              <a:rPr lang="en-GB" smtClean="0"/>
              <a:t>5</a:t>
            </a:fld>
            <a:endParaRPr lang="en-GB"/>
          </a:p>
        </p:txBody>
      </p:sp>
    </p:spTree>
    <p:extLst>
      <p:ext uri="{BB962C8B-B14F-4D97-AF65-F5344CB8AC3E}">
        <p14:creationId xmlns:p14="http://schemas.microsoft.com/office/powerpoint/2010/main" val="77799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a:lnSpc>
                <a:spcPct val="100000"/>
              </a:lnSpc>
              <a:spcBef>
                <a:spcPts val="0"/>
              </a:spcBef>
              <a:spcAft>
                <a:spcPts val="0"/>
              </a:spcAft>
              <a:buClrTx/>
              <a:buSzTx/>
              <a:buFontTx/>
              <a:buNone/>
              <a:tabLst/>
              <a:defRPr/>
            </a:pPr>
            <a:endParaRPr lang="en-GB" dirty="0">
              <a:cs typeface="Calibri"/>
            </a:endParaRPr>
          </a:p>
          <a:p>
            <a:pPr>
              <a:defRPr/>
            </a:pPr>
            <a:r>
              <a:rPr lang="en-GB" dirty="0"/>
              <a:t>But even after you break your big data set up into suitable sized things, you know however it is you choose to do this, many different kinds of text-mining will require breaking each one of those things down further to the lowest unit of analysis. </a:t>
            </a:r>
          </a:p>
          <a:p>
            <a:pPr>
              <a:defRPr/>
            </a:pPr>
            <a:r>
              <a:rPr lang="en-GB" dirty="0"/>
              <a:t>CLICK</a:t>
            </a:r>
          </a:p>
          <a:p>
            <a:pPr>
              <a:defRPr/>
            </a:pPr>
            <a:r>
              <a:rPr lang="en-GB" dirty="0"/>
              <a:t>That process is called tokenisation. Lot’s of things can be tokens, including whole documents, chapters, paragraphs, sentences, words, word-stems and more. </a:t>
            </a:r>
            <a:br>
              <a:rPr lang="en-GB" dirty="0"/>
            </a:br>
            <a:r>
              <a:rPr lang="en-GB" dirty="0"/>
              <a:t>The most common ones I have seen are words and sentences. </a:t>
            </a:r>
          </a:p>
          <a:p>
            <a:pPr>
              <a:defRPr/>
            </a:pPr>
            <a:r>
              <a:rPr lang="en-GB" dirty="0"/>
              <a:t>CLICK</a:t>
            </a:r>
          </a:p>
          <a:p>
            <a:pPr>
              <a:defRPr/>
            </a:pPr>
            <a:r>
              <a:rPr lang="en-GB" dirty="0"/>
              <a:t>Let’s look at an example. Imagine one of my small files, or one of my rows in a spreadsheet, or one of the fields in a dictionary key-value pair contained this string of text. </a:t>
            </a:r>
          </a:p>
          <a:p>
            <a:pPr>
              <a:defRPr/>
            </a:pPr>
            <a:endParaRPr lang="en-GB" dirty="0"/>
          </a:p>
          <a:p>
            <a:pPr>
              <a:defRPr/>
            </a:pPr>
            <a:r>
              <a:rPr lang="en-GB" dirty="0"/>
              <a:t>I could tokenise this string as</a:t>
            </a:r>
          </a:p>
          <a:p>
            <a:pPr>
              <a:defRPr/>
            </a:pPr>
            <a:r>
              <a:rPr lang="en-GB" dirty="0"/>
              <a:t>CLICK</a:t>
            </a:r>
          </a:p>
          <a:p>
            <a:pPr>
              <a:defRPr/>
            </a:pPr>
            <a:r>
              <a:rPr lang="en-GB" dirty="0"/>
              <a:t>Words. That means transforming it from one long string into a list of many small strings. Notice that apostrophe m counts as its own word. Also any punctuation also counts as its own word when you tokenise by words. Alternatively, I could tokenise the original string as</a:t>
            </a:r>
          </a:p>
          <a:p>
            <a:pPr>
              <a:defRPr/>
            </a:pPr>
            <a:r>
              <a:rPr lang="en-GB" dirty="0"/>
              <a:t>CLICK</a:t>
            </a:r>
          </a:p>
          <a:p>
            <a:pPr>
              <a:defRPr/>
            </a:pPr>
            <a:r>
              <a:rPr lang="en-GB" dirty="0"/>
              <a:t>Sentences. This still transforms one long string into a list of smaller strings, but in this case fewer of them. At this point the full stops at the ends of the sentences are included as part of the token.</a:t>
            </a:r>
            <a:endParaRPr lang="en-US" dirty="0"/>
          </a:p>
          <a:p>
            <a:pPr>
              <a:defRPr/>
            </a:pPr>
            <a:endParaRPr lang="en-GB" dirty="0">
              <a:cs typeface="Calibri"/>
            </a:endParaRPr>
          </a:p>
          <a:p>
            <a:pPr>
              <a:defRPr/>
            </a:pPr>
            <a:r>
              <a:rPr lang="en-GB" dirty="0">
                <a:cs typeface="Calibri"/>
              </a:rPr>
              <a:t>In terms of whether you want to tokenize by words or sentences, there’s no right or wrong answers here, it’s really going to depend on what kind of analysis you want to do. </a:t>
            </a:r>
          </a:p>
        </p:txBody>
      </p:sp>
      <p:sp>
        <p:nvSpPr>
          <p:cNvPr id="4" name="Slide Number Placeholder 3"/>
          <p:cNvSpPr>
            <a:spLocks noGrp="1"/>
          </p:cNvSpPr>
          <p:nvPr>
            <p:ph type="sldNum" sz="quarter" idx="10"/>
          </p:nvPr>
        </p:nvSpPr>
        <p:spPr/>
        <p:txBody>
          <a:bodyPr/>
          <a:lstStyle/>
          <a:p>
            <a:fld id="{62145A11-D943-4F58-B77D-5E24EAC00F63}" type="slidenum">
              <a:rPr lang="en-GB" smtClean="0"/>
              <a:t>6</a:t>
            </a:fld>
            <a:endParaRPr lang="en-GB"/>
          </a:p>
        </p:txBody>
      </p:sp>
    </p:spTree>
    <p:extLst>
      <p:ext uri="{BB962C8B-B14F-4D97-AF65-F5344CB8AC3E}">
        <p14:creationId xmlns:p14="http://schemas.microsoft.com/office/powerpoint/2010/main" val="75061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dirty="0">
              <a:cs typeface="Calibri"/>
            </a:endParaRPr>
          </a:p>
          <a:p>
            <a:pPr>
              <a:defRPr/>
            </a:pPr>
            <a:r>
              <a:rPr lang="en-GB" dirty="0">
                <a:cs typeface="Calibri"/>
              </a:rPr>
              <a:t>Next, we have standardisation which is about </a:t>
            </a:r>
          </a:p>
          <a:p>
            <a:pPr>
              <a:defRPr/>
            </a:pPr>
            <a:r>
              <a:rPr lang="en-GB" dirty="0">
                <a:cs typeface="Calibri"/>
              </a:rPr>
              <a:t>CLICK</a:t>
            </a:r>
          </a:p>
          <a:p>
            <a:pPr>
              <a:defRPr/>
            </a:pPr>
            <a:r>
              <a:rPr lang="en-GB" dirty="0">
                <a:cs typeface="Calibri"/>
              </a:rPr>
              <a:t>replacing multiple ways th</a:t>
            </a:r>
            <a:r>
              <a:rPr lang="en-GB" sz="1200" dirty="0">
                <a:latin typeface="Arial" panose="020B0604020202020204" pitchFamily="34" charset="0"/>
                <a:ea typeface="+mn-lt"/>
                <a:cs typeface="Arial" panose="020B0604020202020204" pitchFamily="34" charset="0"/>
              </a:rPr>
              <a:t>at a given word or phrase might be written with a single option. This improves analysis as otherwise the different forms would be counted as different words. </a:t>
            </a:r>
          </a:p>
          <a:p>
            <a:pPr>
              <a:defRPr/>
            </a:pPr>
            <a:r>
              <a:rPr lang="en-GB" sz="1200" dirty="0">
                <a:latin typeface="Arial" panose="020B0604020202020204" pitchFamily="34" charset="0"/>
                <a:ea typeface="+mn-lt"/>
                <a:cs typeface="Arial" panose="020B0604020202020204" pitchFamily="34" charset="0"/>
              </a:rPr>
              <a:t>For example, spelling colour in the American or British ways, miles per hour being written out or written as ‘m’, ‘p’, ‘h’ or even just written in lowercase or uppercase. </a:t>
            </a:r>
          </a:p>
          <a:p>
            <a:pPr>
              <a:defRPr/>
            </a:pPr>
            <a:r>
              <a:rPr lang="en-GB" sz="1200" dirty="0">
                <a:latin typeface="Arial" panose="020B0604020202020204" pitchFamily="34" charset="0"/>
                <a:ea typeface="+mn-lt"/>
                <a:cs typeface="Arial" panose="020B0604020202020204" pitchFamily="34" charset="0"/>
              </a:rPr>
              <a:t>CLICK</a:t>
            </a:r>
          </a:p>
          <a:p>
            <a:pPr>
              <a:defRPr/>
            </a:pPr>
            <a:r>
              <a:rPr lang="en-GB" dirty="0">
                <a:cs typeface="Calibri"/>
              </a:rPr>
              <a:t>One tool, that I want to highlight for standardisation is </a:t>
            </a:r>
            <a:r>
              <a:rPr lang="en-GB" dirty="0" err="1">
                <a:cs typeface="Calibri"/>
              </a:rPr>
              <a:t>RegEx</a:t>
            </a:r>
            <a:r>
              <a:rPr lang="en-GB" dirty="0">
                <a:cs typeface="Calibri"/>
              </a:rPr>
              <a:t>, which stands for Regular Expressions. It’s useful for standardising terminology, acronym, etc, and it works like</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Find and replace in word processors. For example, if I want replace ‘ill’ with ‘unwell’ in my text example, my original text</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Would become</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A new text that has ‘ill’ replaced with ‘unwell’. </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Now, this is going to sound very tedious and boring, and you have to go through all of your text loads of times and find out what’s in there and which words should be standardised, and that’s a big part of data exploration and processing. </a:t>
            </a:r>
          </a:p>
        </p:txBody>
      </p:sp>
      <p:sp>
        <p:nvSpPr>
          <p:cNvPr id="4" name="Slide Number Placeholder 3"/>
          <p:cNvSpPr>
            <a:spLocks noGrp="1"/>
          </p:cNvSpPr>
          <p:nvPr>
            <p:ph type="sldNum" sz="quarter" idx="10"/>
          </p:nvPr>
        </p:nvSpPr>
        <p:spPr/>
        <p:txBody>
          <a:bodyPr/>
          <a:lstStyle/>
          <a:p>
            <a:fld id="{62145A11-D943-4F58-B77D-5E24EAC00F63}" type="slidenum">
              <a:rPr lang="en-GB" smtClean="0"/>
              <a:t>7</a:t>
            </a:fld>
            <a:endParaRPr lang="en-GB"/>
          </a:p>
        </p:txBody>
      </p:sp>
    </p:spTree>
    <p:extLst>
      <p:ext uri="{BB962C8B-B14F-4D97-AF65-F5344CB8AC3E}">
        <p14:creationId xmlns:p14="http://schemas.microsoft.com/office/powerpoint/2010/main" val="1742191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200" dirty="0">
                <a:latin typeface="Arial" panose="020B0604020202020204" pitchFamily="34" charset="0"/>
                <a:ea typeface="+mn-lt"/>
                <a:cs typeface="Arial" panose="020B0604020202020204" pitchFamily="34" charset="0"/>
              </a:rPr>
              <a:t>But, once you find out these things, you can actually do multiple operations at once. </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I can also define a set of regular expressions to find and replace, so that I don’t have to go one by one. So I can replace ‘ill’ with ‘unwell’, ‘COVID’ with ‘COVID-19’, and ‘tired” with “fatigued”.</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So that the original text</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Is transformed into</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A new output with multiple changes. </a:t>
            </a:r>
          </a:p>
          <a:p>
            <a:pPr>
              <a:defRPr/>
            </a:pPr>
            <a:r>
              <a:rPr lang="en-GB" sz="1200" dirty="0">
                <a:latin typeface="Arial" panose="020B0604020202020204" pitchFamily="34" charset="0"/>
                <a:ea typeface="+mn-lt"/>
                <a:cs typeface="Arial" panose="020B0604020202020204" pitchFamily="34" charset="0"/>
              </a:rPr>
              <a:t>CLICK</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So I can change this sentence in one operation into that sentence. </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There are many different tools to use for standardisation. Most of these tools target a particular kind of standardisation, but in general they can be understood to work a bit like a </a:t>
            </a:r>
            <a:r>
              <a:rPr lang="en-GB" sz="1200" dirty="0" err="1">
                <a:latin typeface="Arial" panose="020B0604020202020204" pitchFamily="34" charset="0"/>
                <a:ea typeface="+mn-lt"/>
                <a:cs typeface="Arial" panose="020B0604020202020204" pitchFamily="34" charset="0"/>
              </a:rPr>
              <a:t>RegEx</a:t>
            </a:r>
            <a:r>
              <a:rPr lang="en-GB" sz="1200" dirty="0">
                <a:latin typeface="Arial" panose="020B0604020202020204" pitchFamily="34" charset="0"/>
                <a:ea typeface="+mn-lt"/>
                <a:cs typeface="Arial" panose="020B0604020202020204" pitchFamily="34" charset="0"/>
              </a:rPr>
              <a:t> dict. </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For example, a case converter comes with a built in dictionary that has the lower and uppercase forms of all the letters already defined. Then you can simply apply the case converter to iterate over the text, switching to all upper case or all lower case. Likewise, a spell checker finds commonly misspelled words and replaces them with correct ones, etc. These spell checkers already have established dictionaries as part of the process.</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Each of these tools tend to target a particular kind of standardisation, and you might need lots of different standardisation loops in order to get your text into the format you desire. </a:t>
            </a:r>
          </a:p>
        </p:txBody>
      </p:sp>
      <p:sp>
        <p:nvSpPr>
          <p:cNvPr id="4" name="Slide Number Placeholder 3"/>
          <p:cNvSpPr>
            <a:spLocks noGrp="1"/>
          </p:cNvSpPr>
          <p:nvPr>
            <p:ph type="sldNum" sz="quarter" idx="10"/>
          </p:nvPr>
        </p:nvSpPr>
        <p:spPr/>
        <p:txBody>
          <a:bodyPr/>
          <a:lstStyle/>
          <a:p>
            <a:fld id="{62145A11-D943-4F58-B77D-5E24EAC00F63}" type="slidenum">
              <a:rPr lang="en-GB" smtClean="0"/>
              <a:t>8</a:t>
            </a:fld>
            <a:endParaRPr lang="en-GB"/>
          </a:p>
        </p:txBody>
      </p:sp>
    </p:spTree>
    <p:extLst>
      <p:ext uri="{BB962C8B-B14F-4D97-AF65-F5344CB8AC3E}">
        <p14:creationId xmlns:p14="http://schemas.microsoft.com/office/powerpoint/2010/main" val="37893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Depending on your analysis, you may or may not want to remove some things that are present in text but irrelevant to your purposes. </a:t>
            </a:r>
          </a:p>
          <a:p>
            <a:pPr>
              <a:defRPr/>
            </a:pPr>
            <a:r>
              <a:rPr lang="en-GB" dirty="0">
                <a:cs typeface="Calibri"/>
              </a:rPr>
              <a:t>For example…</a:t>
            </a:r>
          </a:p>
          <a:p>
            <a:pPr>
              <a:defRPr/>
            </a:pPr>
            <a:r>
              <a:rPr lang="en-GB" dirty="0">
                <a:cs typeface="Calibri"/>
              </a:rPr>
              <a:t>CLICK</a:t>
            </a:r>
          </a:p>
          <a:p>
            <a:pPr>
              <a:defRPr/>
            </a:pPr>
            <a:r>
              <a:rPr lang="en-GB" dirty="0">
                <a:cs typeface="Calibri"/>
              </a:rPr>
              <a:t>Punctuation, which in and of itself does not have a whole lot of meaning. </a:t>
            </a:r>
          </a:p>
          <a:p>
            <a:pPr>
              <a:defRPr/>
            </a:pPr>
            <a:r>
              <a:rPr lang="en-GB" dirty="0">
                <a:cs typeface="Calibri"/>
              </a:rPr>
              <a:t>If you are looking at words as a unit of analysis, then a full stop or a comma should not count as a word, but the tokenisation process has put them as separate words. </a:t>
            </a:r>
          </a:p>
          <a:p>
            <a:pPr>
              <a:defRPr/>
            </a:pPr>
            <a:r>
              <a:rPr lang="en-GB" dirty="0">
                <a:cs typeface="Calibri"/>
              </a:rPr>
              <a:t>So my original text, </a:t>
            </a:r>
          </a:p>
          <a:p>
            <a:pPr>
              <a:defRPr/>
            </a:pPr>
            <a:r>
              <a:rPr lang="en-GB" dirty="0">
                <a:cs typeface="Calibri"/>
              </a:rPr>
              <a:t>CLICK</a:t>
            </a:r>
          </a:p>
          <a:p>
            <a:pPr>
              <a:defRPr/>
            </a:pPr>
            <a:r>
              <a:rPr lang="en-GB" dirty="0">
                <a:cs typeface="Calibri"/>
              </a:rPr>
              <a:t>Is transformed into </a:t>
            </a:r>
          </a:p>
          <a:p>
            <a:pPr>
              <a:defRPr/>
            </a:pPr>
            <a:r>
              <a:rPr lang="en-GB" dirty="0">
                <a:cs typeface="Calibri"/>
              </a:rPr>
              <a:t>CLICK</a:t>
            </a:r>
          </a:p>
          <a:p>
            <a:pPr>
              <a:defRPr/>
            </a:pPr>
            <a:r>
              <a:rPr lang="en-GB" dirty="0">
                <a:cs typeface="Calibri"/>
              </a:rPr>
              <a:t>A new output in which the full stops and commas are gone. Also, the apostrophe has gone from the ‘s . You can change the process of removing punctuation so that apostrophes don’t get removed if you want to keep them, for example. </a:t>
            </a:r>
          </a:p>
        </p:txBody>
      </p:sp>
      <p:sp>
        <p:nvSpPr>
          <p:cNvPr id="4" name="Slide Number Placeholder 3"/>
          <p:cNvSpPr>
            <a:spLocks noGrp="1"/>
          </p:cNvSpPr>
          <p:nvPr>
            <p:ph type="sldNum" sz="quarter" idx="10"/>
          </p:nvPr>
        </p:nvSpPr>
        <p:spPr/>
        <p:txBody>
          <a:bodyPr/>
          <a:lstStyle/>
          <a:p>
            <a:fld id="{62145A11-D943-4F58-B77D-5E24EAC00F63}" type="slidenum">
              <a:rPr lang="en-GB" smtClean="0"/>
              <a:t>9</a:t>
            </a:fld>
            <a:endParaRPr lang="en-GB"/>
          </a:p>
        </p:txBody>
      </p:sp>
    </p:spTree>
    <p:extLst>
      <p:ext uri="{BB962C8B-B14F-4D97-AF65-F5344CB8AC3E}">
        <p14:creationId xmlns:p14="http://schemas.microsoft.com/office/powerpoint/2010/main" val="1928737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userDrawn="1"/>
        </p:nvPicPr>
        <p:blipFill rotWithShape="1">
          <a:blip r:embed="rId2" cstate="print"/>
          <a:srcRect r="43416"/>
          <a:stretch/>
        </p:blipFill>
        <p:spPr bwMode="auto">
          <a:xfrm>
            <a:off x="8688288" y="0"/>
            <a:ext cx="3503712" cy="6858000"/>
          </a:xfrm>
          <a:prstGeom prst="rect">
            <a:avLst/>
          </a:prstGeom>
          <a:noFill/>
        </p:spPr>
      </p:pic>
      <p:sp>
        <p:nvSpPr>
          <p:cNvPr id="9" name="Title 8"/>
          <p:cNvSpPr>
            <a:spLocks noGrp="1"/>
          </p:cNvSpPr>
          <p:nvPr>
            <p:ph type="title" hasCustomPrompt="1"/>
          </p:nvPr>
        </p:nvSpPr>
        <p:spPr>
          <a:xfrm>
            <a:off x="335360" y="1772817"/>
            <a:ext cx="9697077" cy="1440159"/>
          </a:xfrm>
        </p:spPr>
        <p:txBody>
          <a:bodyPr>
            <a:normAutofit/>
          </a:bodyPr>
          <a:lstStyle>
            <a:lvl1pPr algn="l">
              <a:defRPr sz="3300" b="0" i="0" baseline="0">
                <a:latin typeface="Arial" panose="020B0604020202020204" pitchFamily="34" charset="0"/>
              </a:defRPr>
            </a:lvl1pPr>
          </a:lstStyle>
          <a:p>
            <a:r>
              <a:rPr lang="en-US" dirty="0"/>
              <a:t>Insert title here (44pt)</a:t>
            </a:r>
            <a:endParaRPr lang="en-GB" dirty="0"/>
          </a:p>
        </p:txBody>
      </p:sp>
      <p:sp>
        <p:nvSpPr>
          <p:cNvPr id="17" name="Subtitle 2"/>
          <p:cNvSpPr>
            <a:spLocks noGrp="1"/>
          </p:cNvSpPr>
          <p:nvPr>
            <p:ph type="subTitle" idx="1" hasCustomPrompt="1"/>
          </p:nvPr>
        </p:nvSpPr>
        <p:spPr>
          <a:xfrm>
            <a:off x="406401" y="3717033"/>
            <a:ext cx="5376597" cy="681681"/>
          </a:xfrm>
        </p:spPr>
        <p:txBody>
          <a:bodyPr>
            <a:normAutofit/>
          </a:bodyPr>
          <a:lstStyle>
            <a:lvl1pPr marL="0" indent="0" algn="l">
              <a:buNone/>
              <a:defRPr sz="15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406402" y="4581128"/>
            <a:ext cx="5306484" cy="1008462"/>
          </a:xfrm>
        </p:spPr>
        <p:txBody>
          <a:bodyPr>
            <a:normAutofit/>
          </a:bodyPr>
          <a:lstStyle>
            <a:lvl1pPr marL="0" indent="0">
              <a:buNone/>
              <a:defRPr sz="1500" baseline="0">
                <a:latin typeface="Arial" panose="020B0604020202020204" pitchFamily="34" charset="0"/>
              </a:defRPr>
            </a:lvl1pPr>
          </a:lstStyle>
          <a:p>
            <a:pPr lvl="0"/>
            <a:r>
              <a:rPr lang="en-GB" dirty="0"/>
              <a:t>Name of meeting and place followed by date on a separate line</a:t>
            </a:r>
          </a:p>
        </p:txBody>
      </p:sp>
      <p:sp>
        <p:nvSpPr>
          <p:cNvPr id="3" name="Rectangle 2"/>
          <p:cNvSpPr/>
          <p:nvPr userDrawn="1"/>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[year] UK Data Service. Created </a:t>
            </a:r>
            <a:r>
              <a:rPr kumimoji="0" lang="en-GB"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by [Organisation</a:t>
            </a: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[Institution]</a:t>
            </a:r>
            <a:endParaRPr lang="en-GB" sz="900"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2625">
                <a:latin typeface="Arial" panose="020B0604020202020204"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1800" baseline="0">
                <a:latin typeface="Arial" panose="020B0604020202020204" pitchFamily="34" charset="0"/>
              </a:defRPr>
            </a:lvl1pPr>
            <a:lvl2pPr marL="557213" indent="-214313">
              <a:buFont typeface="Arial" pitchFamily="34" charset="0"/>
              <a:buChar char="•"/>
              <a:defRPr sz="1500" baseline="0">
                <a:latin typeface="Arial" panose="020B0604020202020204" pitchFamily="34" charset="0"/>
              </a:defRPr>
            </a:lvl2pPr>
            <a:lvl3pPr marL="942975" indent="-257175">
              <a:buFont typeface="Arial" pitchFamily="34" charset="0"/>
              <a:buChar char="•"/>
              <a:defRPr sz="1350" baseline="0">
                <a:latin typeface="Arial" panose="020B0604020202020204" pitchFamily="34" charset="0"/>
              </a:defRPr>
            </a:lvl3pPr>
          </a:lstStyle>
          <a:p>
            <a:r>
              <a:rPr lang="en-GB" dirty="0"/>
              <a:t>Bullet points are in sentence case</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userDrawn="1"/>
        </p:nvPicPr>
        <p:blipFill rotWithShape="1">
          <a:blip r:embed="rId2" cstate="print"/>
          <a:srcRect r="88382"/>
          <a:stretch/>
        </p:blipFill>
        <p:spPr bwMode="auto">
          <a:xfrm>
            <a:off x="11472597" y="-1683568"/>
            <a:ext cx="719403" cy="6858000"/>
          </a:xfrm>
          <a:prstGeom prst="rect">
            <a:avLst/>
          </a:prstGeom>
          <a:noFill/>
        </p:spPr>
      </p:pic>
      <p:pic>
        <p:nvPicPr>
          <p:cNvPr id="8"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8" y="1588"/>
            <a:ext cx="350308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623394" y="2420888"/>
            <a:ext cx="6720417" cy="576064"/>
          </a:xfrm>
        </p:spPr>
        <p:txBody>
          <a:bodyPr/>
          <a:lstStyle>
            <a:lvl1pPr marL="0" indent="0">
              <a:buNone/>
              <a:defRPr baseline="0">
                <a:solidFill>
                  <a:schemeClr val="tx1"/>
                </a:solidFill>
                <a:latin typeface="Arial" panose="020B0604020202020204"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624417" y="3213103"/>
            <a:ext cx="6720416" cy="576263"/>
          </a:xfrm>
        </p:spPr>
        <p:txBody>
          <a:bodyPr/>
          <a:lstStyle>
            <a:lvl1pPr marL="0" indent="0">
              <a:buNone/>
              <a:defRPr baseline="0">
                <a:latin typeface="Arial" panose="020B0604020202020204" pitchFamily="34" charset="0"/>
              </a:defRPr>
            </a:lvl1pPr>
          </a:lstStyle>
          <a:p>
            <a:pPr lvl="0"/>
            <a:r>
              <a:rPr lang="en-GB" dirty="0"/>
              <a:t>Name</a:t>
            </a:r>
          </a:p>
        </p:txBody>
      </p:sp>
      <p:sp>
        <p:nvSpPr>
          <p:cNvPr id="4" name="Content Placeholder 3"/>
          <p:cNvSpPr>
            <a:spLocks noGrp="1"/>
          </p:cNvSpPr>
          <p:nvPr>
            <p:ph sz="quarter" idx="16" hasCustomPrompt="1"/>
          </p:nvPr>
        </p:nvSpPr>
        <p:spPr>
          <a:xfrm>
            <a:off x="624417" y="4076703"/>
            <a:ext cx="6720416" cy="720725"/>
          </a:xfrm>
        </p:spPr>
        <p:txBody>
          <a:bodyPr/>
          <a:lstStyle>
            <a:lvl1pPr marL="0" indent="0">
              <a:buFontTx/>
              <a:buNone/>
              <a:defRPr/>
            </a:lvl1pPr>
          </a:lstStyle>
          <a:p>
            <a:pPr lvl="0"/>
            <a:r>
              <a:rPr lang="en-GB" dirty="0"/>
              <a:t>Email</a:t>
            </a:r>
          </a:p>
        </p:txBody>
      </p:sp>
      <p:sp>
        <p:nvSpPr>
          <p:cNvPr id="3" name="TextBox 2"/>
          <p:cNvSpPr txBox="1"/>
          <p:nvPr userDrawn="1"/>
        </p:nvSpPr>
        <p:spPr>
          <a:xfrm>
            <a:off x="335360" y="505782"/>
            <a:ext cx="7891453" cy="507831"/>
          </a:xfrm>
          <a:prstGeom prst="rect">
            <a:avLst/>
          </a:prstGeom>
          <a:noFill/>
        </p:spPr>
        <p:txBody>
          <a:bodyPr wrap="square" rtlCol="0">
            <a:spAutoFit/>
          </a:bodyPr>
          <a:lstStyle/>
          <a:p>
            <a:r>
              <a:rPr lang="en-GB" sz="2700" dirty="0">
                <a:latin typeface="Arial" panose="020B0604020202020204" pitchFamily="34" charset="0"/>
              </a:rPr>
              <a:t>Questions</a:t>
            </a:r>
          </a:p>
        </p:txBody>
      </p:sp>
    </p:spTree>
    <p:extLst>
      <p:ext uri="{BB962C8B-B14F-4D97-AF65-F5344CB8AC3E}">
        <p14:creationId xmlns:p14="http://schemas.microsoft.com/office/powerpoint/2010/main" val="4043618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73" r:id="rId3"/>
  </p:sldLayoutIdLst>
  <p:txStyles>
    <p:titleStyle>
      <a:lvl1pPr algn="ctr" defTabSz="685800" rtl="0" eaLnBrk="1" latinLnBrk="0" hangingPunct="1">
        <a:spcBef>
          <a:spcPct val="0"/>
        </a:spcBef>
        <a:buNone/>
        <a:defRPr sz="33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mailto:louise.capener@manc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publicdomainpictures.net/view-image.php?image=125765&amp;picture=rabbit-illustration" TargetMode="External"/><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goodfreephotos.com/vector-images/girl-elf-vector-clipart.png.php" TargetMode="External"/><Relationship Id="rId5" Type="http://schemas.openxmlformats.org/officeDocument/2006/relationships/image" Target="../media/image13.png"/><Relationship Id="rId4" Type="http://schemas.openxmlformats.org/officeDocument/2006/relationships/hyperlink" Target="https://openclipart.org/detail/218483/depressed-troll-avatar"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eb.stanford.edu/group/cslipublications/cslipublications/site/1575864487.shtml" TargetMode="External"/><Relationship Id="rId3" Type="http://schemas.openxmlformats.org/officeDocument/2006/relationships/hyperlink" Target="https://github.com/UKDataServiceOpen/Text-Mining-Health" TargetMode="External"/><Relationship Id="rId7" Type="http://schemas.openxmlformats.org/officeDocument/2006/relationships/hyperlink" Target="https://github.com/semanticvectors/semanticvectors/wiki"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nlpforhackers.io/complete-guide-to-spacy/" TargetMode="External"/><Relationship Id="rId5" Type="http://schemas.openxmlformats.org/officeDocument/2006/relationships/hyperlink" Target="http://www.nltk.org/howto/corpus.html" TargetMode="External"/><Relationship Id="rId4" Type="http://schemas.openxmlformats.org/officeDocument/2006/relationships/hyperlink" Target="https://www.nltk.org/book/ch01.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mailto:julia.kasmire@manchester.ac.uk" TargetMode="External"/><Relationship Id="rId7" Type="http://schemas.openxmlformats.org/officeDocument/2006/relationships/hyperlink" Target="mailto:nadia.kennar@manchester.ac.uk"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mailto:louise.capener@manchester.ac.uk"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embr.org/" TargetMode="External"/><Relationship Id="rId5" Type="http://schemas.openxmlformats.org/officeDocument/2006/relationships/image" Target="../media/image11.png"/><Relationship Id="rId4" Type="http://schemas.openxmlformats.org/officeDocument/2006/relationships/hyperlink" Target="https://commons.wikimedia.org/wiki/File:File_alt_font_awesome.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35360" y="1293134"/>
            <a:ext cx="9697077" cy="1440159"/>
          </a:xfrm>
        </p:spPr>
        <p:txBody>
          <a:bodyPr>
            <a:noAutofit/>
          </a:bodyPr>
          <a:lstStyle/>
          <a:p>
            <a:r>
              <a:rPr lang="en-GB" dirty="0">
                <a:latin typeface="Arial"/>
                <a:cs typeface="Arial"/>
              </a:rPr>
              <a:t>Introduction to Text-Mining for Digital Health: </a:t>
            </a:r>
            <a:br>
              <a:rPr lang="en-GB" dirty="0">
                <a:latin typeface="Arial"/>
                <a:cs typeface="Arial"/>
              </a:rPr>
            </a:br>
            <a:r>
              <a:rPr lang="en-GB" dirty="0">
                <a:latin typeface="Arial"/>
                <a:cs typeface="Arial"/>
              </a:rPr>
              <a:t>Basic Processes</a:t>
            </a:r>
            <a:endParaRPr lang="en-GB" dirty="0"/>
          </a:p>
        </p:txBody>
      </p:sp>
      <p:sp>
        <p:nvSpPr>
          <p:cNvPr id="9" name="Content Placeholder 8"/>
          <p:cNvSpPr>
            <a:spLocks noGrp="1"/>
          </p:cNvSpPr>
          <p:nvPr>
            <p:ph sz="quarter" idx="10"/>
          </p:nvPr>
        </p:nvSpPr>
        <p:spPr>
          <a:xfrm>
            <a:off x="406401" y="2203555"/>
            <a:ext cx="8197953" cy="3386036"/>
          </a:xfrm>
        </p:spPr>
        <p:txBody>
          <a:bodyPr>
            <a:noAutofit/>
          </a:bodyPr>
          <a:lstStyle/>
          <a:p>
            <a:endParaRPr lang="en-GB" sz="2000" dirty="0">
              <a:latin typeface="+mn-lt"/>
              <a:cs typeface="Arial" pitchFamily="34" charset="0"/>
            </a:endParaRPr>
          </a:p>
          <a:p>
            <a:r>
              <a:rPr lang="en-GB" sz="2000" dirty="0">
                <a:solidFill>
                  <a:srgbClr val="00965E"/>
                </a:solidFill>
                <a:latin typeface="+mn-lt"/>
                <a:cs typeface="Arial" pitchFamily="34" charset="0"/>
              </a:rPr>
              <a:t>The webinar will begin at 2 pm</a:t>
            </a:r>
          </a:p>
          <a:p>
            <a:pPr algn="ctr"/>
            <a:endParaRPr lang="en-GB" sz="2000" dirty="0">
              <a:latin typeface="+mn-lt"/>
              <a:cs typeface="Arial" pitchFamily="34" charset="0"/>
            </a:endParaRPr>
          </a:p>
          <a:p>
            <a:pPr>
              <a:lnSpc>
                <a:spcPct val="114000"/>
              </a:lnSpc>
              <a:spcBef>
                <a:spcPts val="600"/>
              </a:spcBef>
            </a:pPr>
            <a:r>
              <a:rPr lang="en-GB" sz="2000" dirty="0">
                <a:latin typeface="+mn-lt"/>
                <a:cs typeface="Arial" pitchFamily="34" charset="0"/>
              </a:rPr>
              <a:t>You now have a menu in the top right corner of your screen.</a:t>
            </a:r>
          </a:p>
          <a:p>
            <a:pPr>
              <a:lnSpc>
                <a:spcPct val="114000"/>
              </a:lnSpc>
              <a:spcBef>
                <a:spcPts val="600"/>
              </a:spcBef>
            </a:pPr>
            <a:r>
              <a:rPr lang="en-GB" sz="2000" dirty="0">
                <a:latin typeface="+mn-lt"/>
                <a:cs typeface="Arial" pitchFamily="34" charset="0"/>
              </a:rPr>
              <a:t>The red button with a white arrow allows you to expand and contract the webinar menu, in which you can write questions/comments.</a:t>
            </a:r>
          </a:p>
          <a:p>
            <a:pPr>
              <a:lnSpc>
                <a:spcPct val="114000"/>
              </a:lnSpc>
              <a:spcBef>
                <a:spcPts val="600"/>
              </a:spcBef>
            </a:pPr>
            <a:r>
              <a:rPr lang="en-GB" sz="2000" dirty="0">
                <a:latin typeface="+mn-lt"/>
                <a:cs typeface="Arial" pitchFamily="34" charset="0"/>
              </a:rPr>
              <a:t>Feel free to type questions as we go, we will answer as many as we can at the end</a:t>
            </a:r>
          </a:p>
          <a:p>
            <a:pPr>
              <a:lnSpc>
                <a:spcPct val="114000"/>
              </a:lnSpc>
              <a:spcBef>
                <a:spcPts val="600"/>
              </a:spcBef>
            </a:pPr>
            <a:r>
              <a:rPr lang="en-GB" sz="2000" dirty="0">
                <a:latin typeface="+mn-lt"/>
                <a:cs typeface="Arial" pitchFamily="34" charset="0"/>
              </a:rPr>
              <a:t>We can’t hear you. </a:t>
            </a:r>
          </a:p>
        </p:txBody>
      </p:sp>
    </p:spTree>
    <p:extLst>
      <p:ext uri="{BB962C8B-B14F-4D97-AF65-F5344CB8AC3E}">
        <p14:creationId xmlns:p14="http://schemas.microsoft.com/office/powerpoint/2010/main" val="4289334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Removing irrelevancies</a:t>
            </a:r>
            <a:endParaRPr lang="en-US" dirty="0"/>
          </a:p>
        </p:txBody>
      </p:sp>
      <p:sp>
        <p:nvSpPr>
          <p:cNvPr id="4" name="TextBox 3"/>
          <p:cNvSpPr txBox="1"/>
          <p:nvPr/>
        </p:nvSpPr>
        <p:spPr>
          <a:xfrm>
            <a:off x="410492" y="1135299"/>
            <a:ext cx="10812089" cy="2862322"/>
          </a:xfrm>
          <a:prstGeom prst="rect">
            <a:avLst/>
          </a:prstGeom>
          <a:noFill/>
        </p:spPr>
        <p:txBody>
          <a:bodyPr wrap="square" rtlCol="0" anchor="t">
            <a:spAutoFit/>
          </a:bodyPr>
          <a:lstStyle/>
          <a:p>
            <a:r>
              <a:rPr lang="en-GB" sz="2000" dirty="0" err="1">
                <a:latin typeface="Arial" panose="020B0604020202020204" pitchFamily="34" charset="0"/>
                <a:ea typeface="+mn-lt"/>
                <a:cs typeface="Arial" panose="020B0604020202020204" pitchFamily="34" charset="0"/>
              </a:rPr>
              <a:t>Stopwords</a:t>
            </a:r>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5" name="Arrow: Down 24">
            <a:extLst>
              <a:ext uri="{FF2B5EF4-FFF2-40B4-BE49-F238E27FC236}">
                <a16:creationId xmlns:a16="http://schemas.microsoft.com/office/drawing/2014/main" id="{0C27BCB7-AF79-44A6-9C74-6EEF763B5E7C}"/>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1">
            <a:extLst>
              <a:ext uri="{FF2B5EF4-FFF2-40B4-BE49-F238E27FC236}">
                <a16:creationId xmlns:a16="http://schemas.microsoft.com/office/drawing/2014/main" id="{132E4F91-7779-E530-6081-45EA9D1A3777}"/>
              </a:ext>
            </a:extLst>
          </p:cNvPr>
          <p:cNvSpPr/>
          <p:nvPr/>
        </p:nvSpPr>
        <p:spPr>
          <a:xfrm>
            <a:off x="6037531" y="1843944"/>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26" name="Rectangle: Rounded Corners 4">
            <a:extLst>
              <a:ext uri="{FF2B5EF4-FFF2-40B4-BE49-F238E27FC236}">
                <a16:creationId xmlns:a16="http://schemas.microsoft.com/office/drawing/2014/main" id="{BFB24FF0-963C-E5C6-C3B1-5CB87CE254AC}"/>
              </a:ext>
            </a:extLst>
          </p:cNvPr>
          <p:cNvSpPr/>
          <p:nvPr/>
        </p:nvSpPr>
        <p:spPr>
          <a:xfrm>
            <a:off x="6578405" y="1867048"/>
            <a:ext cx="790358"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27" name="Rectangle: Rounded Corners 5">
            <a:extLst>
              <a:ext uri="{FF2B5EF4-FFF2-40B4-BE49-F238E27FC236}">
                <a16:creationId xmlns:a16="http://schemas.microsoft.com/office/drawing/2014/main" id="{5F321700-7E7E-9ACB-57EE-15342191F60F}"/>
              </a:ext>
            </a:extLst>
          </p:cNvPr>
          <p:cNvSpPr/>
          <p:nvPr/>
        </p:nvSpPr>
        <p:spPr>
          <a:xfrm>
            <a:off x="3354834" y="2566168"/>
            <a:ext cx="722001" cy="460694"/>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'but'</a:t>
            </a:r>
          </a:p>
        </p:txBody>
      </p:sp>
      <p:sp>
        <p:nvSpPr>
          <p:cNvPr id="28" name="Rectangle: Rounded Corners 6">
            <a:extLst>
              <a:ext uri="{FF2B5EF4-FFF2-40B4-BE49-F238E27FC236}">
                <a16:creationId xmlns:a16="http://schemas.microsoft.com/office/drawing/2014/main" id="{FFA63FDE-38F9-B1D6-2678-DD64BD2130C4}"/>
              </a:ext>
            </a:extLst>
          </p:cNvPr>
          <p:cNvSpPr/>
          <p:nvPr/>
        </p:nvSpPr>
        <p:spPr>
          <a:xfrm>
            <a:off x="901491" y="2510720"/>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29" name="Rectangle: Rounded Corners 10">
            <a:extLst>
              <a:ext uri="{FF2B5EF4-FFF2-40B4-BE49-F238E27FC236}">
                <a16:creationId xmlns:a16="http://schemas.microsoft.com/office/drawing/2014/main" id="{DBC59387-D404-62DB-8F2F-25827E5B2F5C}"/>
              </a:ext>
            </a:extLst>
          </p:cNvPr>
          <p:cNvSpPr/>
          <p:nvPr/>
        </p:nvSpPr>
        <p:spPr>
          <a:xfrm>
            <a:off x="7462151" y="1875235"/>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31" name="Rectangle: Rounded Corners 12">
            <a:extLst>
              <a:ext uri="{FF2B5EF4-FFF2-40B4-BE49-F238E27FC236}">
                <a16:creationId xmlns:a16="http://schemas.microsoft.com/office/drawing/2014/main" id="{03746D3D-093C-DE07-2397-8AC17AAE683C}"/>
              </a:ext>
            </a:extLst>
          </p:cNvPr>
          <p:cNvSpPr/>
          <p:nvPr/>
        </p:nvSpPr>
        <p:spPr>
          <a:xfrm>
            <a:off x="5045593" y="1867048"/>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32" name="Rectangle: Rounded Corners 13">
            <a:extLst>
              <a:ext uri="{FF2B5EF4-FFF2-40B4-BE49-F238E27FC236}">
                <a16:creationId xmlns:a16="http://schemas.microsoft.com/office/drawing/2014/main" id="{6A47A84F-98AD-F7DC-9094-B0C2380CE000}"/>
              </a:ext>
            </a:extLst>
          </p:cNvPr>
          <p:cNvSpPr/>
          <p:nvPr/>
        </p:nvSpPr>
        <p:spPr>
          <a:xfrm>
            <a:off x="4472846" y="1879748"/>
            <a:ext cx="483347"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33" name="Rectangle: Rounded Corners 14">
            <a:extLst>
              <a:ext uri="{FF2B5EF4-FFF2-40B4-BE49-F238E27FC236}">
                <a16:creationId xmlns:a16="http://schemas.microsoft.com/office/drawing/2014/main" id="{B2A83915-2461-73C3-996B-D1803DD177B3}"/>
              </a:ext>
            </a:extLst>
          </p:cNvPr>
          <p:cNvSpPr/>
          <p:nvPr/>
        </p:nvSpPr>
        <p:spPr>
          <a:xfrm>
            <a:off x="3490905" y="1867048"/>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34" name="Rectangle: Rounded Corners 15">
            <a:extLst>
              <a:ext uri="{FF2B5EF4-FFF2-40B4-BE49-F238E27FC236}">
                <a16:creationId xmlns:a16="http://schemas.microsoft.com/office/drawing/2014/main" id="{72585DE9-1B2A-85C3-E29B-FA897BF93FCF}"/>
              </a:ext>
            </a:extLst>
          </p:cNvPr>
          <p:cNvSpPr/>
          <p:nvPr/>
        </p:nvSpPr>
        <p:spPr>
          <a:xfrm>
            <a:off x="2409567" y="186704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35" name="Rectangle: Rounded Corners 16">
            <a:extLst>
              <a:ext uri="{FF2B5EF4-FFF2-40B4-BE49-F238E27FC236}">
                <a16:creationId xmlns:a16="http://schemas.microsoft.com/office/drawing/2014/main" id="{97395323-6C93-03D1-ACDF-AA27EC9A56D2}"/>
              </a:ext>
            </a:extLst>
          </p:cNvPr>
          <p:cNvSpPr/>
          <p:nvPr/>
        </p:nvSpPr>
        <p:spPr>
          <a:xfrm>
            <a:off x="1604670" y="1867047"/>
            <a:ext cx="790359"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36" name="Rectangle: Rounded Corners 17">
            <a:extLst>
              <a:ext uri="{FF2B5EF4-FFF2-40B4-BE49-F238E27FC236}">
                <a16:creationId xmlns:a16="http://schemas.microsoft.com/office/drawing/2014/main" id="{70978D23-9CB7-2281-5218-C11B655915CC}"/>
              </a:ext>
            </a:extLst>
          </p:cNvPr>
          <p:cNvSpPr/>
          <p:nvPr/>
        </p:nvSpPr>
        <p:spPr>
          <a:xfrm>
            <a:off x="956597" y="186704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37" name="Rectangle: Rounded Corners 19">
            <a:extLst>
              <a:ext uri="{FF2B5EF4-FFF2-40B4-BE49-F238E27FC236}">
                <a16:creationId xmlns:a16="http://schemas.microsoft.com/office/drawing/2014/main" id="{B3CE7416-BA16-0D6F-49D3-1FC32CCEF030}"/>
              </a:ext>
            </a:extLst>
          </p:cNvPr>
          <p:cNvSpPr/>
          <p:nvPr/>
        </p:nvSpPr>
        <p:spPr>
          <a:xfrm>
            <a:off x="8240241" y="1901401"/>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38" name="Rectangle: Rounded Corners 20">
            <a:extLst>
              <a:ext uri="{FF2B5EF4-FFF2-40B4-BE49-F238E27FC236}">
                <a16:creationId xmlns:a16="http://schemas.microsoft.com/office/drawing/2014/main" id="{D265792C-A01A-6720-8576-726148925464}"/>
              </a:ext>
            </a:extLst>
          </p:cNvPr>
          <p:cNvSpPr/>
          <p:nvPr/>
        </p:nvSpPr>
        <p:spPr>
          <a:xfrm>
            <a:off x="2352696" y="2545212"/>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39" name="Rectangle: Rounded Corners 21">
            <a:extLst>
              <a:ext uri="{FF2B5EF4-FFF2-40B4-BE49-F238E27FC236}">
                <a16:creationId xmlns:a16="http://schemas.microsoft.com/office/drawing/2014/main" id="{2A826BF3-1378-096E-ECD9-4BFC39A01C13}"/>
              </a:ext>
            </a:extLst>
          </p:cNvPr>
          <p:cNvSpPr/>
          <p:nvPr/>
        </p:nvSpPr>
        <p:spPr>
          <a:xfrm>
            <a:off x="4787412" y="25661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40" name="Rectangle: Rounded Corners 22">
            <a:extLst>
              <a:ext uri="{FF2B5EF4-FFF2-40B4-BE49-F238E27FC236}">
                <a16:creationId xmlns:a16="http://schemas.microsoft.com/office/drawing/2014/main" id="{0EBDCD45-5500-1ACE-8ECF-A2C4D2294C0C}"/>
              </a:ext>
            </a:extLst>
          </p:cNvPr>
          <p:cNvSpPr/>
          <p:nvPr/>
        </p:nvSpPr>
        <p:spPr>
          <a:xfrm>
            <a:off x="5491764" y="2573818"/>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41" name="Rectangle: Rounded Corners 23">
            <a:extLst>
              <a:ext uri="{FF2B5EF4-FFF2-40B4-BE49-F238E27FC236}">
                <a16:creationId xmlns:a16="http://schemas.microsoft.com/office/drawing/2014/main" id="{8D0ED4BE-1836-FF96-FA76-D9FFB01FD67A}"/>
              </a:ext>
            </a:extLst>
          </p:cNvPr>
          <p:cNvSpPr/>
          <p:nvPr/>
        </p:nvSpPr>
        <p:spPr>
          <a:xfrm>
            <a:off x="6658949" y="2549655"/>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42" name="Rectangle: Rounded Corners 24">
            <a:extLst>
              <a:ext uri="{FF2B5EF4-FFF2-40B4-BE49-F238E27FC236}">
                <a16:creationId xmlns:a16="http://schemas.microsoft.com/office/drawing/2014/main" id="{F1CBC83E-5274-BD40-58B1-1228501335E4}"/>
              </a:ext>
            </a:extLst>
          </p:cNvPr>
          <p:cNvSpPr/>
          <p:nvPr/>
        </p:nvSpPr>
        <p:spPr>
          <a:xfrm>
            <a:off x="7803700" y="2583918"/>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43" name="Rectangle: Rounded Corners 25">
            <a:extLst>
              <a:ext uri="{FF2B5EF4-FFF2-40B4-BE49-F238E27FC236}">
                <a16:creationId xmlns:a16="http://schemas.microsoft.com/office/drawing/2014/main" id="{E644EE55-E28F-3F0B-8D4C-B2B0A6EAEC84}"/>
              </a:ext>
            </a:extLst>
          </p:cNvPr>
          <p:cNvSpPr/>
          <p:nvPr/>
        </p:nvSpPr>
        <p:spPr>
          <a:xfrm>
            <a:off x="9362632" y="2566168"/>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44" name="Rectangle: Rounded Corners 19">
            <a:extLst>
              <a:ext uri="{FF2B5EF4-FFF2-40B4-BE49-F238E27FC236}">
                <a16:creationId xmlns:a16="http://schemas.microsoft.com/office/drawing/2014/main" id="{8C44452F-B89F-9E6E-0795-404DEB00FB9E}"/>
              </a:ext>
            </a:extLst>
          </p:cNvPr>
          <p:cNvSpPr/>
          <p:nvPr/>
        </p:nvSpPr>
        <p:spPr>
          <a:xfrm>
            <a:off x="8906729" y="1903636"/>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45" name="Rectangle: Rounded Corners 11">
            <a:extLst>
              <a:ext uri="{FF2B5EF4-FFF2-40B4-BE49-F238E27FC236}">
                <a16:creationId xmlns:a16="http://schemas.microsoft.com/office/drawing/2014/main" id="{6CEFA60C-9BAF-0BBC-DF4B-8D64FE92F007}"/>
              </a:ext>
            </a:extLst>
          </p:cNvPr>
          <p:cNvSpPr/>
          <p:nvPr/>
        </p:nvSpPr>
        <p:spPr>
          <a:xfrm>
            <a:off x="9569779" y="1867048"/>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46" name="Rectangle: Rounded Corners 17">
            <a:extLst>
              <a:ext uri="{FF2B5EF4-FFF2-40B4-BE49-F238E27FC236}">
                <a16:creationId xmlns:a16="http://schemas.microsoft.com/office/drawing/2014/main" id="{6A966735-2EF5-D2E7-BF82-86F135FC0AAE}"/>
              </a:ext>
            </a:extLst>
          </p:cNvPr>
          <p:cNvSpPr/>
          <p:nvPr/>
        </p:nvSpPr>
        <p:spPr>
          <a:xfrm>
            <a:off x="4123713" y="257381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89" name="Rectangle: Rounded Corners 6">
            <a:extLst>
              <a:ext uri="{FF2B5EF4-FFF2-40B4-BE49-F238E27FC236}">
                <a16:creationId xmlns:a16="http://schemas.microsoft.com/office/drawing/2014/main" id="{3696CF63-2AE5-49E1-B426-94C26BC42045}"/>
              </a:ext>
            </a:extLst>
          </p:cNvPr>
          <p:cNvSpPr/>
          <p:nvPr/>
        </p:nvSpPr>
        <p:spPr>
          <a:xfrm>
            <a:off x="980411" y="5663660"/>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90" name="Rectangle: Rounded Corners 10">
            <a:extLst>
              <a:ext uri="{FF2B5EF4-FFF2-40B4-BE49-F238E27FC236}">
                <a16:creationId xmlns:a16="http://schemas.microsoft.com/office/drawing/2014/main" id="{C749A705-CF87-2A37-EFD9-1030BEC32C5C}"/>
              </a:ext>
            </a:extLst>
          </p:cNvPr>
          <p:cNvSpPr/>
          <p:nvPr/>
        </p:nvSpPr>
        <p:spPr>
          <a:xfrm>
            <a:off x="8116559" y="5010963"/>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92" name="Rectangle: Rounded Corners 12">
            <a:extLst>
              <a:ext uri="{FF2B5EF4-FFF2-40B4-BE49-F238E27FC236}">
                <a16:creationId xmlns:a16="http://schemas.microsoft.com/office/drawing/2014/main" id="{021006D3-00EA-DDC5-EBC8-BF49818AC085}"/>
              </a:ext>
            </a:extLst>
          </p:cNvPr>
          <p:cNvSpPr/>
          <p:nvPr/>
        </p:nvSpPr>
        <p:spPr>
          <a:xfrm>
            <a:off x="5124513" y="5019988"/>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94" name="Rectangle: Rounded Corners 14">
            <a:extLst>
              <a:ext uri="{FF2B5EF4-FFF2-40B4-BE49-F238E27FC236}">
                <a16:creationId xmlns:a16="http://schemas.microsoft.com/office/drawing/2014/main" id="{CD40C1E4-F846-BFA4-06EF-F8A7BD0BFCA6}"/>
              </a:ext>
            </a:extLst>
          </p:cNvPr>
          <p:cNvSpPr/>
          <p:nvPr/>
        </p:nvSpPr>
        <p:spPr>
          <a:xfrm>
            <a:off x="3569825" y="5019988"/>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95" name="Rectangle: Rounded Corners 15">
            <a:extLst>
              <a:ext uri="{FF2B5EF4-FFF2-40B4-BE49-F238E27FC236}">
                <a16:creationId xmlns:a16="http://schemas.microsoft.com/office/drawing/2014/main" id="{AFE1CB0A-1370-D06F-6A91-E77812F6F354}"/>
              </a:ext>
            </a:extLst>
          </p:cNvPr>
          <p:cNvSpPr/>
          <p:nvPr/>
        </p:nvSpPr>
        <p:spPr>
          <a:xfrm>
            <a:off x="2488487" y="501998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96" name="Rectangle: Rounded Corners 16">
            <a:extLst>
              <a:ext uri="{FF2B5EF4-FFF2-40B4-BE49-F238E27FC236}">
                <a16:creationId xmlns:a16="http://schemas.microsoft.com/office/drawing/2014/main" id="{D04D0425-EA49-2FFF-9904-2902573504FC}"/>
              </a:ext>
            </a:extLst>
          </p:cNvPr>
          <p:cNvSpPr/>
          <p:nvPr/>
        </p:nvSpPr>
        <p:spPr>
          <a:xfrm>
            <a:off x="1683590" y="5019987"/>
            <a:ext cx="790359"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97" name="Rectangle: Rounded Corners 17">
            <a:extLst>
              <a:ext uri="{FF2B5EF4-FFF2-40B4-BE49-F238E27FC236}">
                <a16:creationId xmlns:a16="http://schemas.microsoft.com/office/drawing/2014/main" id="{DE90ED20-B9EE-BE9E-5F64-0B24A43B2F33}"/>
              </a:ext>
            </a:extLst>
          </p:cNvPr>
          <p:cNvSpPr/>
          <p:nvPr/>
        </p:nvSpPr>
        <p:spPr>
          <a:xfrm>
            <a:off x="1035517" y="501998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99" name="Rectangle: Rounded Corners 20">
            <a:extLst>
              <a:ext uri="{FF2B5EF4-FFF2-40B4-BE49-F238E27FC236}">
                <a16:creationId xmlns:a16="http://schemas.microsoft.com/office/drawing/2014/main" id="{F06CA1B1-5530-E47D-D014-A005BCD381BC}"/>
              </a:ext>
            </a:extLst>
          </p:cNvPr>
          <p:cNvSpPr/>
          <p:nvPr/>
        </p:nvSpPr>
        <p:spPr>
          <a:xfrm>
            <a:off x="2431616" y="5698152"/>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100" name="Rectangle: Rounded Corners 21">
            <a:extLst>
              <a:ext uri="{FF2B5EF4-FFF2-40B4-BE49-F238E27FC236}">
                <a16:creationId xmlns:a16="http://schemas.microsoft.com/office/drawing/2014/main" id="{F73D8FBC-6FB3-F3EF-F5E4-2F209C08312B}"/>
              </a:ext>
            </a:extLst>
          </p:cNvPr>
          <p:cNvSpPr/>
          <p:nvPr/>
        </p:nvSpPr>
        <p:spPr>
          <a:xfrm>
            <a:off x="4866332" y="571910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101" name="Rectangle: Rounded Corners 22">
            <a:extLst>
              <a:ext uri="{FF2B5EF4-FFF2-40B4-BE49-F238E27FC236}">
                <a16:creationId xmlns:a16="http://schemas.microsoft.com/office/drawing/2014/main" id="{99017202-F71B-5E14-69B1-FDD4515E1EA4}"/>
              </a:ext>
            </a:extLst>
          </p:cNvPr>
          <p:cNvSpPr/>
          <p:nvPr/>
        </p:nvSpPr>
        <p:spPr>
          <a:xfrm>
            <a:off x="5570684" y="5726758"/>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102" name="Rectangle: Rounded Corners 23">
            <a:extLst>
              <a:ext uri="{FF2B5EF4-FFF2-40B4-BE49-F238E27FC236}">
                <a16:creationId xmlns:a16="http://schemas.microsoft.com/office/drawing/2014/main" id="{D80F11D3-882E-D6DE-8B3A-B1DEC926EA8F}"/>
              </a:ext>
            </a:extLst>
          </p:cNvPr>
          <p:cNvSpPr/>
          <p:nvPr/>
        </p:nvSpPr>
        <p:spPr>
          <a:xfrm>
            <a:off x="6737869" y="5702595"/>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103" name="Rectangle: Rounded Corners 24">
            <a:extLst>
              <a:ext uri="{FF2B5EF4-FFF2-40B4-BE49-F238E27FC236}">
                <a16:creationId xmlns:a16="http://schemas.microsoft.com/office/drawing/2014/main" id="{9D6E1563-FA98-74C0-520B-7875C814C6C4}"/>
              </a:ext>
            </a:extLst>
          </p:cNvPr>
          <p:cNvSpPr/>
          <p:nvPr/>
        </p:nvSpPr>
        <p:spPr>
          <a:xfrm>
            <a:off x="7882620" y="5736858"/>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105" name="Rectangle: Rounded Corners 19">
            <a:extLst>
              <a:ext uri="{FF2B5EF4-FFF2-40B4-BE49-F238E27FC236}">
                <a16:creationId xmlns:a16="http://schemas.microsoft.com/office/drawing/2014/main" id="{98933AA0-861A-93EF-B3F3-5544753ED899}"/>
              </a:ext>
            </a:extLst>
          </p:cNvPr>
          <p:cNvSpPr/>
          <p:nvPr/>
        </p:nvSpPr>
        <p:spPr>
          <a:xfrm>
            <a:off x="9494647" y="5019987"/>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06" name="Rectangle: Rounded Corners 11">
            <a:extLst>
              <a:ext uri="{FF2B5EF4-FFF2-40B4-BE49-F238E27FC236}">
                <a16:creationId xmlns:a16="http://schemas.microsoft.com/office/drawing/2014/main" id="{99C58180-F923-A09F-1980-D744B0B7C442}"/>
              </a:ext>
            </a:extLst>
          </p:cNvPr>
          <p:cNvSpPr/>
          <p:nvPr/>
        </p:nvSpPr>
        <p:spPr>
          <a:xfrm>
            <a:off x="10161171" y="5019987"/>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107" name="Rectangle: Rounded Corners 17">
            <a:extLst>
              <a:ext uri="{FF2B5EF4-FFF2-40B4-BE49-F238E27FC236}">
                <a16:creationId xmlns:a16="http://schemas.microsoft.com/office/drawing/2014/main" id="{7ABCA436-ABD9-5180-9AED-B41697413B15}"/>
              </a:ext>
            </a:extLst>
          </p:cNvPr>
          <p:cNvSpPr/>
          <p:nvPr/>
        </p:nvSpPr>
        <p:spPr>
          <a:xfrm>
            <a:off x="4188093" y="573815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Tree>
    <p:extLst>
      <p:ext uri="{BB962C8B-B14F-4D97-AF65-F5344CB8AC3E}">
        <p14:creationId xmlns:p14="http://schemas.microsoft.com/office/powerpoint/2010/main" val="9430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89" grpId="0" animBg="1"/>
      <p:bldP spid="90" grpId="0" animBg="1"/>
      <p:bldP spid="92" grpId="0" animBg="1"/>
      <p:bldP spid="94" grpId="0" animBg="1"/>
      <p:bldP spid="95" grpId="0" animBg="1"/>
      <p:bldP spid="96" grpId="0" animBg="1"/>
      <p:bldP spid="97" grpId="0" animBg="1"/>
      <p:bldP spid="99" grpId="0" animBg="1"/>
      <p:bldP spid="100" grpId="0" animBg="1"/>
      <p:bldP spid="101" grpId="0" animBg="1"/>
      <p:bldP spid="102" grpId="0" animBg="1"/>
      <p:bldP spid="103" grpId="0" animBg="1"/>
      <p:bldP spid="105" grpId="0" animBg="1"/>
      <p:bldP spid="106" grpId="0" animBg="1"/>
      <p:bldP spid="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Consolidation</a:t>
            </a:r>
            <a:endParaRPr lang="en-US" dirty="0"/>
          </a:p>
        </p:txBody>
      </p:sp>
      <p:sp>
        <p:nvSpPr>
          <p:cNvPr id="4" name="TextBox 3"/>
          <p:cNvSpPr txBox="1"/>
          <p:nvPr/>
        </p:nvSpPr>
        <p:spPr>
          <a:xfrm>
            <a:off x="424760" y="1121571"/>
            <a:ext cx="10812089" cy="5016758"/>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Removing different word forms so they count as ‘the same word’</a:t>
            </a:r>
          </a:p>
          <a:p>
            <a:r>
              <a:rPr lang="en-GB" sz="2000" dirty="0">
                <a:latin typeface="Arial" panose="020B0604020202020204" pitchFamily="34" charset="0"/>
                <a:ea typeface="+mn-lt"/>
                <a:cs typeface="Arial" panose="020B0604020202020204" pitchFamily="34" charset="0"/>
              </a:rPr>
              <a:t>Stemming</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6">
            <a:extLst>
              <a:ext uri="{FF2B5EF4-FFF2-40B4-BE49-F238E27FC236}">
                <a16:creationId xmlns:a16="http://schemas.microsoft.com/office/drawing/2014/main" id="{9266E0D2-8CAA-1081-3E9D-97A56CDE13D1}"/>
              </a:ext>
            </a:extLst>
          </p:cNvPr>
          <p:cNvSpPr/>
          <p:nvPr/>
        </p:nvSpPr>
        <p:spPr>
          <a:xfrm>
            <a:off x="1163953" y="2717276"/>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5" name="Rectangle: Rounded Corners 10">
            <a:extLst>
              <a:ext uri="{FF2B5EF4-FFF2-40B4-BE49-F238E27FC236}">
                <a16:creationId xmlns:a16="http://schemas.microsoft.com/office/drawing/2014/main" id="{2963766E-6A89-FB76-F10D-DAB3DAF2DF72}"/>
              </a:ext>
            </a:extLst>
          </p:cNvPr>
          <p:cNvSpPr/>
          <p:nvPr/>
        </p:nvSpPr>
        <p:spPr>
          <a:xfrm>
            <a:off x="8300101" y="2064579"/>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6" name="Rectangle: Rounded Corners 12">
            <a:extLst>
              <a:ext uri="{FF2B5EF4-FFF2-40B4-BE49-F238E27FC236}">
                <a16:creationId xmlns:a16="http://schemas.microsoft.com/office/drawing/2014/main" id="{1AD48F1B-4F59-5730-2967-5D4D07BA19AE}"/>
              </a:ext>
            </a:extLst>
          </p:cNvPr>
          <p:cNvSpPr/>
          <p:nvPr/>
        </p:nvSpPr>
        <p:spPr>
          <a:xfrm>
            <a:off x="5308055" y="2073604"/>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7" name="Rectangle: Rounded Corners 14">
            <a:extLst>
              <a:ext uri="{FF2B5EF4-FFF2-40B4-BE49-F238E27FC236}">
                <a16:creationId xmlns:a16="http://schemas.microsoft.com/office/drawing/2014/main" id="{5613078F-A2D4-0959-88F4-9C3FB5A2CBA8}"/>
              </a:ext>
            </a:extLst>
          </p:cNvPr>
          <p:cNvSpPr/>
          <p:nvPr/>
        </p:nvSpPr>
        <p:spPr>
          <a:xfrm>
            <a:off x="3753367" y="2073604"/>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9" name="Rectangle: Rounded Corners 15">
            <a:extLst>
              <a:ext uri="{FF2B5EF4-FFF2-40B4-BE49-F238E27FC236}">
                <a16:creationId xmlns:a16="http://schemas.microsoft.com/office/drawing/2014/main" id="{E38B5710-D9CA-3C9B-4592-322C8E126FA7}"/>
              </a:ext>
            </a:extLst>
          </p:cNvPr>
          <p:cNvSpPr/>
          <p:nvPr/>
        </p:nvSpPr>
        <p:spPr>
          <a:xfrm>
            <a:off x="2672029" y="207360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10" name="Rectangle: Rounded Corners 16">
            <a:extLst>
              <a:ext uri="{FF2B5EF4-FFF2-40B4-BE49-F238E27FC236}">
                <a16:creationId xmlns:a16="http://schemas.microsoft.com/office/drawing/2014/main" id="{B419AC61-55BA-B26E-8EA0-E2B7A8C9EA40}"/>
              </a:ext>
            </a:extLst>
          </p:cNvPr>
          <p:cNvSpPr/>
          <p:nvPr/>
        </p:nvSpPr>
        <p:spPr>
          <a:xfrm>
            <a:off x="1867132" y="2073603"/>
            <a:ext cx="790359"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11" name="Rectangle: Rounded Corners 17">
            <a:extLst>
              <a:ext uri="{FF2B5EF4-FFF2-40B4-BE49-F238E27FC236}">
                <a16:creationId xmlns:a16="http://schemas.microsoft.com/office/drawing/2014/main" id="{108748A6-FC2E-00D5-732F-842FFAFAEB50}"/>
              </a:ext>
            </a:extLst>
          </p:cNvPr>
          <p:cNvSpPr/>
          <p:nvPr/>
        </p:nvSpPr>
        <p:spPr>
          <a:xfrm>
            <a:off x="1219059" y="2073604"/>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12" name="Rectangle: Rounded Corners 20">
            <a:extLst>
              <a:ext uri="{FF2B5EF4-FFF2-40B4-BE49-F238E27FC236}">
                <a16:creationId xmlns:a16="http://schemas.microsoft.com/office/drawing/2014/main" id="{44B8C5C5-ECD5-AC28-789C-FDCAA2B86A09}"/>
              </a:ext>
            </a:extLst>
          </p:cNvPr>
          <p:cNvSpPr/>
          <p:nvPr/>
        </p:nvSpPr>
        <p:spPr>
          <a:xfrm>
            <a:off x="2615158" y="2751768"/>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13" name="Rectangle: Rounded Corners 21">
            <a:extLst>
              <a:ext uri="{FF2B5EF4-FFF2-40B4-BE49-F238E27FC236}">
                <a16:creationId xmlns:a16="http://schemas.microsoft.com/office/drawing/2014/main" id="{93EF129E-1891-398B-F1CE-711383B7109B}"/>
              </a:ext>
            </a:extLst>
          </p:cNvPr>
          <p:cNvSpPr/>
          <p:nvPr/>
        </p:nvSpPr>
        <p:spPr>
          <a:xfrm>
            <a:off x="5049874" y="2772724"/>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14" name="Rectangle: Rounded Corners 22">
            <a:extLst>
              <a:ext uri="{FF2B5EF4-FFF2-40B4-BE49-F238E27FC236}">
                <a16:creationId xmlns:a16="http://schemas.microsoft.com/office/drawing/2014/main" id="{6828002C-36E2-6FE0-49F8-7F888AB78949}"/>
              </a:ext>
            </a:extLst>
          </p:cNvPr>
          <p:cNvSpPr/>
          <p:nvPr/>
        </p:nvSpPr>
        <p:spPr>
          <a:xfrm>
            <a:off x="5754226" y="2780374"/>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15" name="Rectangle: Rounded Corners 23">
            <a:extLst>
              <a:ext uri="{FF2B5EF4-FFF2-40B4-BE49-F238E27FC236}">
                <a16:creationId xmlns:a16="http://schemas.microsoft.com/office/drawing/2014/main" id="{7A3E6F7F-9A32-E4E3-A1F3-AF9263C00229}"/>
              </a:ext>
            </a:extLst>
          </p:cNvPr>
          <p:cNvSpPr/>
          <p:nvPr/>
        </p:nvSpPr>
        <p:spPr>
          <a:xfrm>
            <a:off x="6921411" y="2756211"/>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16" name="Rectangle: Rounded Corners 24">
            <a:extLst>
              <a:ext uri="{FF2B5EF4-FFF2-40B4-BE49-F238E27FC236}">
                <a16:creationId xmlns:a16="http://schemas.microsoft.com/office/drawing/2014/main" id="{01093C7E-9D54-1786-D1B7-CB8AB6BF1C8D}"/>
              </a:ext>
            </a:extLst>
          </p:cNvPr>
          <p:cNvSpPr/>
          <p:nvPr/>
        </p:nvSpPr>
        <p:spPr>
          <a:xfrm>
            <a:off x="8066162" y="2790474"/>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18" name="Rectangle: Rounded Corners 6">
            <a:extLst>
              <a:ext uri="{FF2B5EF4-FFF2-40B4-BE49-F238E27FC236}">
                <a16:creationId xmlns:a16="http://schemas.microsoft.com/office/drawing/2014/main" id="{45167A29-9B1A-04D9-B0B5-905EF7147989}"/>
              </a:ext>
            </a:extLst>
          </p:cNvPr>
          <p:cNvSpPr/>
          <p:nvPr/>
        </p:nvSpPr>
        <p:spPr>
          <a:xfrm>
            <a:off x="1258450" y="5597916"/>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r>
              <a:rPr lang="en-GB" sz="2000" dirty="0" err="1">
                <a:solidFill>
                  <a:srgbClr val="7030A0"/>
                </a:solidFill>
              </a:rPr>
              <a:t>probabl</a:t>
            </a:r>
            <a:r>
              <a:rPr lang="en-GB" sz="2000" dirty="0">
                <a:solidFill>
                  <a:srgbClr val="7030A0"/>
                </a:solidFill>
              </a:rPr>
              <a:t>'</a:t>
            </a:r>
          </a:p>
        </p:txBody>
      </p:sp>
      <p:sp>
        <p:nvSpPr>
          <p:cNvPr id="19" name="Rectangle: Rounded Corners 10">
            <a:extLst>
              <a:ext uri="{FF2B5EF4-FFF2-40B4-BE49-F238E27FC236}">
                <a16:creationId xmlns:a16="http://schemas.microsoft.com/office/drawing/2014/main" id="{9E9FAD64-2B3B-A1E7-BFAD-ACCE68A1B74E}"/>
              </a:ext>
            </a:extLst>
          </p:cNvPr>
          <p:cNvSpPr/>
          <p:nvPr/>
        </p:nvSpPr>
        <p:spPr>
          <a:xfrm>
            <a:off x="8394598" y="4945219"/>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20" name="Rectangle: Rounded Corners 12">
            <a:extLst>
              <a:ext uri="{FF2B5EF4-FFF2-40B4-BE49-F238E27FC236}">
                <a16:creationId xmlns:a16="http://schemas.microsoft.com/office/drawing/2014/main" id="{D6E0FDAF-BF79-C1A4-0C91-09403469C05F}"/>
              </a:ext>
            </a:extLst>
          </p:cNvPr>
          <p:cNvSpPr/>
          <p:nvPr/>
        </p:nvSpPr>
        <p:spPr>
          <a:xfrm>
            <a:off x="5402552" y="4954244"/>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a:t>
            </a:r>
          </a:p>
        </p:txBody>
      </p:sp>
      <p:sp>
        <p:nvSpPr>
          <p:cNvPr id="21" name="Rectangle: Rounded Corners 14">
            <a:extLst>
              <a:ext uri="{FF2B5EF4-FFF2-40B4-BE49-F238E27FC236}">
                <a16:creationId xmlns:a16="http://schemas.microsoft.com/office/drawing/2014/main" id="{DFF5061B-97E3-61C1-D39B-051072A07200}"/>
              </a:ext>
            </a:extLst>
          </p:cNvPr>
          <p:cNvSpPr/>
          <p:nvPr/>
        </p:nvSpPr>
        <p:spPr>
          <a:xfrm>
            <a:off x="3847864" y="4954244"/>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22" name="Rectangle: Rounded Corners 15">
            <a:extLst>
              <a:ext uri="{FF2B5EF4-FFF2-40B4-BE49-F238E27FC236}">
                <a16:creationId xmlns:a16="http://schemas.microsoft.com/office/drawing/2014/main" id="{825047CE-1F24-BE5C-1A5D-0C9527AD11A0}"/>
              </a:ext>
            </a:extLst>
          </p:cNvPr>
          <p:cNvSpPr/>
          <p:nvPr/>
        </p:nvSpPr>
        <p:spPr>
          <a:xfrm>
            <a:off x="2766526" y="495424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a:t>
            </a:r>
          </a:p>
        </p:txBody>
      </p:sp>
      <p:sp>
        <p:nvSpPr>
          <p:cNvPr id="23" name="Rectangle: Rounded Corners 16">
            <a:extLst>
              <a:ext uri="{FF2B5EF4-FFF2-40B4-BE49-F238E27FC236}">
                <a16:creationId xmlns:a16="http://schemas.microsoft.com/office/drawing/2014/main" id="{0994FA44-4520-BDB4-F4F1-8AD51F689314}"/>
              </a:ext>
            </a:extLst>
          </p:cNvPr>
          <p:cNvSpPr/>
          <p:nvPr/>
        </p:nvSpPr>
        <p:spPr>
          <a:xfrm>
            <a:off x="1961629" y="4954243"/>
            <a:ext cx="790359"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24" name="Rectangle: Rounded Corners 17">
            <a:extLst>
              <a:ext uri="{FF2B5EF4-FFF2-40B4-BE49-F238E27FC236}">
                <a16:creationId xmlns:a16="http://schemas.microsoft.com/office/drawing/2014/main" id="{FF09922C-0A1C-C0CF-701D-DE8D44693BFF}"/>
              </a:ext>
            </a:extLst>
          </p:cNvPr>
          <p:cNvSpPr/>
          <p:nvPr/>
        </p:nvSpPr>
        <p:spPr>
          <a:xfrm>
            <a:off x="1313556" y="4954244"/>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25" name="Rectangle: Rounded Corners 20">
            <a:extLst>
              <a:ext uri="{FF2B5EF4-FFF2-40B4-BE49-F238E27FC236}">
                <a16:creationId xmlns:a16="http://schemas.microsoft.com/office/drawing/2014/main" id="{A18BC774-2AE8-7867-E16F-CF67E21193F4}"/>
              </a:ext>
            </a:extLst>
          </p:cNvPr>
          <p:cNvSpPr/>
          <p:nvPr/>
        </p:nvSpPr>
        <p:spPr>
          <a:xfrm>
            <a:off x="2709655" y="5632408"/>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26" name="Rectangle: Rounded Corners 21">
            <a:extLst>
              <a:ext uri="{FF2B5EF4-FFF2-40B4-BE49-F238E27FC236}">
                <a16:creationId xmlns:a16="http://schemas.microsoft.com/office/drawing/2014/main" id="{C20181C2-069D-6593-D27B-5172F468470A}"/>
              </a:ext>
            </a:extLst>
          </p:cNvPr>
          <p:cNvSpPr/>
          <p:nvPr/>
        </p:nvSpPr>
        <p:spPr>
          <a:xfrm>
            <a:off x="5144371" y="5653364"/>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28" name="Rectangle: Rounded Corners 22">
            <a:extLst>
              <a:ext uri="{FF2B5EF4-FFF2-40B4-BE49-F238E27FC236}">
                <a16:creationId xmlns:a16="http://schemas.microsoft.com/office/drawing/2014/main" id="{20EFE1D3-0093-AB1F-22B9-97D2B8C567B3}"/>
              </a:ext>
            </a:extLst>
          </p:cNvPr>
          <p:cNvSpPr/>
          <p:nvPr/>
        </p:nvSpPr>
        <p:spPr>
          <a:xfrm>
            <a:off x="5848723" y="5661014"/>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29" name="Rectangle: Rounded Corners 23">
            <a:extLst>
              <a:ext uri="{FF2B5EF4-FFF2-40B4-BE49-F238E27FC236}">
                <a16:creationId xmlns:a16="http://schemas.microsoft.com/office/drawing/2014/main" id="{FDDC8183-4A4B-D46C-5AD9-8E24525B8703}"/>
              </a:ext>
            </a:extLst>
          </p:cNvPr>
          <p:cNvSpPr/>
          <p:nvPr/>
        </p:nvSpPr>
        <p:spPr>
          <a:xfrm>
            <a:off x="7015908" y="5636851"/>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a:t>
            </a:r>
          </a:p>
        </p:txBody>
      </p:sp>
      <p:sp>
        <p:nvSpPr>
          <p:cNvPr id="30" name="Rectangle: Rounded Corners 24">
            <a:extLst>
              <a:ext uri="{FF2B5EF4-FFF2-40B4-BE49-F238E27FC236}">
                <a16:creationId xmlns:a16="http://schemas.microsoft.com/office/drawing/2014/main" id="{B0647591-FB1B-0FCB-80B6-2C0FC16BB986}"/>
              </a:ext>
            </a:extLst>
          </p:cNvPr>
          <p:cNvSpPr/>
          <p:nvPr/>
        </p:nvSpPr>
        <p:spPr>
          <a:xfrm>
            <a:off x="8160659" y="5671114"/>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
            </a:r>
          </a:p>
        </p:txBody>
      </p:sp>
      <p:sp>
        <p:nvSpPr>
          <p:cNvPr id="31" name="Rectangle: Rounded Corners 19">
            <a:extLst>
              <a:ext uri="{FF2B5EF4-FFF2-40B4-BE49-F238E27FC236}">
                <a16:creationId xmlns:a16="http://schemas.microsoft.com/office/drawing/2014/main" id="{C1906A94-AEA3-5FC6-1AE8-DDC070185D72}"/>
              </a:ext>
            </a:extLst>
          </p:cNvPr>
          <p:cNvSpPr/>
          <p:nvPr/>
        </p:nvSpPr>
        <p:spPr>
          <a:xfrm>
            <a:off x="9652481" y="4954243"/>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32" name="Rectangle: Rounded Corners 11">
            <a:extLst>
              <a:ext uri="{FF2B5EF4-FFF2-40B4-BE49-F238E27FC236}">
                <a16:creationId xmlns:a16="http://schemas.microsoft.com/office/drawing/2014/main" id="{C5B23E7D-1345-1CA8-EF96-70FFA8E4309C}"/>
              </a:ext>
            </a:extLst>
          </p:cNvPr>
          <p:cNvSpPr/>
          <p:nvPr/>
        </p:nvSpPr>
        <p:spPr>
          <a:xfrm>
            <a:off x="10319005" y="4954243"/>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33" name="Rectangle: Rounded Corners 17">
            <a:extLst>
              <a:ext uri="{FF2B5EF4-FFF2-40B4-BE49-F238E27FC236}">
                <a16:creationId xmlns:a16="http://schemas.microsoft.com/office/drawing/2014/main" id="{6CC6B70F-E7F7-7CA4-91D7-94517A3E384E}"/>
              </a:ext>
            </a:extLst>
          </p:cNvPr>
          <p:cNvSpPr/>
          <p:nvPr/>
        </p:nvSpPr>
        <p:spPr>
          <a:xfrm>
            <a:off x="4449584" y="5661014"/>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34" name="Rectangle: Rounded Corners 17">
            <a:extLst>
              <a:ext uri="{FF2B5EF4-FFF2-40B4-BE49-F238E27FC236}">
                <a16:creationId xmlns:a16="http://schemas.microsoft.com/office/drawing/2014/main" id="{A172FBD8-2C01-55B3-24B6-BA8C8E070FC1}"/>
              </a:ext>
            </a:extLst>
          </p:cNvPr>
          <p:cNvSpPr/>
          <p:nvPr/>
        </p:nvSpPr>
        <p:spPr>
          <a:xfrm>
            <a:off x="4370549" y="2815621"/>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Tree>
    <p:extLst>
      <p:ext uri="{BB962C8B-B14F-4D97-AF65-F5344CB8AC3E}">
        <p14:creationId xmlns:p14="http://schemas.microsoft.com/office/powerpoint/2010/main" val="384312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Processing – Consolidation</a:t>
            </a:r>
            <a:endParaRPr lang="en-US" dirty="0"/>
          </a:p>
        </p:txBody>
      </p:sp>
      <p:sp>
        <p:nvSpPr>
          <p:cNvPr id="4" name="TextBox 3"/>
          <p:cNvSpPr txBox="1"/>
          <p:nvPr/>
        </p:nvSpPr>
        <p:spPr>
          <a:xfrm>
            <a:off x="424760" y="1121571"/>
            <a:ext cx="10812089" cy="4401205"/>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Lemmatising</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5431517" y="3817702"/>
            <a:ext cx="519171" cy="957343"/>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6">
            <a:extLst>
              <a:ext uri="{FF2B5EF4-FFF2-40B4-BE49-F238E27FC236}">
                <a16:creationId xmlns:a16="http://schemas.microsoft.com/office/drawing/2014/main" id="{1DFF61C9-BB7A-0370-1B2B-32F0E4DA4506}"/>
              </a:ext>
            </a:extLst>
          </p:cNvPr>
          <p:cNvSpPr/>
          <p:nvPr/>
        </p:nvSpPr>
        <p:spPr>
          <a:xfrm>
            <a:off x="6578176" y="1792964"/>
            <a:ext cx="522503"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9" name="Rectangle: Rounded Corners 10">
            <a:extLst>
              <a:ext uri="{FF2B5EF4-FFF2-40B4-BE49-F238E27FC236}">
                <a16:creationId xmlns:a16="http://schemas.microsoft.com/office/drawing/2014/main" id="{D8116667-F383-C4F4-0A4C-9ECC98567FCB}"/>
              </a:ext>
            </a:extLst>
          </p:cNvPr>
          <p:cNvSpPr/>
          <p:nvPr/>
        </p:nvSpPr>
        <p:spPr>
          <a:xfrm>
            <a:off x="5263728" y="1804610"/>
            <a:ext cx="1264661"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yesterday</a:t>
            </a:r>
            <a:endParaRPr lang="en-GB" dirty="0">
              <a:solidFill>
                <a:srgbClr val="7030A0"/>
              </a:solidFill>
            </a:endParaRPr>
          </a:p>
        </p:txBody>
      </p:sp>
      <p:sp>
        <p:nvSpPr>
          <p:cNvPr id="20" name="Rectangle: Rounded Corners 12">
            <a:extLst>
              <a:ext uri="{FF2B5EF4-FFF2-40B4-BE49-F238E27FC236}">
                <a16:creationId xmlns:a16="http://schemas.microsoft.com/office/drawing/2014/main" id="{CD0D890A-C11F-7CE1-2284-D191888B1B0C}"/>
              </a:ext>
            </a:extLst>
          </p:cNvPr>
          <p:cNvSpPr/>
          <p:nvPr/>
        </p:nvSpPr>
        <p:spPr>
          <a:xfrm>
            <a:off x="4512423" y="1809489"/>
            <a:ext cx="7015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'lot'</a:t>
            </a:r>
          </a:p>
        </p:txBody>
      </p:sp>
      <p:sp>
        <p:nvSpPr>
          <p:cNvPr id="21" name="Rectangle: Rounded Corners 14">
            <a:extLst>
              <a:ext uri="{FF2B5EF4-FFF2-40B4-BE49-F238E27FC236}">
                <a16:creationId xmlns:a16="http://schemas.microsoft.com/office/drawing/2014/main" id="{B56B4925-7194-E320-4725-02E0A7C52FF5}"/>
              </a:ext>
            </a:extLst>
          </p:cNvPr>
          <p:cNvSpPr/>
          <p:nvPr/>
        </p:nvSpPr>
        <p:spPr>
          <a:xfrm>
            <a:off x="3880996" y="1792965"/>
            <a:ext cx="57465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22" name="Rectangle: Rounded Corners 15">
            <a:extLst>
              <a:ext uri="{FF2B5EF4-FFF2-40B4-BE49-F238E27FC236}">
                <a16:creationId xmlns:a16="http://schemas.microsoft.com/office/drawing/2014/main" id="{2798D6D1-8B7D-6815-C64C-904597D8B580}"/>
              </a:ext>
            </a:extLst>
          </p:cNvPr>
          <p:cNvSpPr/>
          <p:nvPr/>
        </p:nvSpPr>
        <p:spPr>
          <a:xfrm>
            <a:off x="2743062" y="1792965"/>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a:t>
            </a:r>
          </a:p>
        </p:txBody>
      </p:sp>
      <p:sp>
        <p:nvSpPr>
          <p:cNvPr id="23" name="Rectangle: Rounded Corners 16">
            <a:extLst>
              <a:ext uri="{FF2B5EF4-FFF2-40B4-BE49-F238E27FC236}">
                <a16:creationId xmlns:a16="http://schemas.microsoft.com/office/drawing/2014/main" id="{8FCBC40C-262C-B0B7-ACB5-6D1B0D25468C}"/>
              </a:ext>
            </a:extLst>
          </p:cNvPr>
          <p:cNvSpPr/>
          <p:nvPr/>
        </p:nvSpPr>
        <p:spPr>
          <a:xfrm>
            <a:off x="1746171" y="1792964"/>
            <a:ext cx="925757"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’ankle’</a:t>
            </a:r>
          </a:p>
        </p:txBody>
      </p:sp>
      <p:sp>
        <p:nvSpPr>
          <p:cNvPr id="24" name="Rectangle: Rounded Corners 17">
            <a:extLst>
              <a:ext uri="{FF2B5EF4-FFF2-40B4-BE49-F238E27FC236}">
                <a16:creationId xmlns:a16="http://schemas.microsoft.com/office/drawing/2014/main" id="{C906E046-C756-2E21-CA30-A200740E1215}"/>
              </a:ext>
            </a:extLst>
          </p:cNvPr>
          <p:cNvSpPr/>
          <p:nvPr/>
        </p:nvSpPr>
        <p:spPr>
          <a:xfrm>
            <a:off x="955812" y="1792965"/>
            <a:ext cx="790359"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'My'</a:t>
            </a:r>
          </a:p>
        </p:txBody>
      </p:sp>
      <p:sp>
        <p:nvSpPr>
          <p:cNvPr id="25" name="Rectangle: Rounded Corners 20">
            <a:extLst>
              <a:ext uri="{FF2B5EF4-FFF2-40B4-BE49-F238E27FC236}">
                <a16:creationId xmlns:a16="http://schemas.microsoft.com/office/drawing/2014/main" id="{68AE7CE9-68BC-112B-A6F0-F3EAB205390C}"/>
              </a:ext>
            </a:extLst>
          </p:cNvPr>
          <p:cNvSpPr/>
          <p:nvPr/>
        </p:nvSpPr>
        <p:spPr>
          <a:xfrm>
            <a:off x="7150466" y="1794346"/>
            <a:ext cx="522503"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26" name="Rectangle: Rounded Corners 21">
            <a:extLst>
              <a:ext uri="{FF2B5EF4-FFF2-40B4-BE49-F238E27FC236}">
                <a16:creationId xmlns:a16="http://schemas.microsoft.com/office/drawing/2014/main" id="{2453385E-6DDB-E426-62E8-82C7666E1A76}"/>
              </a:ext>
            </a:extLst>
          </p:cNvPr>
          <p:cNvSpPr/>
          <p:nvPr/>
        </p:nvSpPr>
        <p:spPr>
          <a:xfrm>
            <a:off x="7762368" y="1804610"/>
            <a:ext cx="88854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'went</a:t>
            </a:r>
            <a:r>
              <a:rPr lang="en-GB" dirty="0">
                <a:solidFill>
                  <a:srgbClr val="7030A0"/>
                </a:solidFill>
              </a:rPr>
              <a:t>'</a:t>
            </a:r>
          </a:p>
        </p:txBody>
      </p:sp>
      <p:sp>
        <p:nvSpPr>
          <p:cNvPr id="29" name="Rectangle: Rounded Corners 22">
            <a:extLst>
              <a:ext uri="{FF2B5EF4-FFF2-40B4-BE49-F238E27FC236}">
                <a16:creationId xmlns:a16="http://schemas.microsoft.com/office/drawing/2014/main" id="{842DF82E-7CF4-6D26-3629-046A5DCF555F}"/>
              </a:ext>
            </a:extLst>
          </p:cNvPr>
          <p:cNvSpPr/>
          <p:nvPr/>
        </p:nvSpPr>
        <p:spPr>
          <a:xfrm>
            <a:off x="8716304" y="1804610"/>
            <a:ext cx="580400"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'to'</a:t>
            </a:r>
          </a:p>
        </p:txBody>
      </p:sp>
      <p:sp>
        <p:nvSpPr>
          <p:cNvPr id="31" name="Rectangle: Rounded Corners 23">
            <a:extLst>
              <a:ext uri="{FF2B5EF4-FFF2-40B4-BE49-F238E27FC236}">
                <a16:creationId xmlns:a16="http://schemas.microsoft.com/office/drawing/2014/main" id="{074A6FA8-D553-E867-3F68-C824A0CE6B18}"/>
              </a:ext>
            </a:extLst>
          </p:cNvPr>
          <p:cNvSpPr/>
          <p:nvPr/>
        </p:nvSpPr>
        <p:spPr>
          <a:xfrm>
            <a:off x="9362093" y="1792964"/>
            <a:ext cx="79035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'the'</a:t>
            </a:r>
          </a:p>
        </p:txBody>
      </p:sp>
      <p:sp>
        <p:nvSpPr>
          <p:cNvPr id="34" name="Rectangle: Rounded Corners 24">
            <a:extLst>
              <a:ext uri="{FF2B5EF4-FFF2-40B4-BE49-F238E27FC236}">
                <a16:creationId xmlns:a16="http://schemas.microsoft.com/office/drawing/2014/main" id="{0D31D4D8-7F46-447C-4E37-FCB8BD3081F9}"/>
              </a:ext>
            </a:extLst>
          </p:cNvPr>
          <p:cNvSpPr/>
          <p:nvPr/>
        </p:nvSpPr>
        <p:spPr>
          <a:xfrm>
            <a:off x="5431517" y="2545919"/>
            <a:ext cx="70151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'not'</a:t>
            </a:r>
          </a:p>
        </p:txBody>
      </p:sp>
      <p:sp>
        <p:nvSpPr>
          <p:cNvPr id="36" name="Rectangle: Rounded Corners 23">
            <a:extLst>
              <a:ext uri="{FF2B5EF4-FFF2-40B4-BE49-F238E27FC236}">
                <a16:creationId xmlns:a16="http://schemas.microsoft.com/office/drawing/2014/main" id="{8B78C599-D02E-7E71-D031-C8BFBDDF11E1}"/>
              </a:ext>
            </a:extLst>
          </p:cNvPr>
          <p:cNvSpPr/>
          <p:nvPr/>
        </p:nvSpPr>
        <p:spPr>
          <a:xfrm>
            <a:off x="920697" y="2496603"/>
            <a:ext cx="106680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'doctor'</a:t>
            </a:r>
          </a:p>
        </p:txBody>
      </p:sp>
      <p:sp>
        <p:nvSpPr>
          <p:cNvPr id="40" name="Rectangle: Rounded Corners 23">
            <a:extLst>
              <a:ext uri="{FF2B5EF4-FFF2-40B4-BE49-F238E27FC236}">
                <a16:creationId xmlns:a16="http://schemas.microsoft.com/office/drawing/2014/main" id="{7ABD811C-B0DC-713B-F2D6-B290AC4669E4}"/>
              </a:ext>
            </a:extLst>
          </p:cNvPr>
          <p:cNvSpPr/>
          <p:nvPr/>
        </p:nvSpPr>
        <p:spPr>
          <a:xfrm>
            <a:off x="2100165" y="2501467"/>
            <a:ext cx="829575"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41" name="Rectangle: Rounded Corners 23">
            <a:extLst>
              <a:ext uri="{FF2B5EF4-FFF2-40B4-BE49-F238E27FC236}">
                <a16:creationId xmlns:a16="http://schemas.microsoft.com/office/drawing/2014/main" id="{E9C93724-00A8-D778-2CB4-C12F2CA378C4}"/>
              </a:ext>
            </a:extLst>
          </p:cNvPr>
          <p:cNvSpPr/>
          <p:nvPr/>
        </p:nvSpPr>
        <p:spPr>
          <a:xfrm>
            <a:off x="3014708" y="2505490"/>
            <a:ext cx="701518"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'he'</a:t>
            </a:r>
          </a:p>
        </p:txBody>
      </p:sp>
      <p:sp>
        <p:nvSpPr>
          <p:cNvPr id="43" name="Rectangle: Rounded Corners 23">
            <a:extLst>
              <a:ext uri="{FF2B5EF4-FFF2-40B4-BE49-F238E27FC236}">
                <a16:creationId xmlns:a16="http://schemas.microsoft.com/office/drawing/2014/main" id="{AA3BE1B6-00BE-054E-3ED0-73D8DC16E34D}"/>
              </a:ext>
            </a:extLst>
          </p:cNvPr>
          <p:cNvSpPr/>
          <p:nvPr/>
        </p:nvSpPr>
        <p:spPr>
          <a:xfrm>
            <a:off x="4673084" y="2505489"/>
            <a:ext cx="701518"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'it’s'</a:t>
            </a:r>
          </a:p>
        </p:txBody>
      </p:sp>
      <p:sp>
        <p:nvSpPr>
          <p:cNvPr id="45" name="Rectangle: Rounded Corners 23">
            <a:extLst>
              <a:ext uri="{FF2B5EF4-FFF2-40B4-BE49-F238E27FC236}">
                <a16:creationId xmlns:a16="http://schemas.microsoft.com/office/drawing/2014/main" id="{EFB375B2-284D-85B4-CEEC-59F02E3B40EE}"/>
              </a:ext>
            </a:extLst>
          </p:cNvPr>
          <p:cNvSpPr/>
          <p:nvPr/>
        </p:nvSpPr>
        <p:spPr>
          <a:xfrm>
            <a:off x="3783068" y="2505489"/>
            <a:ext cx="822077"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'said'</a:t>
            </a:r>
          </a:p>
        </p:txBody>
      </p:sp>
      <p:sp>
        <p:nvSpPr>
          <p:cNvPr id="47" name="Rectangle: Rounded Corners 24">
            <a:extLst>
              <a:ext uri="{FF2B5EF4-FFF2-40B4-BE49-F238E27FC236}">
                <a16:creationId xmlns:a16="http://schemas.microsoft.com/office/drawing/2014/main" id="{F93C6109-2595-7419-B1CE-528BAD8353A5}"/>
              </a:ext>
            </a:extLst>
          </p:cNvPr>
          <p:cNvSpPr/>
          <p:nvPr/>
        </p:nvSpPr>
        <p:spPr>
          <a:xfrm>
            <a:off x="6189949" y="2545919"/>
            <a:ext cx="120474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'broken’</a:t>
            </a:r>
          </a:p>
        </p:txBody>
      </p:sp>
      <p:sp>
        <p:nvSpPr>
          <p:cNvPr id="49" name="Rectangle: Rounded Corners 24">
            <a:extLst>
              <a:ext uri="{FF2B5EF4-FFF2-40B4-BE49-F238E27FC236}">
                <a16:creationId xmlns:a16="http://schemas.microsoft.com/office/drawing/2014/main" id="{7DDF9B5F-8749-D709-DBA4-A217BFD8DAF3}"/>
              </a:ext>
            </a:extLst>
          </p:cNvPr>
          <p:cNvSpPr/>
          <p:nvPr/>
        </p:nvSpPr>
        <p:spPr>
          <a:xfrm>
            <a:off x="7447371" y="2545919"/>
            <a:ext cx="52250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0" name="Rectangle: Rounded Corners 24">
            <a:extLst>
              <a:ext uri="{FF2B5EF4-FFF2-40B4-BE49-F238E27FC236}">
                <a16:creationId xmlns:a16="http://schemas.microsoft.com/office/drawing/2014/main" id="{410493BB-F7B2-AF8A-58C6-914B86202992}"/>
              </a:ext>
            </a:extLst>
          </p:cNvPr>
          <p:cNvSpPr/>
          <p:nvPr/>
        </p:nvSpPr>
        <p:spPr>
          <a:xfrm>
            <a:off x="8035826" y="2528132"/>
            <a:ext cx="88854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'just'</a:t>
            </a:r>
          </a:p>
        </p:txBody>
      </p:sp>
      <p:sp>
        <p:nvSpPr>
          <p:cNvPr id="51" name="Rectangle: Rounded Corners 24">
            <a:extLst>
              <a:ext uri="{FF2B5EF4-FFF2-40B4-BE49-F238E27FC236}">
                <a16:creationId xmlns:a16="http://schemas.microsoft.com/office/drawing/2014/main" id="{B5D5029B-174F-6C2F-31D5-37EB3EA727EF}"/>
              </a:ext>
            </a:extLst>
          </p:cNvPr>
          <p:cNvSpPr/>
          <p:nvPr/>
        </p:nvSpPr>
        <p:spPr>
          <a:xfrm>
            <a:off x="9013773" y="2516264"/>
            <a:ext cx="13306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’sprained’</a:t>
            </a:r>
          </a:p>
        </p:txBody>
      </p:sp>
      <p:sp>
        <p:nvSpPr>
          <p:cNvPr id="52" name="Rectangle: Rounded Corners 6">
            <a:extLst>
              <a:ext uri="{FF2B5EF4-FFF2-40B4-BE49-F238E27FC236}">
                <a16:creationId xmlns:a16="http://schemas.microsoft.com/office/drawing/2014/main" id="{672E5835-482F-0C98-D07B-EB17F1C6B19C}"/>
              </a:ext>
            </a:extLst>
          </p:cNvPr>
          <p:cNvSpPr/>
          <p:nvPr/>
        </p:nvSpPr>
        <p:spPr>
          <a:xfrm>
            <a:off x="10424409" y="2522459"/>
            <a:ext cx="522503"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4" name="Rectangle: Rounded Corners 6">
            <a:extLst>
              <a:ext uri="{FF2B5EF4-FFF2-40B4-BE49-F238E27FC236}">
                <a16:creationId xmlns:a16="http://schemas.microsoft.com/office/drawing/2014/main" id="{EC44E560-E075-A6DB-1746-37DCF87BB31B}"/>
              </a:ext>
            </a:extLst>
          </p:cNvPr>
          <p:cNvSpPr/>
          <p:nvPr/>
        </p:nvSpPr>
        <p:spPr>
          <a:xfrm>
            <a:off x="6595181" y="4872685"/>
            <a:ext cx="522503"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5" name="Rectangle: Rounded Corners 10">
            <a:extLst>
              <a:ext uri="{FF2B5EF4-FFF2-40B4-BE49-F238E27FC236}">
                <a16:creationId xmlns:a16="http://schemas.microsoft.com/office/drawing/2014/main" id="{4D2FC124-44C2-7BA2-A918-FAF5CDB3E8FF}"/>
              </a:ext>
            </a:extLst>
          </p:cNvPr>
          <p:cNvSpPr/>
          <p:nvPr/>
        </p:nvSpPr>
        <p:spPr>
          <a:xfrm>
            <a:off x="5280733" y="4884331"/>
            <a:ext cx="1264661"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yesterday</a:t>
            </a:r>
            <a:endParaRPr lang="en-GB" dirty="0">
              <a:solidFill>
                <a:srgbClr val="7030A0"/>
              </a:solidFill>
            </a:endParaRPr>
          </a:p>
        </p:txBody>
      </p:sp>
      <p:sp>
        <p:nvSpPr>
          <p:cNvPr id="56" name="Rectangle: Rounded Corners 12">
            <a:extLst>
              <a:ext uri="{FF2B5EF4-FFF2-40B4-BE49-F238E27FC236}">
                <a16:creationId xmlns:a16="http://schemas.microsoft.com/office/drawing/2014/main" id="{DE071588-A2FA-75A3-07A7-FBC07F40D2FD}"/>
              </a:ext>
            </a:extLst>
          </p:cNvPr>
          <p:cNvSpPr/>
          <p:nvPr/>
        </p:nvSpPr>
        <p:spPr>
          <a:xfrm>
            <a:off x="4529428" y="4889210"/>
            <a:ext cx="7015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'lot'</a:t>
            </a:r>
          </a:p>
        </p:txBody>
      </p:sp>
      <p:sp>
        <p:nvSpPr>
          <p:cNvPr id="57" name="Rectangle: Rounded Corners 14">
            <a:extLst>
              <a:ext uri="{FF2B5EF4-FFF2-40B4-BE49-F238E27FC236}">
                <a16:creationId xmlns:a16="http://schemas.microsoft.com/office/drawing/2014/main" id="{66EDCA67-9912-D3EA-D634-9FD10A5F1704}"/>
              </a:ext>
            </a:extLst>
          </p:cNvPr>
          <p:cNvSpPr/>
          <p:nvPr/>
        </p:nvSpPr>
        <p:spPr>
          <a:xfrm>
            <a:off x="3898001" y="4872686"/>
            <a:ext cx="57465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72" name="Rectangle: Rounded Corners 15">
            <a:extLst>
              <a:ext uri="{FF2B5EF4-FFF2-40B4-BE49-F238E27FC236}">
                <a16:creationId xmlns:a16="http://schemas.microsoft.com/office/drawing/2014/main" id="{DB6B863A-0131-8BBF-A99A-083D560A218E}"/>
              </a:ext>
            </a:extLst>
          </p:cNvPr>
          <p:cNvSpPr/>
          <p:nvPr/>
        </p:nvSpPr>
        <p:spPr>
          <a:xfrm>
            <a:off x="2760067" y="4872686"/>
            <a:ext cx="1066800" cy="469900"/>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a:t>
            </a:r>
          </a:p>
        </p:txBody>
      </p:sp>
      <p:sp>
        <p:nvSpPr>
          <p:cNvPr id="73" name="Rectangle: Rounded Corners 16">
            <a:extLst>
              <a:ext uri="{FF2B5EF4-FFF2-40B4-BE49-F238E27FC236}">
                <a16:creationId xmlns:a16="http://schemas.microsoft.com/office/drawing/2014/main" id="{36F4055F-257A-158E-1B54-6DD3BD85BC40}"/>
              </a:ext>
            </a:extLst>
          </p:cNvPr>
          <p:cNvSpPr/>
          <p:nvPr/>
        </p:nvSpPr>
        <p:spPr>
          <a:xfrm>
            <a:off x="1763176" y="4872685"/>
            <a:ext cx="925757"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’ankle’</a:t>
            </a:r>
          </a:p>
        </p:txBody>
      </p:sp>
      <p:sp>
        <p:nvSpPr>
          <p:cNvPr id="74" name="Rectangle: Rounded Corners 17">
            <a:extLst>
              <a:ext uri="{FF2B5EF4-FFF2-40B4-BE49-F238E27FC236}">
                <a16:creationId xmlns:a16="http://schemas.microsoft.com/office/drawing/2014/main" id="{138EFCD3-BE44-0E4B-2641-8B40FBA6F92E}"/>
              </a:ext>
            </a:extLst>
          </p:cNvPr>
          <p:cNvSpPr/>
          <p:nvPr/>
        </p:nvSpPr>
        <p:spPr>
          <a:xfrm>
            <a:off x="972817" y="4872686"/>
            <a:ext cx="790359"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'My'</a:t>
            </a:r>
          </a:p>
        </p:txBody>
      </p:sp>
      <p:sp>
        <p:nvSpPr>
          <p:cNvPr id="75" name="Rectangle: Rounded Corners 20">
            <a:extLst>
              <a:ext uri="{FF2B5EF4-FFF2-40B4-BE49-F238E27FC236}">
                <a16:creationId xmlns:a16="http://schemas.microsoft.com/office/drawing/2014/main" id="{7BF36277-21CD-1ADA-7DDE-8DC76402D102}"/>
              </a:ext>
            </a:extLst>
          </p:cNvPr>
          <p:cNvSpPr/>
          <p:nvPr/>
        </p:nvSpPr>
        <p:spPr>
          <a:xfrm>
            <a:off x="7167471" y="4874067"/>
            <a:ext cx="522503"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76" name="Rectangle: Rounded Corners 21">
            <a:extLst>
              <a:ext uri="{FF2B5EF4-FFF2-40B4-BE49-F238E27FC236}">
                <a16:creationId xmlns:a16="http://schemas.microsoft.com/office/drawing/2014/main" id="{D0847D91-8AAC-ACFC-AEAB-3BAAB67E5A77}"/>
              </a:ext>
            </a:extLst>
          </p:cNvPr>
          <p:cNvSpPr/>
          <p:nvPr/>
        </p:nvSpPr>
        <p:spPr>
          <a:xfrm>
            <a:off x="7779373" y="4884331"/>
            <a:ext cx="888547" cy="469900"/>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'go</a:t>
            </a:r>
            <a:r>
              <a:rPr lang="en-GB" dirty="0">
                <a:solidFill>
                  <a:srgbClr val="7030A0"/>
                </a:solidFill>
              </a:rPr>
              <a:t>'</a:t>
            </a:r>
          </a:p>
        </p:txBody>
      </p:sp>
      <p:sp>
        <p:nvSpPr>
          <p:cNvPr id="77" name="Rectangle: Rounded Corners 22">
            <a:extLst>
              <a:ext uri="{FF2B5EF4-FFF2-40B4-BE49-F238E27FC236}">
                <a16:creationId xmlns:a16="http://schemas.microsoft.com/office/drawing/2014/main" id="{BE75C934-E81D-93AB-9766-C7CF13C14D76}"/>
              </a:ext>
            </a:extLst>
          </p:cNvPr>
          <p:cNvSpPr/>
          <p:nvPr/>
        </p:nvSpPr>
        <p:spPr>
          <a:xfrm>
            <a:off x="8733309" y="4884331"/>
            <a:ext cx="580400"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'to'</a:t>
            </a:r>
          </a:p>
        </p:txBody>
      </p:sp>
      <p:sp>
        <p:nvSpPr>
          <p:cNvPr id="78" name="Rectangle: Rounded Corners 23">
            <a:extLst>
              <a:ext uri="{FF2B5EF4-FFF2-40B4-BE49-F238E27FC236}">
                <a16:creationId xmlns:a16="http://schemas.microsoft.com/office/drawing/2014/main" id="{693CFA29-111D-BC12-B891-441572F6B1A3}"/>
              </a:ext>
            </a:extLst>
          </p:cNvPr>
          <p:cNvSpPr/>
          <p:nvPr/>
        </p:nvSpPr>
        <p:spPr>
          <a:xfrm>
            <a:off x="9379098" y="4872685"/>
            <a:ext cx="79035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'the'</a:t>
            </a:r>
          </a:p>
        </p:txBody>
      </p:sp>
      <p:sp>
        <p:nvSpPr>
          <p:cNvPr id="79" name="Rectangle: Rounded Corners 24">
            <a:extLst>
              <a:ext uri="{FF2B5EF4-FFF2-40B4-BE49-F238E27FC236}">
                <a16:creationId xmlns:a16="http://schemas.microsoft.com/office/drawing/2014/main" id="{06AD61EB-A528-AB89-F9F6-B0602CF91CCC}"/>
              </a:ext>
            </a:extLst>
          </p:cNvPr>
          <p:cNvSpPr/>
          <p:nvPr/>
        </p:nvSpPr>
        <p:spPr>
          <a:xfrm>
            <a:off x="5448522" y="5625640"/>
            <a:ext cx="70151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'not'</a:t>
            </a:r>
          </a:p>
        </p:txBody>
      </p:sp>
      <p:sp>
        <p:nvSpPr>
          <p:cNvPr id="80" name="Rectangle: Rounded Corners 23">
            <a:extLst>
              <a:ext uri="{FF2B5EF4-FFF2-40B4-BE49-F238E27FC236}">
                <a16:creationId xmlns:a16="http://schemas.microsoft.com/office/drawing/2014/main" id="{E4B49F33-7690-2735-4F65-BC67E227008E}"/>
              </a:ext>
            </a:extLst>
          </p:cNvPr>
          <p:cNvSpPr/>
          <p:nvPr/>
        </p:nvSpPr>
        <p:spPr>
          <a:xfrm>
            <a:off x="937702" y="5576324"/>
            <a:ext cx="106680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'doctor'</a:t>
            </a:r>
          </a:p>
        </p:txBody>
      </p:sp>
      <p:sp>
        <p:nvSpPr>
          <p:cNvPr id="81" name="Rectangle: Rounded Corners 23">
            <a:extLst>
              <a:ext uri="{FF2B5EF4-FFF2-40B4-BE49-F238E27FC236}">
                <a16:creationId xmlns:a16="http://schemas.microsoft.com/office/drawing/2014/main" id="{293CEE66-1BDB-48F7-2317-E9B10D5B3105}"/>
              </a:ext>
            </a:extLst>
          </p:cNvPr>
          <p:cNvSpPr/>
          <p:nvPr/>
        </p:nvSpPr>
        <p:spPr>
          <a:xfrm>
            <a:off x="2117170" y="5581188"/>
            <a:ext cx="829575"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82" name="Rectangle: Rounded Corners 23">
            <a:extLst>
              <a:ext uri="{FF2B5EF4-FFF2-40B4-BE49-F238E27FC236}">
                <a16:creationId xmlns:a16="http://schemas.microsoft.com/office/drawing/2014/main" id="{D9F730E8-4046-5AE1-084C-278DADF9C776}"/>
              </a:ext>
            </a:extLst>
          </p:cNvPr>
          <p:cNvSpPr/>
          <p:nvPr/>
        </p:nvSpPr>
        <p:spPr>
          <a:xfrm>
            <a:off x="3031713" y="5585211"/>
            <a:ext cx="701518"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'he'</a:t>
            </a:r>
          </a:p>
        </p:txBody>
      </p:sp>
      <p:sp>
        <p:nvSpPr>
          <p:cNvPr id="83" name="Rectangle: Rounded Corners 23">
            <a:extLst>
              <a:ext uri="{FF2B5EF4-FFF2-40B4-BE49-F238E27FC236}">
                <a16:creationId xmlns:a16="http://schemas.microsoft.com/office/drawing/2014/main" id="{16654C42-AC42-8091-CDC2-00007CD678D0}"/>
              </a:ext>
            </a:extLst>
          </p:cNvPr>
          <p:cNvSpPr/>
          <p:nvPr/>
        </p:nvSpPr>
        <p:spPr>
          <a:xfrm>
            <a:off x="4690089" y="5585210"/>
            <a:ext cx="701518"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'it’s'</a:t>
            </a:r>
          </a:p>
        </p:txBody>
      </p:sp>
      <p:sp>
        <p:nvSpPr>
          <p:cNvPr id="84" name="Rectangle: Rounded Corners 23">
            <a:extLst>
              <a:ext uri="{FF2B5EF4-FFF2-40B4-BE49-F238E27FC236}">
                <a16:creationId xmlns:a16="http://schemas.microsoft.com/office/drawing/2014/main" id="{EC96D715-9C83-7E86-AAEB-05672EA74921}"/>
              </a:ext>
            </a:extLst>
          </p:cNvPr>
          <p:cNvSpPr/>
          <p:nvPr/>
        </p:nvSpPr>
        <p:spPr>
          <a:xfrm>
            <a:off x="3800073" y="5585210"/>
            <a:ext cx="822077"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'said'</a:t>
            </a:r>
          </a:p>
        </p:txBody>
      </p:sp>
      <p:sp>
        <p:nvSpPr>
          <p:cNvPr id="85" name="Rectangle: Rounded Corners 24">
            <a:extLst>
              <a:ext uri="{FF2B5EF4-FFF2-40B4-BE49-F238E27FC236}">
                <a16:creationId xmlns:a16="http://schemas.microsoft.com/office/drawing/2014/main" id="{5B858C19-E5D6-089B-B306-FAED9137B5E4}"/>
              </a:ext>
            </a:extLst>
          </p:cNvPr>
          <p:cNvSpPr/>
          <p:nvPr/>
        </p:nvSpPr>
        <p:spPr>
          <a:xfrm>
            <a:off x="6206954" y="5625640"/>
            <a:ext cx="1204743" cy="469900"/>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'break’</a:t>
            </a:r>
          </a:p>
        </p:txBody>
      </p:sp>
      <p:sp>
        <p:nvSpPr>
          <p:cNvPr id="86" name="Rectangle: Rounded Corners 24">
            <a:extLst>
              <a:ext uri="{FF2B5EF4-FFF2-40B4-BE49-F238E27FC236}">
                <a16:creationId xmlns:a16="http://schemas.microsoft.com/office/drawing/2014/main" id="{76DC8BF6-CBEA-2604-05C0-B6A48708D1DC}"/>
              </a:ext>
            </a:extLst>
          </p:cNvPr>
          <p:cNvSpPr/>
          <p:nvPr/>
        </p:nvSpPr>
        <p:spPr>
          <a:xfrm>
            <a:off x="7464376" y="5625640"/>
            <a:ext cx="52250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87" name="Rectangle: Rounded Corners 24">
            <a:extLst>
              <a:ext uri="{FF2B5EF4-FFF2-40B4-BE49-F238E27FC236}">
                <a16:creationId xmlns:a16="http://schemas.microsoft.com/office/drawing/2014/main" id="{4F17463B-B3B1-53CE-283D-3A21B592ACA2}"/>
              </a:ext>
            </a:extLst>
          </p:cNvPr>
          <p:cNvSpPr/>
          <p:nvPr/>
        </p:nvSpPr>
        <p:spPr>
          <a:xfrm>
            <a:off x="8052831" y="5607853"/>
            <a:ext cx="88854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'just'</a:t>
            </a:r>
          </a:p>
        </p:txBody>
      </p:sp>
      <p:sp>
        <p:nvSpPr>
          <p:cNvPr id="88" name="Rectangle: Rounded Corners 24">
            <a:extLst>
              <a:ext uri="{FF2B5EF4-FFF2-40B4-BE49-F238E27FC236}">
                <a16:creationId xmlns:a16="http://schemas.microsoft.com/office/drawing/2014/main" id="{1F794334-570A-1556-43A0-364521322C9B}"/>
              </a:ext>
            </a:extLst>
          </p:cNvPr>
          <p:cNvSpPr/>
          <p:nvPr/>
        </p:nvSpPr>
        <p:spPr>
          <a:xfrm>
            <a:off x="9030778" y="5595985"/>
            <a:ext cx="1330699" cy="469900"/>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’sprain’</a:t>
            </a:r>
          </a:p>
        </p:txBody>
      </p:sp>
      <p:sp>
        <p:nvSpPr>
          <p:cNvPr id="89" name="Rectangle: Rounded Corners 6">
            <a:extLst>
              <a:ext uri="{FF2B5EF4-FFF2-40B4-BE49-F238E27FC236}">
                <a16:creationId xmlns:a16="http://schemas.microsoft.com/office/drawing/2014/main" id="{D865227B-C2A4-D295-E68E-AB88EFB03349}"/>
              </a:ext>
            </a:extLst>
          </p:cNvPr>
          <p:cNvSpPr/>
          <p:nvPr/>
        </p:nvSpPr>
        <p:spPr>
          <a:xfrm>
            <a:off x="10441414" y="5602180"/>
            <a:ext cx="522503"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91" name="Rectangle: Rounded Corners 23">
            <a:extLst>
              <a:ext uri="{FF2B5EF4-FFF2-40B4-BE49-F238E27FC236}">
                <a16:creationId xmlns:a16="http://schemas.microsoft.com/office/drawing/2014/main" id="{246A01E9-671D-88FE-18DD-02F169F7E167}"/>
              </a:ext>
            </a:extLst>
          </p:cNvPr>
          <p:cNvSpPr/>
          <p:nvPr/>
        </p:nvSpPr>
        <p:spPr>
          <a:xfrm>
            <a:off x="920697" y="3143035"/>
            <a:ext cx="106680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92" name="Rectangle: Rounded Corners 23">
            <a:extLst>
              <a:ext uri="{FF2B5EF4-FFF2-40B4-BE49-F238E27FC236}">
                <a16:creationId xmlns:a16="http://schemas.microsoft.com/office/drawing/2014/main" id="{AFDCE42B-6E8E-EABC-3982-61FAB77F828E}"/>
              </a:ext>
            </a:extLst>
          </p:cNvPr>
          <p:cNvSpPr/>
          <p:nvPr/>
        </p:nvSpPr>
        <p:spPr>
          <a:xfrm>
            <a:off x="2075727" y="3143035"/>
            <a:ext cx="68434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93" name="Rectangle: Rounded Corners 23">
            <a:extLst>
              <a:ext uri="{FF2B5EF4-FFF2-40B4-BE49-F238E27FC236}">
                <a16:creationId xmlns:a16="http://schemas.microsoft.com/office/drawing/2014/main" id="{5CE3C91E-798B-2DAB-0E8E-617607BB261F}"/>
              </a:ext>
            </a:extLst>
          </p:cNvPr>
          <p:cNvSpPr/>
          <p:nvPr/>
        </p:nvSpPr>
        <p:spPr>
          <a:xfrm>
            <a:off x="2814364" y="3143035"/>
            <a:ext cx="1484536"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94" name="Rectangle: Rounded Corners 23">
            <a:extLst>
              <a:ext uri="{FF2B5EF4-FFF2-40B4-BE49-F238E27FC236}">
                <a16:creationId xmlns:a16="http://schemas.microsoft.com/office/drawing/2014/main" id="{6AE0E580-1008-7263-2978-1F4D671346BD}"/>
              </a:ext>
            </a:extLst>
          </p:cNvPr>
          <p:cNvSpPr/>
          <p:nvPr/>
        </p:nvSpPr>
        <p:spPr>
          <a:xfrm>
            <a:off x="5788546" y="3141209"/>
            <a:ext cx="136192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‘optimistic</a:t>
            </a:r>
          </a:p>
        </p:txBody>
      </p:sp>
      <p:sp>
        <p:nvSpPr>
          <p:cNvPr id="95" name="Rectangle: Rounded Corners 23">
            <a:extLst>
              <a:ext uri="{FF2B5EF4-FFF2-40B4-BE49-F238E27FC236}">
                <a16:creationId xmlns:a16="http://schemas.microsoft.com/office/drawing/2014/main" id="{A84DE4D6-FA26-D68F-EF68-265938D2651A}"/>
              </a:ext>
            </a:extLst>
          </p:cNvPr>
          <p:cNvSpPr/>
          <p:nvPr/>
        </p:nvSpPr>
        <p:spPr>
          <a:xfrm>
            <a:off x="7235386" y="3140178"/>
            <a:ext cx="701518"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03" name="Rectangle: Rounded Corners 23">
            <a:extLst>
              <a:ext uri="{FF2B5EF4-FFF2-40B4-BE49-F238E27FC236}">
                <a16:creationId xmlns:a16="http://schemas.microsoft.com/office/drawing/2014/main" id="{772B620C-01CF-4C02-5BA9-1CED6B312ACA}"/>
              </a:ext>
            </a:extLst>
          </p:cNvPr>
          <p:cNvSpPr/>
          <p:nvPr/>
        </p:nvSpPr>
        <p:spPr>
          <a:xfrm>
            <a:off x="937702" y="6220328"/>
            <a:ext cx="106680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104" name="Rectangle: Rounded Corners 23">
            <a:extLst>
              <a:ext uri="{FF2B5EF4-FFF2-40B4-BE49-F238E27FC236}">
                <a16:creationId xmlns:a16="http://schemas.microsoft.com/office/drawing/2014/main" id="{F4C59F59-CB1F-5747-F73E-1D5AE66A2F6C}"/>
              </a:ext>
            </a:extLst>
          </p:cNvPr>
          <p:cNvSpPr/>
          <p:nvPr/>
        </p:nvSpPr>
        <p:spPr>
          <a:xfrm>
            <a:off x="2092732" y="6220328"/>
            <a:ext cx="68434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105" name="Rectangle: Rounded Corners 23">
            <a:extLst>
              <a:ext uri="{FF2B5EF4-FFF2-40B4-BE49-F238E27FC236}">
                <a16:creationId xmlns:a16="http://schemas.microsoft.com/office/drawing/2014/main" id="{87F20D3E-985E-C9CB-95D9-45D9FC575BC9}"/>
              </a:ext>
            </a:extLst>
          </p:cNvPr>
          <p:cNvSpPr/>
          <p:nvPr/>
        </p:nvSpPr>
        <p:spPr>
          <a:xfrm>
            <a:off x="2831369" y="6220328"/>
            <a:ext cx="1484536" cy="511813"/>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‘become'</a:t>
            </a:r>
          </a:p>
        </p:txBody>
      </p:sp>
      <p:sp>
        <p:nvSpPr>
          <p:cNvPr id="106" name="Rectangle: Rounded Corners 23">
            <a:extLst>
              <a:ext uri="{FF2B5EF4-FFF2-40B4-BE49-F238E27FC236}">
                <a16:creationId xmlns:a16="http://schemas.microsoft.com/office/drawing/2014/main" id="{F02C7F9C-6AC0-F225-9546-833FC1B4EEBB}"/>
              </a:ext>
            </a:extLst>
          </p:cNvPr>
          <p:cNvSpPr/>
          <p:nvPr/>
        </p:nvSpPr>
        <p:spPr>
          <a:xfrm>
            <a:off x="5525994" y="6220327"/>
            <a:ext cx="136192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‘optimistic</a:t>
            </a:r>
          </a:p>
        </p:txBody>
      </p:sp>
      <p:sp>
        <p:nvSpPr>
          <p:cNvPr id="107" name="Rectangle: Rounded Corners 23">
            <a:extLst>
              <a:ext uri="{FF2B5EF4-FFF2-40B4-BE49-F238E27FC236}">
                <a16:creationId xmlns:a16="http://schemas.microsoft.com/office/drawing/2014/main" id="{2B7E6577-C0FE-F2B9-D170-027CA6767352}"/>
              </a:ext>
            </a:extLst>
          </p:cNvPr>
          <p:cNvSpPr/>
          <p:nvPr/>
        </p:nvSpPr>
        <p:spPr>
          <a:xfrm>
            <a:off x="6971451" y="6247507"/>
            <a:ext cx="701518"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08" name="Rectangle: Rounded Corners 23">
            <a:extLst>
              <a:ext uri="{FF2B5EF4-FFF2-40B4-BE49-F238E27FC236}">
                <a16:creationId xmlns:a16="http://schemas.microsoft.com/office/drawing/2014/main" id="{EB6C6BA8-809D-93F3-E7A6-F3939F9C223C}"/>
              </a:ext>
            </a:extLst>
          </p:cNvPr>
          <p:cNvSpPr/>
          <p:nvPr/>
        </p:nvSpPr>
        <p:spPr>
          <a:xfrm>
            <a:off x="4388300" y="3141209"/>
            <a:ext cx="136192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‘more’</a:t>
            </a:r>
          </a:p>
        </p:txBody>
      </p:sp>
      <p:sp>
        <p:nvSpPr>
          <p:cNvPr id="109" name="Rectangle: Rounded Corners 23">
            <a:extLst>
              <a:ext uri="{FF2B5EF4-FFF2-40B4-BE49-F238E27FC236}">
                <a16:creationId xmlns:a16="http://schemas.microsoft.com/office/drawing/2014/main" id="{5662EE6B-69CE-DDDC-A40F-C9846D35AB3E}"/>
              </a:ext>
            </a:extLst>
          </p:cNvPr>
          <p:cNvSpPr/>
          <p:nvPr/>
        </p:nvSpPr>
        <p:spPr>
          <a:xfrm>
            <a:off x="4387549" y="6255341"/>
            <a:ext cx="106680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‘more’</a:t>
            </a:r>
          </a:p>
        </p:txBody>
      </p:sp>
    </p:spTree>
    <p:extLst>
      <p:ext uri="{BB962C8B-B14F-4D97-AF65-F5344CB8AC3E}">
        <p14:creationId xmlns:p14="http://schemas.microsoft.com/office/powerpoint/2010/main" val="190953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animBg="1"/>
      <p:bldP spid="31" grpId="0" animBg="1"/>
      <p:bldP spid="34" grpId="0" animBg="1"/>
      <p:bldP spid="36" grpId="0" animBg="1"/>
      <p:bldP spid="40" grpId="0" animBg="1"/>
      <p:bldP spid="41" grpId="0" animBg="1"/>
      <p:bldP spid="43" grpId="0" animBg="1"/>
      <p:bldP spid="45" grpId="0" animBg="1"/>
      <p:bldP spid="47" grpId="0" animBg="1"/>
      <p:bldP spid="49" grpId="0" animBg="1"/>
      <p:bldP spid="50" grpId="0" animBg="1"/>
      <p:bldP spid="51" grpId="0" animBg="1"/>
      <p:bldP spid="52" grpId="0" animBg="1"/>
      <p:bldP spid="54" grpId="0" animBg="1"/>
      <p:bldP spid="55" grpId="0" animBg="1"/>
      <p:bldP spid="56" grpId="0" animBg="1"/>
      <p:bldP spid="57"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1" grpId="0" animBg="1"/>
      <p:bldP spid="92" grpId="0" animBg="1"/>
      <p:bldP spid="93" grpId="0" animBg="1"/>
      <p:bldP spid="94" grpId="0" animBg="1"/>
      <p:bldP spid="95" grpId="0" animBg="1"/>
      <p:bldP spid="103" grpId="0" animBg="1"/>
      <p:bldP spid="104" grpId="0" animBg="1"/>
      <p:bldP spid="105" grpId="0" animBg="1"/>
      <p:bldP spid="106" grpId="0" animBg="1"/>
      <p:bldP spid="107" grpId="0" animBg="1"/>
      <p:bldP spid="108" grpId="0" animBg="1"/>
      <p:bldP spid="1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Part of Speech (POS) tagging</a:t>
            </a:r>
            <a:endParaRPr lang="en-US" dirty="0"/>
          </a:p>
        </p:txBody>
      </p:sp>
      <p:sp>
        <p:nvSpPr>
          <p:cNvPr id="4" name="TextBox 3"/>
          <p:cNvSpPr txBox="1"/>
          <p:nvPr/>
        </p:nvSpPr>
        <p:spPr>
          <a:xfrm>
            <a:off x="424760" y="1121571"/>
            <a:ext cx="10812089" cy="3785652"/>
          </a:xfrm>
          <a:prstGeom prst="rect">
            <a:avLst/>
          </a:prstGeom>
          <a:noFill/>
        </p:spPr>
        <p:txBody>
          <a:bodyPr wrap="square" rtlCol="0" anchor="t">
            <a:spAutoFit/>
          </a:bodyPr>
          <a:lstStyle/>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4871864" y="2564904"/>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D01F8A45-DCD9-4482-A7A3-8496964015CF}"/>
              </a:ext>
            </a:extLst>
          </p:cNvPr>
          <p:cNvSpPr/>
          <p:nvPr/>
        </p:nvSpPr>
        <p:spPr>
          <a:xfrm>
            <a:off x="4231304" y="4220632"/>
            <a:ext cx="16001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(‘lot’, ‘NN’)</a:t>
            </a:r>
          </a:p>
        </p:txBody>
      </p:sp>
      <p:sp>
        <p:nvSpPr>
          <p:cNvPr id="46" name="Rectangle: Rounded Corners 45">
            <a:extLst>
              <a:ext uri="{FF2B5EF4-FFF2-40B4-BE49-F238E27FC236}">
                <a16:creationId xmlns:a16="http://schemas.microsoft.com/office/drawing/2014/main" id="{F7A816CE-2472-49F0-916A-433A0CB0CCD6}"/>
              </a:ext>
            </a:extLst>
          </p:cNvPr>
          <p:cNvSpPr/>
          <p:nvPr/>
        </p:nvSpPr>
        <p:spPr>
          <a:xfrm>
            <a:off x="2230869" y="4217613"/>
            <a:ext cx="18806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 ‘VBD’)</a:t>
            </a:r>
          </a:p>
        </p:txBody>
      </p:sp>
      <p:sp>
        <p:nvSpPr>
          <p:cNvPr id="48" name="Rectangle: Rounded Corners 47">
            <a:extLst>
              <a:ext uri="{FF2B5EF4-FFF2-40B4-BE49-F238E27FC236}">
                <a16:creationId xmlns:a16="http://schemas.microsoft.com/office/drawing/2014/main" id="{22AE59C8-69D7-4C0C-8BA2-B410B44DDE02}"/>
              </a:ext>
            </a:extLst>
          </p:cNvPr>
          <p:cNvSpPr/>
          <p:nvPr/>
        </p:nvSpPr>
        <p:spPr>
          <a:xfrm>
            <a:off x="335360" y="4213331"/>
            <a:ext cx="1804090"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(‘ankle’, ‘NN’)</a:t>
            </a:r>
          </a:p>
        </p:txBody>
      </p:sp>
      <p:sp>
        <p:nvSpPr>
          <p:cNvPr id="43" name="Rectangle: Rounded Corners 42">
            <a:extLst>
              <a:ext uri="{FF2B5EF4-FFF2-40B4-BE49-F238E27FC236}">
                <a16:creationId xmlns:a16="http://schemas.microsoft.com/office/drawing/2014/main" id="{CD0C9C09-7762-4BED-A66A-DAC17F6FCFFF}"/>
              </a:ext>
            </a:extLst>
          </p:cNvPr>
          <p:cNvSpPr/>
          <p:nvPr/>
        </p:nvSpPr>
        <p:spPr>
          <a:xfrm>
            <a:off x="5942215" y="4198612"/>
            <a:ext cx="207910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(‘yesterday', ‘NN’)</a:t>
            </a:r>
          </a:p>
        </p:txBody>
      </p:sp>
      <p:sp>
        <p:nvSpPr>
          <p:cNvPr id="40" name="Rectangle: Rounded Corners 39">
            <a:extLst>
              <a:ext uri="{FF2B5EF4-FFF2-40B4-BE49-F238E27FC236}">
                <a16:creationId xmlns:a16="http://schemas.microsoft.com/office/drawing/2014/main" id="{C0AA7D65-1CCC-4BDB-AF6F-5DB21B423411}"/>
              </a:ext>
            </a:extLst>
          </p:cNvPr>
          <p:cNvSpPr/>
          <p:nvPr/>
        </p:nvSpPr>
        <p:spPr>
          <a:xfrm>
            <a:off x="424761" y="4869160"/>
            <a:ext cx="2131318"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(‘doctor’, ‘NN’)</a:t>
            </a:r>
          </a:p>
        </p:txBody>
      </p:sp>
      <p:sp>
        <p:nvSpPr>
          <p:cNvPr id="41" name="Rectangle: Rounded Corners 40">
            <a:extLst>
              <a:ext uri="{FF2B5EF4-FFF2-40B4-BE49-F238E27FC236}">
                <a16:creationId xmlns:a16="http://schemas.microsoft.com/office/drawing/2014/main" id="{6EBB367D-1C8A-4780-9A96-D080140050AE}"/>
              </a:ext>
            </a:extLst>
          </p:cNvPr>
          <p:cNvSpPr/>
          <p:nvPr/>
        </p:nvSpPr>
        <p:spPr>
          <a:xfrm>
            <a:off x="5014983" y="4869160"/>
            <a:ext cx="1587211" cy="469900"/>
          </a:xfrm>
          <a:prstGeom prst="roundRect">
            <a:avLst/>
          </a:prstGeom>
          <a:solidFill>
            <a:srgbClr val="EC8E54"/>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(‘not’, ‘RB’)</a:t>
            </a:r>
          </a:p>
        </p:txBody>
      </p:sp>
      <p:sp>
        <p:nvSpPr>
          <p:cNvPr id="47" name="Rectangle: Rounded Corners 46">
            <a:extLst>
              <a:ext uri="{FF2B5EF4-FFF2-40B4-BE49-F238E27FC236}">
                <a16:creationId xmlns:a16="http://schemas.microsoft.com/office/drawing/2014/main" id="{014D391B-0FAC-4850-83CD-894F7D92741A}"/>
              </a:ext>
            </a:extLst>
          </p:cNvPr>
          <p:cNvSpPr/>
          <p:nvPr/>
        </p:nvSpPr>
        <p:spPr>
          <a:xfrm>
            <a:off x="2668619" y="4853639"/>
            <a:ext cx="2259596" cy="482600"/>
          </a:xfrm>
          <a:prstGeom prst="round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(‘said’, ‘VBD’)</a:t>
            </a:r>
          </a:p>
        </p:txBody>
      </p:sp>
      <p:sp>
        <p:nvSpPr>
          <p:cNvPr id="49" name="Rectangle: Rounded Corners 48">
            <a:extLst>
              <a:ext uri="{FF2B5EF4-FFF2-40B4-BE49-F238E27FC236}">
                <a16:creationId xmlns:a16="http://schemas.microsoft.com/office/drawing/2014/main" id="{377CB5EE-64CA-441F-94B3-C1499E2203CB}"/>
              </a:ext>
            </a:extLst>
          </p:cNvPr>
          <p:cNvSpPr/>
          <p:nvPr/>
        </p:nvSpPr>
        <p:spPr>
          <a:xfrm>
            <a:off x="6688962" y="4869160"/>
            <a:ext cx="2088231" cy="482600"/>
          </a:xfrm>
          <a:prstGeom prst="roundRect">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(‘broken’, ‘VBN’)</a:t>
            </a:r>
          </a:p>
        </p:txBody>
      </p:sp>
      <p:sp>
        <p:nvSpPr>
          <p:cNvPr id="21" name="Rectangle: Rounded Corners 10">
            <a:extLst>
              <a:ext uri="{FF2B5EF4-FFF2-40B4-BE49-F238E27FC236}">
                <a16:creationId xmlns:a16="http://schemas.microsoft.com/office/drawing/2014/main" id="{86730898-C41E-1ACA-289E-41966CEB82DE}"/>
              </a:ext>
            </a:extLst>
          </p:cNvPr>
          <p:cNvSpPr/>
          <p:nvPr/>
        </p:nvSpPr>
        <p:spPr>
          <a:xfrm>
            <a:off x="5191756" y="1160334"/>
            <a:ext cx="1264661"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yesterday</a:t>
            </a:r>
            <a:endParaRPr lang="en-GB" dirty="0">
              <a:solidFill>
                <a:srgbClr val="7030A0"/>
              </a:solidFill>
            </a:endParaRPr>
          </a:p>
        </p:txBody>
      </p:sp>
      <p:sp>
        <p:nvSpPr>
          <p:cNvPr id="22" name="Rectangle: Rounded Corners 12">
            <a:extLst>
              <a:ext uri="{FF2B5EF4-FFF2-40B4-BE49-F238E27FC236}">
                <a16:creationId xmlns:a16="http://schemas.microsoft.com/office/drawing/2014/main" id="{C553C1FE-5901-C3C0-8F0F-6A0A924C7BCC}"/>
              </a:ext>
            </a:extLst>
          </p:cNvPr>
          <p:cNvSpPr/>
          <p:nvPr/>
        </p:nvSpPr>
        <p:spPr>
          <a:xfrm>
            <a:off x="4440451" y="1165213"/>
            <a:ext cx="7015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'lot'</a:t>
            </a:r>
          </a:p>
        </p:txBody>
      </p:sp>
      <p:sp>
        <p:nvSpPr>
          <p:cNvPr id="24" name="Rectangle: Rounded Corners 15">
            <a:extLst>
              <a:ext uri="{FF2B5EF4-FFF2-40B4-BE49-F238E27FC236}">
                <a16:creationId xmlns:a16="http://schemas.microsoft.com/office/drawing/2014/main" id="{7A445F30-4FCD-BC5D-717A-C28A0B9D96AC}"/>
              </a:ext>
            </a:extLst>
          </p:cNvPr>
          <p:cNvSpPr/>
          <p:nvPr/>
        </p:nvSpPr>
        <p:spPr>
          <a:xfrm>
            <a:off x="2671090" y="1148689"/>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a:t>
            </a:r>
          </a:p>
        </p:txBody>
      </p:sp>
      <p:sp>
        <p:nvSpPr>
          <p:cNvPr id="25" name="Rectangle: Rounded Corners 16">
            <a:extLst>
              <a:ext uri="{FF2B5EF4-FFF2-40B4-BE49-F238E27FC236}">
                <a16:creationId xmlns:a16="http://schemas.microsoft.com/office/drawing/2014/main" id="{687D7859-AE81-78B8-4EA1-1129DD2B8DF9}"/>
              </a:ext>
            </a:extLst>
          </p:cNvPr>
          <p:cNvSpPr/>
          <p:nvPr/>
        </p:nvSpPr>
        <p:spPr>
          <a:xfrm>
            <a:off x="1674199" y="1148688"/>
            <a:ext cx="925757"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’ankle’</a:t>
            </a:r>
          </a:p>
        </p:txBody>
      </p:sp>
      <p:sp>
        <p:nvSpPr>
          <p:cNvPr id="30" name="Rectangle: Rounded Corners 21">
            <a:extLst>
              <a:ext uri="{FF2B5EF4-FFF2-40B4-BE49-F238E27FC236}">
                <a16:creationId xmlns:a16="http://schemas.microsoft.com/office/drawing/2014/main" id="{8B02551F-6519-F120-9C96-95B160BADB3E}"/>
              </a:ext>
            </a:extLst>
          </p:cNvPr>
          <p:cNvSpPr/>
          <p:nvPr/>
        </p:nvSpPr>
        <p:spPr>
          <a:xfrm>
            <a:off x="7690396" y="1160334"/>
            <a:ext cx="88854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'went</a:t>
            </a:r>
            <a:r>
              <a:rPr lang="en-GB" dirty="0">
                <a:solidFill>
                  <a:srgbClr val="7030A0"/>
                </a:solidFill>
              </a:rPr>
              <a:t>'</a:t>
            </a:r>
          </a:p>
        </p:txBody>
      </p:sp>
      <p:sp>
        <p:nvSpPr>
          <p:cNvPr id="33" name="Rectangle: Rounded Corners 24">
            <a:extLst>
              <a:ext uri="{FF2B5EF4-FFF2-40B4-BE49-F238E27FC236}">
                <a16:creationId xmlns:a16="http://schemas.microsoft.com/office/drawing/2014/main" id="{A5187939-08F4-2AE1-8DBF-3E1E751E7832}"/>
              </a:ext>
            </a:extLst>
          </p:cNvPr>
          <p:cNvSpPr/>
          <p:nvPr/>
        </p:nvSpPr>
        <p:spPr>
          <a:xfrm>
            <a:off x="5359545" y="1901643"/>
            <a:ext cx="70151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'not'</a:t>
            </a:r>
          </a:p>
        </p:txBody>
      </p:sp>
      <p:sp>
        <p:nvSpPr>
          <p:cNvPr id="34" name="Rectangle: Rounded Corners 23">
            <a:extLst>
              <a:ext uri="{FF2B5EF4-FFF2-40B4-BE49-F238E27FC236}">
                <a16:creationId xmlns:a16="http://schemas.microsoft.com/office/drawing/2014/main" id="{63BC06C6-1EE6-1780-9292-2CC7BECD0C17}"/>
              </a:ext>
            </a:extLst>
          </p:cNvPr>
          <p:cNvSpPr/>
          <p:nvPr/>
        </p:nvSpPr>
        <p:spPr>
          <a:xfrm>
            <a:off x="856208" y="1871875"/>
            <a:ext cx="1066800"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'doctor'</a:t>
            </a:r>
          </a:p>
        </p:txBody>
      </p:sp>
      <p:sp>
        <p:nvSpPr>
          <p:cNvPr id="42" name="Rectangle: Rounded Corners 23">
            <a:extLst>
              <a:ext uri="{FF2B5EF4-FFF2-40B4-BE49-F238E27FC236}">
                <a16:creationId xmlns:a16="http://schemas.microsoft.com/office/drawing/2014/main" id="{7E57F010-F041-791E-7E5E-15284F68350F}"/>
              </a:ext>
            </a:extLst>
          </p:cNvPr>
          <p:cNvSpPr/>
          <p:nvPr/>
        </p:nvSpPr>
        <p:spPr>
          <a:xfrm>
            <a:off x="3718579" y="1880761"/>
            <a:ext cx="822077"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'said'</a:t>
            </a:r>
          </a:p>
        </p:txBody>
      </p:sp>
      <p:sp>
        <p:nvSpPr>
          <p:cNvPr id="44" name="Rectangle: Rounded Corners 24">
            <a:extLst>
              <a:ext uri="{FF2B5EF4-FFF2-40B4-BE49-F238E27FC236}">
                <a16:creationId xmlns:a16="http://schemas.microsoft.com/office/drawing/2014/main" id="{21FBB0FC-EFAF-4FFE-2793-7E3A2164BA04}"/>
              </a:ext>
            </a:extLst>
          </p:cNvPr>
          <p:cNvSpPr/>
          <p:nvPr/>
        </p:nvSpPr>
        <p:spPr>
          <a:xfrm>
            <a:off x="6127789" y="1901643"/>
            <a:ext cx="120474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'broken’</a:t>
            </a:r>
          </a:p>
        </p:txBody>
      </p:sp>
      <p:sp>
        <p:nvSpPr>
          <p:cNvPr id="53" name="Rectangle: Rounded Corners 24">
            <a:extLst>
              <a:ext uri="{FF2B5EF4-FFF2-40B4-BE49-F238E27FC236}">
                <a16:creationId xmlns:a16="http://schemas.microsoft.com/office/drawing/2014/main" id="{734EA7DE-127D-B8F0-6428-4A378E61EB0D}"/>
              </a:ext>
            </a:extLst>
          </p:cNvPr>
          <p:cNvSpPr/>
          <p:nvPr/>
        </p:nvSpPr>
        <p:spPr>
          <a:xfrm>
            <a:off x="8951613" y="1871988"/>
            <a:ext cx="13306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’sprained’</a:t>
            </a:r>
          </a:p>
        </p:txBody>
      </p:sp>
      <p:sp>
        <p:nvSpPr>
          <p:cNvPr id="55" name="Rectangle: Rounded Corners 48">
            <a:extLst>
              <a:ext uri="{FF2B5EF4-FFF2-40B4-BE49-F238E27FC236}">
                <a16:creationId xmlns:a16="http://schemas.microsoft.com/office/drawing/2014/main" id="{67B6A870-BF3C-91D8-29A7-A9CEEBC9A2B2}"/>
              </a:ext>
            </a:extLst>
          </p:cNvPr>
          <p:cNvSpPr/>
          <p:nvPr/>
        </p:nvSpPr>
        <p:spPr>
          <a:xfrm>
            <a:off x="8852754" y="4869160"/>
            <a:ext cx="2088231" cy="482600"/>
          </a:xfrm>
          <a:prstGeom prst="roundRect">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(‘sprained’, ‘VBN’)</a:t>
            </a:r>
          </a:p>
        </p:txBody>
      </p:sp>
      <p:sp>
        <p:nvSpPr>
          <p:cNvPr id="56" name="Rectangle: Rounded Corners 24">
            <a:extLst>
              <a:ext uri="{FF2B5EF4-FFF2-40B4-BE49-F238E27FC236}">
                <a16:creationId xmlns:a16="http://schemas.microsoft.com/office/drawing/2014/main" id="{B27ABC9E-BE78-1B21-EB2E-BFAE867EC02F}"/>
              </a:ext>
            </a:extLst>
          </p:cNvPr>
          <p:cNvSpPr/>
          <p:nvPr/>
        </p:nvSpPr>
        <p:spPr>
          <a:xfrm>
            <a:off x="8088391" y="4211312"/>
            <a:ext cx="176361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(’went’, ‘VBD’)</a:t>
            </a:r>
          </a:p>
        </p:txBody>
      </p:sp>
      <p:sp>
        <p:nvSpPr>
          <p:cNvPr id="57" name="Rectangle: Rounded Corners 24">
            <a:extLst>
              <a:ext uri="{FF2B5EF4-FFF2-40B4-BE49-F238E27FC236}">
                <a16:creationId xmlns:a16="http://schemas.microsoft.com/office/drawing/2014/main" id="{276FB6A8-C93D-57AC-062C-0D2E20C8F564}"/>
              </a:ext>
            </a:extLst>
          </p:cNvPr>
          <p:cNvSpPr/>
          <p:nvPr/>
        </p:nvSpPr>
        <p:spPr>
          <a:xfrm>
            <a:off x="5674631" y="2608841"/>
            <a:ext cx="132218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optimistic’</a:t>
            </a:r>
          </a:p>
        </p:txBody>
      </p:sp>
      <p:sp>
        <p:nvSpPr>
          <p:cNvPr id="58" name="Rectangle: Rounded Corners 24">
            <a:extLst>
              <a:ext uri="{FF2B5EF4-FFF2-40B4-BE49-F238E27FC236}">
                <a16:creationId xmlns:a16="http://schemas.microsoft.com/office/drawing/2014/main" id="{24818605-D4DA-7FCC-6B0F-563E2FDCCC2A}"/>
              </a:ext>
            </a:extLst>
          </p:cNvPr>
          <p:cNvSpPr/>
          <p:nvPr/>
        </p:nvSpPr>
        <p:spPr>
          <a:xfrm>
            <a:off x="887529" y="2634737"/>
            <a:ext cx="146738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59" name="Rectangle: Rounded Corners 24">
            <a:extLst>
              <a:ext uri="{FF2B5EF4-FFF2-40B4-BE49-F238E27FC236}">
                <a16:creationId xmlns:a16="http://schemas.microsoft.com/office/drawing/2014/main" id="{BEBA4E38-D7F3-C569-5FDB-05899C4959BC}"/>
              </a:ext>
            </a:extLst>
          </p:cNvPr>
          <p:cNvSpPr/>
          <p:nvPr/>
        </p:nvSpPr>
        <p:spPr>
          <a:xfrm>
            <a:off x="2470800" y="2634737"/>
            <a:ext cx="146738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’more’</a:t>
            </a:r>
          </a:p>
        </p:txBody>
      </p:sp>
      <p:sp>
        <p:nvSpPr>
          <p:cNvPr id="60" name="Rectangle: Rounded Corners 24">
            <a:extLst>
              <a:ext uri="{FF2B5EF4-FFF2-40B4-BE49-F238E27FC236}">
                <a16:creationId xmlns:a16="http://schemas.microsoft.com/office/drawing/2014/main" id="{531D83EF-65AA-1166-67A0-10C9E091F20E}"/>
              </a:ext>
            </a:extLst>
          </p:cNvPr>
          <p:cNvSpPr/>
          <p:nvPr/>
        </p:nvSpPr>
        <p:spPr>
          <a:xfrm>
            <a:off x="655917" y="5460344"/>
            <a:ext cx="2131317" cy="469900"/>
          </a:xfrm>
          <a:prstGeom prst="roundRect">
            <a:avLst/>
          </a:prstGeom>
          <a:solidFill>
            <a:srgbClr val="FFEB8F"/>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(’becoming’, VBP’)</a:t>
            </a:r>
          </a:p>
        </p:txBody>
      </p:sp>
      <p:sp>
        <p:nvSpPr>
          <p:cNvPr id="61" name="Rectangle: Rounded Corners 24">
            <a:extLst>
              <a:ext uri="{FF2B5EF4-FFF2-40B4-BE49-F238E27FC236}">
                <a16:creationId xmlns:a16="http://schemas.microsoft.com/office/drawing/2014/main" id="{5B0E5681-BB4F-8BBC-8C9F-FE5B5BE44587}"/>
              </a:ext>
            </a:extLst>
          </p:cNvPr>
          <p:cNvSpPr/>
          <p:nvPr/>
        </p:nvSpPr>
        <p:spPr>
          <a:xfrm>
            <a:off x="2900045" y="5474361"/>
            <a:ext cx="1971820" cy="469900"/>
          </a:xfrm>
          <a:prstGeom prst="round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(’more’, VBG’)</a:t>
            </a:r>
          </a:p>
        </p:txBody>
      </p:sp>
      <p:sp>
        <p:nvSpPr>
          <p:cNvPr id="62" name="Rectangle: Rounded Corners 24">
            <a:extLst>
              <a:ext uri="{FF2B5EF4-FFF2-40B4-BE49-F238E27FC236}">
                <a16:creationId xmlns:a16="http://schemas.microsoft.com/office/drawing/2014/main" id="{120AA917-8A03-3C9A-D445-4741476CE007}"/>
              </a:ext>
            </a:extLst>
          </p:cNvPr>
          <p:cNvSpPr/>
          <p:nvPr/>
        </p:nvSpPr>
        <p:spPr>
          <a:xfrm>
            <a:off x="4956305" y="5474361"/>
            <a:ext cx="2363832" cy="469900"/>
          </a:xfrm>
          <a:prstGeom prst="round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(’optimistic’, RBR’)</a:t>
            </a:r>
          </a:p>
        </p:txBody>
      </p:sp>
    </p:spTree>
    <p:extLst>
      <p:ext uri="{BB962C8B-B14F-4D97-AF65-F5344CB8AC3E}">
        <p14:creationId xmlns:p14="http://schemas.microsoft.com/office/powerpoint/2010/main" val="1044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46" grpId="0" animBg="1"/>
      <p:bldP spid="48" grpId="0" animBg="1"/>
      <p:bldP spid="43" grpId="0" animBg="1"/>
      <p:bldP spid="40" grpId="0" animBg="1"/>
      <p:bldP spid="41" grpId="0" animBg="1"/>
      <p:bldP spid="47" grpId="0" animBg="1"/>
      <p:bldP spid="49" grpId="0" animBg="1"/>
      <p:bldP spid="21" grpId="0" animBg="1"/>
      <p:bldP spid="22" grpId="0" animBg="1"/>
      <p:bldP spid="24" grpId="0" animBg="1"/>
      <p:bldP spid="25" grpId="0" animBg="1"/>
      <p:bldP spid="30" grpId="0" animBg="1"/>
      <p:bldP spid="33" grpId="0" animBg="1"/>
      <p:bldP spid="34" grpId="0" animBg="1"/>
      <p:bldP spid="42" grpId="0" animBg="1"/>
      <p:bldP spid="44" grpId="0" animBg="1"/>
      <p:bldP spid="53"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Post POS-tagging Lemmatisation</a:t>
            </a:r>
            <a:endParaRPr lang="en-US" dirty="0"/>
          </a:p>
        </p:txBody>
      </p:sp>
      <p:sp>
        <p:nvSpPr>
          <p:cNvPr id="4" name="TextBox 3"/>
          <p:cNvSpPr txBox="1"/>
          <p:nvPr/>
        </p:nvSpPr>
        <p:spPr>
          <a:xfrm>
            <a:off x="424760" y="1121571"/>
            <a:ext cx="10812089" cy="3785652"/>
          </a:xfrm>
          <a:prstGeom prst="rect">
            <a:avLst/>
          </a:prstGeom>
          <a:noFill/>
        </p:spPr>
        <p:txBody>
          <a:bodyPr wrap="square" rtlCol="0" anchor="t">
            <a:spAutoFit/>
          </a:bodyPr>
          <a:lstStyle/>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4871864" y="264604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36">
            <a:extLst>
              <a:ext uri="{FF2B5EF4-FFF2-40B4-BE49-F238E27FC236}">
                <a16:creationId xmlns:a16="http://schemas.microsoft.com/office/drawing/2014/main" id="{4B4DF2F3-24D8-5B31-D215-567CFAB229D0}"/>
              </a:ext>
            </a:extLst>
          </p:cNvPr>
          <p:cNvSpPr/>
          <p:nvPr/>
        </p:nvSpPr>
        <p:spPr>
          <a:xfrm>
            <a:off x="4320704" y="1362788"/>
            <a:ext cx="16001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(‘lot’, ‘NN’)</a:t>
            </a:r>
          </a:p>
        </p:txBody>
      </p:sp>
      <p:sp>
        <p:nvSpPr>
          <p:cNvPr id="14" name="Rectangle: Rounded Corners 45">
            <a:extLst>
              <a:ext uri="{FF2B5EF4-FFF2-40B4-BE49-F238E27FC236}">
                <a16:creationId xmlns:a16="http://schemas.microsoft.com/office/drawing/2014/main" id="{6B7BBD3C-9E1C-1949-8461-4E5A5E899B20}"/>
              </a:ext>
            </a:extLst>
          </p:cNvPr>
          <p:cNvSpPr/>
          <p:nvPr/>
        </p:nvSpPr>
        <p:spPr>
          <a:xfrm>
            <a:off x="2320269" y="1359769"/>
            <a:ext cx="18806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 ‘VBD’)</a:t>
            </a:r>
          </a:p>
        </p:txBody>
      </p:sp>
      <p:sp>
        <p:nvSpPr>
          <p:cNvPr id="15" name="Rectangle: Rounded Corners 47">
            <a:extLst>
              <a:ext uri="{FF2B5EF4-FFF2-40B4-BE49-F238E27FC236}">
                <a16:creationId xmlns:a16="http://schemas.microsoft.com/office/drawing/2014/main" id="{67586F7F-D891-AC08-410C-A955ED6134DF}"/>
              </a:ext>
            </a:extLst>
          </p:cNvPr>
          <p:cNvSpPr/>
          <p:nvPr/>
        </p:nvSpPr>
        <p:spPr>
          <a:xfrm>
            <a:off x="424760" y="1355487"/>
            <a:ext cx="1804090"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(‘ankle’, ‘NN’)</a:t>
            </a:r>
          </a:p>
        </p:txBody>
      </p:sp>
      <p:sp>
        <p:nvSpPr>
          <p:cNvPr id="5" name="Rectangle: Rounded Corners 42">
            <a:extLst>
              <a:ext uri="{FF2B5EF4-FFF2-40B4-BE49-F238E27FC236}">
                <a16:creationId xmlns:a16="http://schemas.microsoft.com/office/drawing/2014/main" id="{8D376FD5-7012-D6A0-A9D2-73B7160E8DCF}"/>
              </a:ext>
            </a:extLst>
          </p:cNvPr>
          <p:cNvSpPr/>
          <p:nvPr/>
        </p:nvSpPr>
        <p:spPr>
          <a:xfrm>
            <a:off x="6031615" y="1340768"/>
            <a:ext cx="207910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(‘yesterday', ‘NN’)</a:t>
            </a:r>
          </a:p>
        </p:txBody>
      </p:sp>
      <p:sp>
        <p:nvSpPr>
          <p:cNvPr id="7" name="Rectangle: Rounded Corners 39">
            <a:extLst>
              <a:ext uri="{FF2B5EF4-FFF2-40B4-BE49-F238E27FC236}">
                <a16:creationId xmlns:a16="http://schemas.microsoft.com/office/drawing/2014/main" id="{9C633345-1C27-23CD-B097-85962045A6FA}"/>
              </a:ext>
            </a:extLst>
          </p:cNvPr>
          <p:cNvSpPr/>
          <p:nvPr/>
        </p:nvSpPr>
        <p:spPr>
          <a:xfrm>
            <a:off x="514161" y="2011316"/>
            <a:ext cx="2131318"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(‘doctor’, ‘NN’)</a:t>
            </a:r>
          </a:p>
        </p:txBody>
      </p:sp>
      <p:sp>
        <p:nvSpPr>
          <p:cNvPr id="9" name="Rectangle: Rounded Corners 40">
            <a:extLst>
              <a:ext uri="{FF2B5EF4-FFF2-40B4-BE49-F238E27FC236}">
                <a16:creationId xmlns:a16="http://schemas.microsoft.com/office/drawing/2014/main" id="{39B9D91F-A340-841D-D454-09F196F818E8}"/>
              </a:ext>
            </a:extLst>
          </p:cNvPr>
          <p:cNvSpPr/>
          <p:nvPr/>
        </p:nvSpPr>
        <p:spPr>
          <a:xfrm>
            <a:off x="5104383" y="2011316"/>
            <a:ext cx="1587211" cy="469900"/>
          </a:xfrm>
          <a:prstGeom prst="roundRect">
            <a:avLst/>
          </a:prstGeom>
          <a:solidFill>
            <a:srgbClr val="EC8E54"/>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(‘not’, ‘RB’)</a:t>
            </a:r>
          </a:p>
        </p:txBody>
      </p:sp>
      <p:sp>
        <p:nvSpPr>
          <p:cNvPr id="10" name="Rectangle: Rounded Corners 46">
            <a:extLst>
              <a:ext uri="{FF2B5EF4-FFF2-40B4-BE49-F238E27FC236}">
                <a16:creationId xmlns:a16="http://schemas.microsoft.com/office/drawing/2014/main" id="{D543E572-1F91-7946-29AF-7FC180950572}"/>
              </a:ext>
            </a:extLst>
          </p:cNvPr>
          <p:cNvSpPr/>
          <p:nvPr/>
        </p:nvSpPr>
        <p:spPr>
          <a:xfrm>
            <a:off x="2758019" y="1995795"/>
            <a:ext cx="2259596" cy="482600"/>
          </a:xfrm>
          <a:prstGeom prst="round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(‘said’, ‘VBD’)</a:t>
            </a:r>
          </a:p>
        </p:txBody>
      </p:sp>
      <p:sp>
        <p:nvSpPr>
          <p:cNvPr id="11" name="Rectangle: Rounded Corners 48">
            <a:extLst>
              <a:ext uri="{FF2B5EF4-FFF2-40B4-BE49-F238E27FC236}">
                <a16:creationId xmlns:a16="http://schemas.microsoft.com/office/drawing/2014/main" id="{AE214475-E6BF-AE2F-EF95-3B1FD1660A3A}"/>
              </a:ext>
            </a:extLst>
          </p:cNvPr>
          <p:cNvSpPr/>
          <p:nvPr/>
        </p:nvSpPr>
        <p:spPr>
          <a:xfrm>
            <a:off x="6778362" y="2011316"/>
            <a:ext cx="2088231" cy="482600"/>
          </a:xfrm>
          <a:prstGeom prst="roundRect">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(‘broken’, ‘VBN’)</a:t>
            </a:r>
          </a:p>
        </p:txBody>
      </p:sp>
      <p:sp>
        <p:nvSpPr>
          <p:cNvPr id="16" name="Rectangle: Rounded Corners 48">
            <a:extLst>
              <a:ext uri="{FF2B5EF4-FFF2-40B4-BE49-F238E27FC236}">
                <a16:creationId xmlns:a16="http://schemas.microsoft.com/office/drawing/2014/main" id="{40208620-2BB7-57C0-F867-50FD3C9A3D75}"/>
              </a:ext>
            </a:extLst>
          </p:cNvPr>
          <p:cNvSpPr/>
          <p:nvPr/>
        </p:nvSpPr>
        <p:spPr>
          <a:xfrm>
            <a:off x="8942154" y="2011316"/>
            <a:ext cx="2088231" cy="482600"/>
          </a:xfrm>
          <a:prstGeom prst="roundRect">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(‘sprained’, ‘VBN’)</a:t>
            </a:r>
          </a:p>
        </p:txBody>
      </p:sp>
      <p:sp>
        <p:nvSpPr>
          <p:cNvPr id="17" name="Rectangle: Rounded Corners 24">
            <a:extLst>
              <a:ext uri="{FF2B5EF4-FFF2-40B4-BE49-F238E27FC236}">
                <a16:creationId xmlns:a16="http://schemas.microsoft.com/office/drawing/2014/main" id="{F461CEAA-CC3C-7CFD-FD40-51B7C53BBD98}"/>
              </a:ext>
            </a:extLst>
          </p:cNvPr>
          <p:cNvSpPr/>
          <p:nvPr/>
        </p:nvSpPr>
        <p:spPr>
          <a:xfrm>
            <a:off x="8177791" y="1353468"/>
            <a:ext cx="176361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(’went’, ‘VBD’)</a:t>
            </a:r>
          </a:p>
        </p:txBody>
      </p:sp>
      <p:sp>
        <p:nvSpPr>
          <p:cNvPr id="41" name="Rectangle: Rounded Corners 36">
            <a:extLst>
              <a:ext uri="{FF2B5EF4-FFF2-40B4-BE49-F238E27FC236}">
                <a16:creationId xmlns:a16="http://schemas.microsoft.com/office/drawing/2014/main" id="{9DB84A5C-AA3A-E885-977B-80AED48A0CC5}"/>
              </a:ext>
            </a:extLst>
          </p:cNvPr>
          <p:cNvSpPr/>
          <p:nvPr/>
        </p:nvSpPr>
        <p:spPr>
          <a:xfrm>
            <a:off x="4231304" y="4220632"/>
            <a:ext cx="16001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‘lot’</a:t>
            </a:r>
          </a:p>
        </p:txBody>
      </p:sp>
      <p:sp>
        <p:nvSpPr>
          <p:cNvPr id="43" name="Rectangle: Rounded Corners 45">
            <a:extLst>
              <a:ext uri="{FF2B5EF4-FFF2-40B4-BE49-F238E27FC236}">
                <a16:creationId xmlns:a16="http://schemas.microsoft.com/office/drawing/2014/main" id="{D4BED5CD-68D0-6ACE-A83F-FD8BE6258045}"/>
              </a:ext>
            </a:extLst>
          </p:cNvPr>
          <p:cNvSpPr/>
          <p:nvPr/>
        </p:nvSpPr>
        <p:spPr>
          <a:xfrm>
            <a:off x="2230869" y="4217613"/>
            <a:ext cx="18806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a:t>
            </a:r>
          </a:p>
        </p:txBody>
      </p:sp>
      <p:sp>
        <p:nvSpPr>
          <p:cNvPr id="44" name="Rectangle: Rounded Corners 47">
            <a:extLst>
              <a:ext uri="{FF2B5EF4-FFF2-40B4-BE49-F238E27FC236}">
                <a16:creationId xmlns:a16="http://schemas.microsoft.com/office/drawing/2014/main" id="{9E8D8C55-33B4-E6FD-E528-C4222DA8B52B}"/>
              </a:ext>
            </a:extLst>
          </p:cNvPr>
          <p:cNvSpPr/>
          <p:nvPr/>
        </p:nvSpPr>
        <p:spPr>
          <a:xfrm>
            <a:off x="335360" y="4213331"/>
            <a:ext cx="1804090"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‘ankle’</a:t>
            </a:r>
          </a:p>
        </p:txBody>
      </p:sp>
      <p:sp>
        <p:nvSpPr>
          <p:cNvPr id="35" name="Rectangle: Rounded Corners 42">
            <a:extLst>
              <a:ext uri="{FF2B5EF4-FFF2-40B4-BE49-F238E27FC236}">
                <a16:creationId xmlns:a16="http://schemas.microsoft.com/office/drawing/2014/main" id="{C18134E1-A112-24C4-C009-1BE6090A5A3B}"/>
              </a:ext>
            </a:extLst>
          </p:cNvPr>
          <p:cNvSpPr/>
          <p:nvPr/>
        </p:nvSpPr>
        <p:spPr>
          <a:xfrm>
            <a:off x="5942215" y="4198612"/>
            <a:ext cx="207910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‘yesterday'</a:t>
            </a:r>
          </a:p>
        </p:txBody>
      </p:sp>
      <p:sp>
        <p:nvSpPr>
          <p:cNvPr id="37" name="Rectangle: Rounded Corners 39">
            <a:extLst>
              <a:ext uri="{FF2B5EF4-FFF2-40B4-BE49-F238E27FC236}">
                <a16:creationId xmlns:a16="http://schemas.microsoft.com/office/drawing/2014/main" id="{039EDA18-7052-736D-0D65-5C08FDEC7E6F}"/>
              </a:ext>
            </a:extLst>
          </p:cNvPr>
          <p:cNvSpPr/>
          <p:nvPr/>
        </p:nvSpPr>
        <p:spPr>
          <a:xfrm>
            <a:off x="424761" y="4869160"/>
            <a:ext cx="2131318"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‘doctor’</a:t>
            </a:r>
          </a:p>
        </p:txBody>
      </p:sp>
      <p:sp>
        <p:nvSpPr>
          <p:cNvPr id="38" name="Rectangle: Rounded Corners 40">
            <a:extLst>
              <a:ext uri="{FF2B5EF4-FFF2-40B4-BE49-F238E27FC236}">
                <a16:creationId xmlns:a16="http://schemas.microsoft.com/office/drawing/2014/main" id="{F1C31C20-8258-0CEE-14F2-CA45A55ABD43}"/>
              </a:ext>
            </a:extLst>
          </p:cNvPr>
          <p:cNvSpPr/>
          <p:nvPr/>
        </p:nvSpPr>
        <p:spPr>
          <a:xfrm>
            <a:off x="5014983" y="4869160"/>
            <a:ext cx="1587211" cy="469900"/>
          </a:xfrm>
          <a:prstGeom prst="roundRect">
            <a:avLst/>
          </a:prstGeom>
          <a:solidFill>
            <a:srgbClr val="EC8E54"/>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‘not’</a:t>
            </a:r>
          </a:p>
        </p:txBody>
      </p:sp>
      <p:sp>
        <p:nvSpPr>
          <p:cNvPr id="39" name="Rectangle: Rounded Corners 46">
            <a:extLst>
              <a:ext uri="{FF2B5EF4-FFF2-40B4-BE49-F238E27FC236}">
                <a16:creationId xmlns:a16="http://schemas.microsoft.com/office/drawing/2014/main" id="{8B6326EE-7B10-E3EE-DB76-B751EBF4DCEA}"/>
              </a:ext>
            </a:extLst>
          </p:cNvPr>
          <p:cNvSpPr/>
          <p:nvPr/>
        </p:nvSpPr>
        <p:spPr>
          <a:xfrm>
            <a:off x="2668619" y="4853639"/>
            <a:ext cx="2259596" cy="482600"/>
          </a:xfrm>
          <a:prstGeom prst="roundRect">
            <a:avLst/>
          </a:prstGeom>
          <a:solidFill>
            <a:schemeClr val="accent4">
              <a:lumMod val="20000"/>
              <a:lumOff val="8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‘said’</a:t>
            </a:r>
          </a:p>
        </p:txBody>
      </p:sp>
      <p:sp>
        <p:nvSpPr>
          <p:cNvPr id="40" name="Rectangle: Rounded Corners 48">
            <a:extLst>
              <a:ext uri="{FF2B5EF4-FFF2-40B4-BE49-F238E27FC236}">
                <a16:creationId xmlns:a16="http://schemas.microsoft.com/office/drawing/2014/main" id="{3A51DBF3-590E-C458-E7DB-68B8B0B5DF33}"/>
              </a:ext>
            </a:extLst>
          </p:cNvPr>
          <p:cNvSpPr/>
          <p:nvPr/>
        </p:nvSpPr>
        <p:spPr>
          <a:xfrm>
            <a:off x="6688962" y="4869160"/>
            <a:ext cx="2088231" cy="482600"/>
          </a:xfrm>
          <a:prstGeom prst="roundRect">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‘broken’</a:t>
            </a:r>
          </a:p>
        </p:txBody>
      </p:sp>
      <p:sp>
        <p:nvSpPr>
          <p:cNvPr id="45" name="Rectangle: Rounded Corners 48">
            <a:extLst>
              <a:ext uri="{FF2B5EF4-FFF2-40B4-BE49-F238E27FC236}">
                <a16:creationId xmlns:a16="http://schemas.microsoft.com/office/drawing/2014/main" id="{1EB64EC5-042E-D221-CF45-92C109E4FD9E}"/>
              </a:ext>
            </a:extLst>
          </p:cNvPr>
          <p:cNvSpPr/>
          <p:nvPr/>
        </p:nvSpPr>
        <p:spPr>
          <a:xfrm>
            <a:off x="8852754" y="4869160"/>
            <a:ext cx="2088231" cy="482600"/>
          </a:xfrm>
          <a:prstGeom prst="roundRect">
            <a:avLst/>
          </a:prstGeom>
          <a:solidFill>
            <a:srgbClr val="92D050"/>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‘sprained’</a:t>
            </a:r>
          </a:p>
        </p:txBody>
      </p:sp>
      <p:sp>
        <p:nvSpPr>
          <p:cNvPr id="46" name="Rectangle: Rounded Corners 24">
            <a:extLst>
              <a:ext uri="{FF2B5EF4-FFF2-40B4-BE49-F238E27FC236}">
                <a16:creationId xmlns:a16="http://schemas.microsoft.com/office/drawing/2014/main" id="{B4483D6F-4920-F566-D6D4-3F5DDC8FCCC6}"/>
              </a:ext>
            </a:extLst>
          </p:cNvPr>
          <p:cNvSpPr/>
          <p:nvPr/>
        </p:nvSpPr>
        <p:spPr>
          <a:xfrm>
            <a:off x="8088391" y="4211312"/>
            <a:ext cx="176361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’went’</a:t>
            </a:r>
          </a:p>
        </p:txBody>
      </p:sp>
      <p:sp>
        <p:nvSpPr>
          <p:cNvPr id="47" name="Rectangle: Rounded Corners 24">
            <a:extLst>
              <a:ext uri="{FF2B5EF4-FFF2-40B4-BE49-F238E27FC236}">
                <a16:creationId xmlns:a16="http://schemas.microsoft.com/office/drawing/2014/main" id="{D08193F6-BAB5-4266-4DB7-B70752DE7EF1}"/>
              </a:ext>
            </a:extLst>
          </p:cNvPr>
          <p:cNvSpPr/>
          <p:nvPr/>
        </p:nvSpPr>
        <p:spPr>
          <a:xfrm>
            <a:off x="335360" y="2617606"/>
            <a:ext cx="2291379" cy="469900"/>
          </a:xfrm>
          <a:prstGeom prst="roundRect">
            <a:avLst/>
          </a:prstGeom>
          <a:solidFill>
            <a:srgbClr val="FFEB8F"/>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(’becoming’, VBG’)</a:t>
            </a:r>
          </a:p>
        </p:txBody>
      </p:sp>
      <p:sp>
        <p:nvSpPr>
          <p:cNvPr id="48" name="Rectangle: Rounded Corners 24">
            <a:extLst>
              <a:ext uri="{FF2B5EF4-FFF2-40B4-BE49-F238E27FC236}">
                <a16:creationId xmlns:a16="http://schemas.microsoft.com/office/drawing/2014/main" id="{F05419C1-7B84-BAB3-F1E8-8ABAD47465D9}"/>
              </a:ext>
            </a:extLst>
          </p:cNvPr>
          <p:cNvSpPr/>
          <p:nvPr/>
        </p:nvSpPr>
        <p:spPr>
          <a:xfrm>
            <a:off x="2739550" y="2631623"/>
            <a:ext cx="1971820" cy="469900"/>
          </a:xfrm>
          <a:prstGeom prst="round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(’more’, RBR’)</a:t>
            </a:r>
          </a:p>
        </p:txBody>
      </p:sp>
      <p:sp>
        <p:nvSpPr>
          <p:cNvPr id="49" name="Rectangle: Rounded Corners 24">
            <a:extLst>
              <a:ext uri="{FF2B5EF4-FFF2-40B4-BE49-F238E27FC236}">
                <a16:creationId xmlns:a16="http://schemas.microsoft.com/office/drawing/2014/main" id="{80A0475B-591F-EE5A-09FD-DCA9D7DBC748}"/>
              </a:ext>
            </a:extLst>
          </p:cNvPr>
          <p:cNvSpPr/>
          <p:nvPr/>
        </p:nvSpPr>
        <p:spPr>
          <a:xfrm>
            <a:off x="5535696" y="2631623"/>
            <a:ext cx="2363832" cy="469900"/>
          </a:xfrm>
          <a:prstGeom prst="round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(’optimistic’, JJ’)</a:t>
            </a:r>
          </a:p>
        </p:txBody>
      </p:sp>
      <p:sp>
        <p:nvSpPr>
          <p:cNvPr id="50" name="Rectangle: Rounded Corners 24">
            <a:extLst>
              <a:ext uri="{FF2B5EF4-FFF2-40B4-BE49-F238E27FC236}">
                <a16:creationId xmlns:a16="http://schemas.microsoft.com/office/drawing/2014/main" id="{3E3E1384-4528-4ECF-8837-E16E49E57943}"/>
              </a:ext>
            </a:extLst>
          </p:cNvPr>
          <p:cNvSpPr/>
          <p:nvPr/>
        </p:nvSpPr>
        <p:spPr>
          <a:xfrm>
            <a:off x="495422" y="5464492"/>
            <a:ext cx="2131317" cy="469900"/>
          </a:xfrm>
          <a:prstGeom prst="roundRect">
            <a:avLst/>
          </a:prstGeom>
          <a:solidFill>
            <a:srgbClr val="FFEB8F"/>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’become’</a:t>
            </a:r>
          </a:p>
        </p:txBody>
      </p:sp>
      <p:sp>
        <p:nvSpPr>
          <p:cNvPr id="51" name="Rectangle: Rounded Corners 24">
            <a:extLst>
              <a:ext uri="{FF2B5EF4-FFF2-40B4-BE49-F238E27FC236}">
                <a16:creationId xmlns:a16="http://schemas.microsoft.com/office/drawing/2014/main" id="{95C40EFC-1399-F646-BDCA-E98838E0169B}"/>
              </a:ext>
            </a:extLst>
          </p:cNvPr>
          <p:cNvSpPr/>
          <p:nvPr/>
        </p:nvSpPr>
        <p:spPr>
          <a:xfrm>
            <a:off x="2739550" y="5478509"/>
            <a:ext cx="1971820" cy="469900"/>
          </a:xfrm>
          <a:prstGeom prst="round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‘much’</a:t>
            </a:r>
          </a:p>
        </p:txBody>
      </p:sp>
      <p:sp>
        <p:nvSpPr>
          <p:cNvPr id="52" name="Rectangle: Rounded Corners 24">
            <a:extLst>
              <a:ext uri="{FF2B5EF4-FFF2-40B4-BE49-F238E27FC236}">
                <a16:creationId xmlns:a16="http://schemas.microsoft.com/office/drawing/2014/main" id="{4B68DD11-5CBC-7904-F531-17779A7390F6}"/>
              </a:ext>
            </a:extLst>
          </p:cNvPr>
          <p:cNvSpPr/>
          <p:nvPr/>
        </p:nvSpPr>
        <p:spPr>
          <a:xfrm>
            <a:off x="4799690" y="5476767"/>
            <a:ext cx="2363832" cy="469900"/>
          </a:xfrm>
          <a:prstGeom prst="round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’optimistic’</a:t>
            </a:r>
          </a:p>
        </p:txBody>
      </p:sp>
    </p:spTree>
    <p:extLst>
      <p:ext uri="{BB962C8B-B14F-4D97-AF65-F5344CB8AC3E}">
        <p14:creationId xmlns:p14="http://schemas.microsoft.com/office/powerpoint/2010/main" val="40411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animBg="1"/>
      <p:bldP spid="12" grpId="0" animBg="1"/>
      <p:bldP spid="14" grpId="0" animBg="1"/>
      <p:bldP spid="15" grpId="0" animBg="1"/>
      <p:bldP spid="5" grpId="0" animBg="1"/>
      <p:bldP spid="7" grpId="0" animBg="1"/>
      <p:bldP spid="9" grpId="0" animBg="1"/>
      <p:bldP spid="10" grpId="0" animBg="1"/>
      <p:bldP spid="11" grpId="0" animBg="1"/>
      <p:bldP spid="16" grpId="0" animBg="1"/>
      <p:bldP spid="17" grpId="0" animBg="1"/>
      <p:bldP spid="41" grpId="0" animBg="1"/>
      <p:bldP spid="43" grpId="0" animBg="1"/>
      <p:bldP spid="44" grpId="0" animBg="1"/>
      <p:bldP spid="35" grpId="0" animBg="1"/>
      <p:bldP spid="37" grpId="0" animBg="1"/>
      <p:bldP spid="38" grpId="0" animBg="1"/>
      <p:bldP spid="39" grpId="0" animBg="1"/>
      <p:bldP spid="40"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Chunking</a:t>
            </a:r>
            <a:endParaRPr lang="en-US" dirty="0"/>
          </a:p>
        </p:txBody>
      </p:sp>
      <p:sp>
        <p:nvSpPr>
          <p:cNvPr id="27" name="Arrow: Down 26">
            <a:extLst>
              <a:ext uri="{FF2B5EF4-FFF2-40B4-BE49-F238E27FC236}">
                <a16:creationId xmlns:a16="http://schemas.microsoft.com/office/drawing/2014/main" id="{51D61242-C415-49BE-B29E-7E073DF0C5F7}"/>
              </a:ext>
            </a:extLst>
          </p:cNvPr>
          <p:cNvSpPr/>
          <p:nvPr/>
        </p:nvSpPr>
        <p:spPr>
          <a:xfrm>
            <a:off x="5807968" y="198884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Rectangle: Rounded Corners 147">
            <a:extLst>
              <a:ext uri="{FF2B5EF4-FFF2-40B4-BE49-F238E27FC236}">
                <a16:creationId xmlns:a16="http://schemas.microsoft.com/office/drawing/2014/main" id="{6304831D-0830-4A3D-A69B-D22F1423C737}"/>
              </a:ext>
            </a:extLst>
          </p:cNvPr>
          <p:cNvSpPr/>
          <p:nvPr/>
        </p:nvSpPr>
        <p:spPr>
          <a:xfrm>
            <a:off x="80564" y="3765630"/>
            <a:ext cx="11881320" cy="1406215"/>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rPr>
              <a:t>S</a:t>
            </a:r>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p:txBody>
      </p:sp>
      <p:sp>
        <p:nvSpPr>
          <p:cNvPr id="5" name="Rectangle 4">
            <a:extLst>
              <a:ext uri="{FF2B5EF4-FFF2-40B4-BE49-F238E27FC236}">
                <a16:creationId xmlns:a16="http://schemas.microsoft.com/office/drawing/2014/main" id="{EE906AD5-1A2D-469F-B030-78A21E1ADA0E}"/>
              </a:ext>
            </a:extLst>
          </p:cNvPr>
          <p:cNvSpPr/>
          <p:nvPr/>
        </p:nvSpPr>
        <p:spPr>
          <a:xfrm>
            <a:off x="1158900" y="5701015"/>
            <a:ext cx="8016552" cy="369332"/>
          </a:xfrm>
          <a:prstGeom prst="rect">
            <a:avLst/>
          </a:prstGeom>
        </p:spPr>
        <p:txBody>
          <a:bodyPr wrap="square">
            <a:spAutoFit/>
          </a:bodyPr>
          <a:lstStyle/>
          <a:p>
            <a:r>
              <a:rPr lang="en-GB" dirty="0">
                <a:latin typeface="Arial" panose="020B0604020202020204" pitchFamily="34" charset="0"/>
                <a:ea typeface="+mn-lt"/>
                <a:cs typeface="Arial" panose="020B0604020202020204" pitchFamily="34" charset="0"/>
              </a:rPr>
              <a:t>(S  My/PRP  ankle/NN  ached/VBD  a/DT  lot/NN  yesterday/RB  ./.)</a:t>
            </a:r>
          </a:p>
        </p:txBody>
      </p:sp>
      <p:sp>
        <p:nvSpPr>
          <p:cNvPr id="150" name="Rectangle: Rounded Corners 149">
            <a:extLst>
              <a:ext uri="{FF2B5EF4-FFF2-40B4-BE49-F238E27FC236}">
                <a16:creationId xmlns:a16="http://schemas.microsoft.com/office/drawing/2014/main" id="{0B68DD6D-5A56-49CA-92E8-9B8A378DAA4A}"/>
              </a:ext>
            </a:extLst>
          </p:cNvPr>
          <p:cNvSpPr/>
          <p:nvPr/>
        </p:nvSpPr>
        <p:spPr>
          <a:xfrm>
            <a:off x="1857441" y="4246488"/>
            <a:ext cx="1801681" cy="469900"/>
          </a:xfrm>
          <a:prstGeom prst="round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(‘ankle’, ‘NN’)</a:t>
            </a:r>
          </a:p>
        </p:txBody>
      </p:sp>
      <p:sp>
        <p:nvSpPr>
          <p:cNvPr id="151" name="Rectangle: Rounded Corners 150">
            <a:extLst>
              <a:ext uri="{FF2B5EF4-FFF2-40B4-BE49-F238E27FC236}">
                <a16:creationId xmlns:a16="http://schemas.microsoft.com/office/drawing/2014/main" id="{D684F7B9-A3F6-43DE-9A77-A3381B224D1B}"/>
              </a:ext>
            </a:extLst>
          </p:cNvPr>
          <p:cNvSpPr/>
          <p:nvPr/>
        </p:nvSpPr>
        <p:spPr>
          <a:xfrm>
            <a:off x="7119183" y="4233788"/>
            <a:ext cx="1377340" cy="4699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solidFill>
                  <a:schemeClr val="tx1"/>
                </a:solidFill>
              </a:rPr>
              <a:t>(‘lot’, ‘NN’)</a:t>
            </a:r>
          </a:p>
        </p:txBody>
      </p:sp>
      <p:sp>
        <p:nvSpPr>
          <p:cNvPr id="157" name="Rectangle: Rounded Corners 156">
            <a:extLst>
              <a:ext uri="{FF2B5EF4-FFF2-40B4-BE49-F238E27FC236}">
                <a16:creationId xmlns:a16="http://schemas.microsoft.com/office/drawing/2014/main" id="{1AEEED80-168F-4638-81B9-6A335942B91A}"/>
              </a:ext>
            </a:extLst>
          </p:cNvPr>
          <p:cNvSpPr/>
          <p:nvPr/>
        </p:nvSpPr>
        <p:spPr>
          <a:xfrm>
            <a:off x="5478851" y="4246943"/>
            <a:ext cx="1578723"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(‘a’, ‘DT’)</a:t>
            </a:r>
          </a:p>
        </p:txBody>
      </p:sp>
      <p:sp>
        <p:nvSpPr>
          <p:cNvPr id="159" name="Rectangle: Rounded Corners 158">
            <a:extLst>
              <a:ext uri="{FF2B5EF4-FFF2-40B4-BE49-F238E27FC236}">
                <a16:creationId xmlns:a16="http://schemas.microsoft.com/office/drawing/2014/main" id="{7FB369EE-826A-43F3-B9ED-5828012B1DE9}"/>
              </a:ext>
            </a:extLst>
          </p:cNvPr>
          <p:cNvSpPr/>
          <p:nvPr/>
        </p:nvSpPr>
        <p:spPr>
          <a:xfrm>
            <a:off x="3720731" y="4246488"/>
            <a:ext cx="180168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 ‘VBD’)</a:t>
            </a:r>
          </a:p>
        </p:txBody>
      </p:sp>
      <p:sp>
        <p:nvSpPr>
          <p:cNvPr id="160" name="Rectangle: Rounded Corners 159">
            <a:extLst>
              <a:ext uri="{FF2B5EF4-FFF2-40B4-BE49-F238E27FC236}">
                <a16:creationId xmlns:a16="http://schemas.microsoft.com/office/drawing/2014/main" id="{C2F0DA59-E2A7-43F7-B3AE-DE047BFE4B71}"/>
              </a:ext>
            </a:extLst>
          </p:cNvPr>
          <p:cNvSpPr/>
          <p:nvPr/>
        </p:nvSpPr>
        <p:spPr>
          <a:xfrm>
            <a:off x="162254" y="4246488"/>
            <a:ext cx="1657319"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(‘My', 'PRN’)</a:t>
            </a:r>
          </a:p>
        </p:txBody>
      </p:sp>
      <p:sp>
        <p:nvSpPr>
          <p:cNvPr id="156" name="Rectangle: Rounded Corners 155">
            <a:extLst>
              <a:ext uri="{FF2B5EF4-FFF2-40B4-BE49-F238E27FC236}">
                <a16:creationId xmlns:a16="http://schemas.microsoft.com/office/drawing/2014/main" id="{6629AC5A-1D91-448E-BDB7-D2F43040B3B1}"/>
              </a:ext>
            </a:extLst>
          </p:cNvPr>
          <p:cNvSpPr/>
          <p:nvPr/>
        </p:nvSpPr>
        <p:spPr>
          <a:xfrm>
            <a:off x="8534646" y="4233788"/>
            <a:ext cx="2224053"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(‘yesterday’, ‘RB’)</a:t>
            </a:r>
          </a:p>
        </p:txBody>
      </p:sp>
      <p:sp>
        <p:nvSpPr>
          <p:cNvPr id="154" name="Rectangle: Rounded Corners 153">
            <a:extLst>
              <a:ext uri="{FF2B5EF4-FFF2-40B4-BE49-F238E27FC236}">
                <a16:creationId xmlns:a16="http://schemas.microsoft.com/office/drawing/2014/main" id="{7422138E-B945-4779-B3F6-4D9A6A6C26E5}"/>
              </a:ext>
            </a:extLst>
          </p:cNvPr>
          <p:cNvSpPr/>
          <p:nvPr/>
        </p:nvSpPr>
        <p:spPr>
          <a:xfrm>
            <a:off x="10800487" y="4233788"/>
            <a:ext cx="1138560"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t>
            </a:r>
          </a:p>
        </p:txBody>
      </p:sp>
      <p:sp>
        <p:nvSpPr>
          <p:cNvPr id="14" name="Rectangle: Rounded Corners 36">
            <a:extLst>
              <a:ext uri="{FF2B5EF4-FFF2-40B4-BE49-F238E27FC236}">
                <a16:creationId xmlns:a16="http://schemas.microsoft.com/office/drawing/2014/main" id="{01641675-CB39-BB25-B417-08F4A50E991A}"/>
              </a:ext>
            </a:extLst>
          </p:cNvPr>
          <p:cNvSpPr/>
          <p:nvPr/>
        </p:nvSpPr>
        <p:spPr>
          <a:xfrm>
            <a:off x="6881870" y="1281483"/>
            <a:ext cx="1311550"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(‘lot’, NN)</a:t>
            </a:r>
          </a:p>
        </p:txBody>
      </p:sp>
      <p:sp>
        <p:nvSpPr>
          <p:cNvPr id="15" name="Rectangle: Rounded Corners 45">
            <a:extLst>
              <a:ext uri="{FF2B5EF4-FFF2-40B4-BE49-F238E27FC236}">
                <a16:creationId xmlns:a16="http://schemas.microsoft.com/office/drawing/2014/main" id="{B500D2AE-F55D-F14F-4157-9A7474FEE584}"/>
              </a:ext>
            </a:extLst>
          </p:cNvPr>
          <p:cNvSpPr/>
          <p:nvPr/>
        </p:nvSpPr>
        <p:spPr>
          <a:xfrm>
            <a:off x="3741151" y="1294183"/>
            <a:ext cx="18806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(‘ached’, VBD)</a:t>
            </a:r>
          </a:p>
        </p:txBody>
      </p:sp>
      <p:sp>
        <p:nvSpPr>
          <p:cNvPr id="16" name="Rectangle: Rounded Corners 47">
            <a:extLst>
              <a:ext uri="{FF2B5EF4-FFF2-40B4-BE49-F238E27FC236}">
                <a16:creationId xmlns:a16="http://schemas.microsoft.com/office/drawing/2014/main" id="{8A7E8FDD-44BA-620E-F195-B43F66D262E0}"/>
              </a:ext>
            </a:extLst>
          </p:cNvPr>
          <p:cNvSpPr/>
          <p:nvPr/>
        </p:nvSpPr>
        <p:spPr>
          <a:xfrm>
            <a:off x="1900733" y="1294183"/>
            <a:ext cx="1804090" cy="469900"/>
          </a:xfrm>
          <a:prstGeom prst="roundRect">
            <a:avLst/>
          </a:prstGeom>
          <a:solidFill>
            <a:schemeClr val="tx2">
              <a:lumMod val="20000"/>
              <a:lumOff val="8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2000" dirty="0">
                <a:solidFill>
                  <a:schemeClr val="tx1"/>
                </a:solidFill>
              </a:rPr>
              <a:t>(‘ankle’, NN)</a:t>
            </a:r>
          </a:p>
        </p:txBody>
      </p:sp>
      <p:sp>
        <p:nvSpPr>
          <p:cNvPr id="17" name="Rectangle: Rounded Corners 42">
            <a:extLst>
              <a:ext uri="{FF2B5EF4-FFF2-40B4-BE49-F238E27FC236}">
                <a16:creationId xmlns:a16="http://schemas.microsoft.com/office/drawing/2014/main" id="{5B4FBC00-E369-BB96-06AA-FAD981D817A3}"/>
              </a:ext>
            </a:extLst>
          </p:cNvPr>
          <p:cNvSpPr/>
          <p:nvPr/>
        </p:nvSpPr>
        <p:spPr>
          <a:xfrm>
            <a:off x="8259210" y="1281483"/>
            <a:ext cx="207910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(‘yesterday’, RB)</a:t>
            </a:r>
          </a:p>
        </p:txBody>
      </p:sp>
      <p:sp>
        <p:nvSpPr>
          <p:cNvPr id="18" name="Rectangle: Rounded Corners 159">
            <a:extLst>
              <a:ext uri="{FF2B5EF4-FFF2-40B4-BE49-F238E27FC236}">
                <a16:creationId xmlns:a16="http://schemas.microsoft.com/office/drawing/2014/main" id="{13B91AFA-8D5F-B514-B8D0-E7AEC72DB9AB}"/>
              </a:ext>
            </a:extLst>
          </p:cNvPr>
          <p:cNvSpPr/>
          <p:nvPr/>
        </p:nvSpPr>
        <p:spPr>
          <a:xfrm>
            <a:off x="273253" y="1294183"/>
            <a:ext cx="1575410"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(‘My', 'PRN’)</a:t>
            </a:r>
          </a:p>
        </p:txBody>
      </p:sp>
      <p:sp>
        <p:nvSpPr>
          <p:cNvPr id="19" name="Rectangle: Rounded Corners 36">
            <a:extLst>
              <a:ext uri="{FF2B5EF4-FFF2-40B4-BE49-F238E27FC236}">
                <a16:creationId xmlns:a16="http://schemas.microsoft.com/office/drawing/2014/main" id="{63842AA8-FDA8-1B06-FDC7-86A2E3C693F9}"/>
              </a:ext>
            </a:extLst>
          </p:cNvPr>
          <p:cNvSpPr/>
          <p:nvPr/>
        </p:nvSpPr>
        <p:spPr>
          <a:xfrm>
            <a:off x="5680530" y="1281483"/>
            <a:ext cx="1145967"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(‘a’, DT)</a:t>
            </a:r>
          </a:p>
        </p:txBody>
      </p:sp>
      <p:sp>
        <p:nvSpPr>
          <p:cNvPr id="20" name="Rectangle: Rounded Corners 159">
            <a:extLst>
              <a:ext uri="{FF2B5EF4-FFF2-40B4-BE49-F238E27FC236}">
                <a16:creationId xmlns:a16="http://schemas.microsoft.com/office/drawing/2014/main" id="{021DE138-B083-8961-F8FA-8546B7E66B73}"/>
              </a:ext>
            </a:extLst>
          </p:cNvPr>
          <p:cNvSpPr/>
          <p:nvPr/>
        </p:nvSpPr>
        <p:spPr>
          <a:xfrm>
            <a:off x="10389233" y="1298924"/>
            <a:ext cx="1311550"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 ‘PUN’)</a:t>
            </a:r>
          </a:p>
        </p:txBody>
      </p:sp>
    </p:spTree>
    <p:extLst>
      <p:ext uri="{BB962C8B-B14F-4D97-AF65-F5344CB8AC3E}">
        <p14:creationId xmlns:p14="http://schemas.microsoft.com/office/powerpoint/2010/main" val="330848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8" grpId="0" animBg="1"/>
      <p:bldP spid="150" grpId="0" animBg="1"/>
      <p:bldP spid="151" grpId="0" animBg="1"/>
      <p:bldP spid="157" grpId="0" animBg="1"/>
      <p:bldP spid="159" grpId="0" animBg="1"/>
      <p:bldP spid="160" grpId="0" animBg="1"/>
      <p:bldP spid="156" grpId="0" animBg="1"/>
      <p:bldP spid="154" grpId="0" animBg="1"/>
      <p:bldP spid="14" grpId="0" animBg="1"/>
      <p:bldP spid="15" grpId="0" animBg="1"/>
      <p:bldP spid="16" grpId="0" animBg="1"/>
      <p:bldP spid="17" grpId="0" animBg="1"/>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Named Entity Recognition</a:t>
            </a:r>
            <a:endParaRPr lang="en-US" dirty="0"/>
          </a:p>
        </p:txBody>
      </p:sp>
      <p:sp>
        <p:nvSpPr>
          <p:cNvPr id="27" name="Arrow: Down 26">
            <a:extLst>
              <a:ext uri="{FF2B5EF4-FFF2-40B4-BE49-F238E27FC236}">
                <a16:creationId xmlns:a16="http://schemas.microsoft.com/office/drawing/2014/main" id="{51D61242-C415-49BE-B29E-7E073DF0C5F7}"/>
              </a:ext>
            </a:extLst>
          </p:cNvPr>
          <p:cNvSpPr/>
          <p:nvPr/>
        </p:nvSpPr>
        <p:spPr>
          <a:xfrm>
            <a:off x="5519936" y="3212976"/>
            <a:ext cx="648072" cy="1584176"/>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C938FC98-8DD3-4D31-8378-A65C3526830F}"/>
              </a:ext>
            </a:extLst>
          </p:cNvPr>
          <p:cNvGrpSpPr/>
          <p:nvPr/>
        </p:nvGrpSpPr>
        <p:grpSpPr>
          <a:xfrm>
            <a:off x="421216" y="1196752"/>
            <a:ext cx="10444011" cy="1728192"/>
            <a:chOff x="421216" y="1118789"/>
            <a:chExt cx="10444011" cy="1728192"/>
          </a:xfrm>
        </p:grpSpPr>
        <p:sp>
          <p:nvSpPr>
            <p:cNvPr id="33" name="Rectangle: Rounded Corners 32">
              <a:extLst>
                <a:ext uri="{FF2B5EF4-FFF2-40B4-BE49-F238E27FC236}">
                  <a16:creationId xmlns:a16="http://schemas.microsoft.com/office/drawing/2014/main" id="{5E29DEE9-2F7B-420F-906E-F41B150EBF6D}"/>
                </a:ext>
              </a:extLst>
            </p:cNvPr>
            <p:cNvSpPr/>
            <p:nvPr/>
          </p:nvSpPr>
          <p:spPr>
            <a:xfrm>
              <a:off x="2456564" y="1766861"/>
              <a:ext cx="247596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(‘Enterprises', ‘NNP’)</a:t>
              </a:r>
            </a:p>
          </p:txBody>
        </p:sp>
        <p:grpSp>
          <p:nvGrpSpPr>
            <p:cNvPr id="9" name="Group 8">
              <a:extLst>
                <a:ext uri="{FF2B5EF4-FFF2-40B4-BE49-F238E27FC236}">
                  <a16:creationId xmlns:a16="http://schemas.microsoft.com/office/drawing/2014/main" id="{97E127DC-ED17-4CE9-937B-2D27548B81E3}"/>
                </a:ext>
              </a:extLst>
            </p:cNvPr>
            <p:cNvGrpSpPr/>
            <p:nvPr/>
          </p:nvGrpSpPr>
          <p:grpSpPr>
            <a:xfrm>
              <a:off x="421216" y="1118789"/>
              <a:ext cx="10444011" cy="1728192"/>
              <a:chOff x="421216" y="1132047"/>
              <a:chExt cx="10444011" cy="1728192"/>
            </a:xfrm>
          </p:grpSpPr>
          <p:sp>
            <p:nvSpPr>
              <p:cNvPr id="35" name="Rectangle: Rounded Corners 34">
                <a:extLst>
                  <a:ext uri="{FF2B5EF4-FFF2-40B4-BE49-F238E27FC236}">
                    <a16:creationId xmlns:a16="http://schemas.microsoft.com/office/drawing/2014/main" id="{0F8B2CB6-1518-4183-8847-B0112F3360F3}"/>
                  </a:ext>
                </a:extLst>
              </p:cNvPr>
              <p:cNvSpPr/>
              <p:nvPr/>
            </p:nvSpPr>
            <p:spPr>
              <a:xfrm>
                <a:off x="7849381" y="1780119"/>
                <a:ext cx="139584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36" name="Rectangle: Rounded Corners 35">
                <a:extLst>
                  <a:ext uri="{FF2B5EF4-FFF2-40B4-BE49-F238E27FC236}">
                    <a16:creationId xmlns:a16="http://schemas.microsoft.com/office/drawing/2014/main" id="{9CF4A387-50E2-48EE-9EEB-3768A3ED474B}"/>
                  </a:ext>
                </a:extLst>
              </p:cNvPr>
              <p:cNvSpPr/>
              <p:nvPr/>
            </p:nvSpPr>
            <p:spPr>
              <a:xfrm>
                <a:off x="9336360" y="1780119"/>
                <a:ext cx="152886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grpSp>
            <p:nvGrpSpPr>
              <p:cNvPr id="7" name="Group 6">
                <a:extLst>
                  <a:ext uri="{FF2B5EF4-FFF2-40B4-BE49-F238E27FC236}">
                    <a16:creationId xmlns:a16="http://schemas.microsoft.com/office/drawing/2014/main" id="{B113437F-12DB-46CB-AB2F-B1B237030D5A}"/>
                  </a:ext>
                </a:extLst>
              </p:cNvPr>
              <p:cNvGrpSpPr/>
              <p:nvPr/>
            </p:nvGrpSpPr>
            <p:grpSpPr>
              <a:xfrm>
                <a:off x="421216" y="1132047"/>
                <a:ext cx="10355304" cy="1728192"/>
                <a:chOff x="421216" y="1132047"/>
                <a:chExt cx="10355304" cy="1728192"/>
              </a:xfrm>
            </p:grpSpPr>
            <p:grpSp>
              <p:nvGrpSpPr>
                <p:cNvPr id="6" name="Group 5">
                  <a:extLst>
                    <a:ext uri="{FF2B5EF4-FFF2-40B4-BE49-F238E27FC236}">
                      <a16:creationId xmlns:a16="http://schemas.microsoft.com/office/drawing/2014/main" id="{BF6FAA17-9C59-461C-8C3D-748856A33F63}"/>
                    </a:ext>
                  </a:extLst>
                </p:cNvPr>
                <p:cNvGrpSpPr/>
                <p:nvPr/>
              </p:nvGrpSpPr>
              <p:grpSpPr>
                <a:xfrm>
                  <a:off x="1055439" y="1132047"/>
                  <a:ext cx="8424108" cy="1715492"/>
                  <a:chOff x="1055439" y="1132047"/>
                  <a:chExt cx="8424108" cy="1715492"/>
                </a:xfrm>
              </p:grpSpPr>
              <p:grpSp>
                <p:nvGrpSpPr>
                  <p:cNvPr id="3" name="Group 2">
                    <a:extLst>
                      <a:ext uri="{FF2B5EF4-FFF2-40B4-BE49-F238E27FC236}">
                        <a16:creationId xmlns:a16="http://schemas.microsoft.com/office/drawing/2014/main" id="{ADA9ECED-5769-474B-9CEC-FE3E0F0534DC}"/>
                      </a:ext>
                    </a:extLst>
                  </p:cNvPr>
                  <p:cNvGrpSpPr/>
                  <p:nvPr/>
                </p:nvGrpSpPr>
                <p:grpSpPr>
                  <a:xfrm>
                    <a:off x="1055439" y="1132047"/>
                    <a:ext cx="8424108" cy="1715492"/>
                    <a:chOff x="1094699" y="1132047"/>
                    <a:chExt cx="8424108" cy="1715492"/>
                  </a:xfrm>
                </p:grpSpPr>
                <p:sp>
                  <p:nvSpPr>
                    <p:cNvPr id="117" name="Rectangle: Rounded Corners 116">
                      <a:extLst>
                        <a:ext uri="{FF2B5EF4-FFF2-40B4-BE49-F238E27FC236}">
                          <a16:creationId xmlns:a16="http://schemas.microsoft.com/office/drawing/2014/main" id="{C78123B4-E0FF-4EBA-B922-44F41B0FF3C8}"/>
                        </a:ext>
                      </a:extLst>
                    </p:cNvPr>
                    <p:cNvSpPr/>
                    <p:nvPr/>
                  </p:nvSpPr>
                  <p:spPr>
                    <a:xfrm>
                      <a:off x="5056797" y="1132047"/>
                      <a:ext cx="13753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118" name="Rectangle: Rounded Corners 117">
                      <a:extLst>
                        <a:ext uri="{FF2B5EF4-FFF2-40B4-BE49-F238E27FC236}">
                          <a16:creationId xmlns:a16="http://schemas.microsoft.com/office/drawing/2014/main" id="{79A3A157-5C8B-43C4-AF10-744A6DED4DA6}"/>
                        </a:ext>
                      </a:extLst>
                    </p:cNvPr>
                    <p:cNvSpPr/>
                    <p:nvPr/>
                  </p:nvSpPr>
                  <p:spPr>
                    <a:xfrm>
                      <a:off x="6378192" y="1780119"/>
                      <a:ext cx="141931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(‘but’, ‘CC’)</a:t>
                      </a:r>
                    </a:p>
                  </p:txBody>
                </p:sp>
                <p:grpSp>
                  <p:nvGrpSpPr>
                    <p:cNvPr id="2" name="Group 1">
                      <a:extLst>
                        <a:ext uri="{FF2B5EF4-FFF2-40B4-BE49-F238E27FC236}">
                          <a16:creationId xmlns:a16="http://schemas.microsoft.com/office/drawing/2014/main" id="{4E355A06-7EC8-4F3B-BF79-93C524934568}"/>
                        </a:ext>
                      </a:extLst>
                    </p:cNvPr>
                    <p:cNvGrpSpPr/>
                    <p:nvPr/>
                  </p:nvGrpSpPr>
                  <p:grpSpPr>
                    <a:xfrm>
                      <a:off x="1094699" y="1132047"/>
                      <a:ext cx="8424108" cy="1715492"/>
                      <a:chOff x="1094699" y="1132047"/>
                      <a:chExt cx="8424108" cy="1715492"/>
                    </a:xfrm>
                  </p:grpSpPr>
                  <p:grpSp>
                    <p:nvGrpSpPr>
                      <p:cNvPr id="61" name="Group 60">
                        <a:extLst>
                          <a:ext uri="{FF2B5EF4-FFF2-40B4-BE49-F238E27FC236}">
                            <a16:creationId xmlns:a16="http://schemas.microsoft.com/office/drawing/2014/main" id="{6AC9AB99-FB4B-4B91-9193-92E7F78FB350}"/>
                          </a:ext>
                        </a:extLst>
                      </p:cNvPr>
                      <p:cNvGrpSpPr/>
                      <p:nvPr/>
                    </p:nvGrpSpPr>
                    <p:grpSpPr>
                      <a:xfrm>
                        <a:off x="1094699" y="1132047"/>
                        <a:ext cx="8424108" cy="482600"/>
                        <a:chOff x="1195359" y="4062919"/>
                        <a:chExt cx="8424108" cy="482600"/>
                      </a:xfrm>
                    </p:grpSpPr>
                    <p:grpSp>
                      <p:nvGrpSpPr>
                        <p:cNvPr id="62" name="Group 61">
                          <a:extLst>
                            <a:ext uri="{FF2B5EF4-FFF2-40B4-BE49-F238E27FC236}">
                              <a16:creationId xmlns:a16="http://schemas.microsoft.com/office/drawing/2014/main" id="{2E515282-64C8-4390-A393-068B61FD903B}"/>
                            </a:ext>
                          </a:extLst>
                        </p:cNvPr>
                        <p:cNvGrpSpPr/>
                        <p:nvPr/>
                      </p:nvGrpSpPr>
                      <p:grpSpPr>
                        <a:xfrm>
                          <a:off x="1195359" y="4062919"/>
                          <a:ext cx="6822405" cy="482600"/>
                          <a:chOff x="1008494" y="1902679"/>
                          <a:chExt cx="6822405" cy="482600"/>
                        </a:xfrm>
                      </p:grpSpPr>
                      <p:sp>
                        <p:nvSpPr>
                          <p:cNvPr id="113" name="Rectangle: Rounded Corners 112">
                            <a:extLst>
                              <a:ext uri="{FF2B5EF4-FFF2-40B4-BE49-F238E27FC236}">
                                <a16:creationId xmlns:a16="http://schemas.microsoft.com/office/drawing/2014/main" id="{8DC0B7B6-7C94-4541-9DBA-2203CB15DE83}"/>
                              </a:ext>
                            </a:extLst>
                          </p:cNvPr>
                          <p:cNvSpPr/>
                          <p:nvPr/>
                        </p:nvSpPr>
                        <p:spPr>
                          <a:xfrm>
                            <a:off x="1008494" y="1902679"/>
                            <a:ext cx="1872209"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(‘Bruce', ‘NNP’)</a:t>
                            </a:r>
                          </a:p>
                        </p:txBody>
                      </p:sp>
                      <p:sp>
                        <p:nvSpPr>
                          <p:cNvPr id="116" name="Rectangle: Rounded Corners 115">
                            <a:extLst>
                              <a:ext uri="{FF2B5EF4-FFF2-40B4-BE49-F238E27FC236}">
                                <a16:creationId xmlns:a16="http://schemas.microsoft.com/office/drawing/2014/main" id="{6F1C324E-3771-4DD5-A3C5-5476143D1422}"/>
                              </a:ext>
                            </a:extLst>
                          </p:cNvPr>
                          <p:cNvSpPr/>
                          <p:nvPr/>
                        </p:nvSpPr>
                        <p:spPr>
                          <a:xfrm>
                            <a:off x="6418790" y="1902679"/>
                            <a:ext cx="1412109"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(‘the', ‘DT’)</a:t>
                            </a:r>
                          </a:p>
                        </p:txBody>
                      </p:sp>
                    </p:grpSp>
                    <p:sp>
                      <p:nvSpPr>
                        <p:cNvPr id="105" name="Rectangle: Rounded Corners 104">
                          <a:extLst>
                            <a:ext uri="{FF2B5EF4-FFF2-40B4-BE49-F238E27FC236}">
                              <a16:creationId xmlns:a16="http://schemas.microsoft.com/office/drawing/2014/main" id="{C2E6F905-3E3E-47C8-A058-77A1AD7D9EAA}"/>
                            </a:ext>
                          </a:extLst>
                        </p:cNvPr>
                        <p:cNvSpPr/>
                        <p:nvPr/>
                      </p:nvSpPr>
                      <p:spPr>
                        <a:xfrm>
                          <a:off x="8090601" y="4062919"/>
                          <a:ext cx="152886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(‘CEO', ‘NN’)</a:t>
                          </a:r>
                        </a:p>
                      </p:txBody>
                    </p:sp>
                  </p:grpSp>
                  <p:sp>
                    <p:nvSpPr>
                      <p:cNvPr id="119" name="Rectangle: Rounded Corners 118">
                        <a:extLst>
                          <a:ext uri="{FF2B5EF4-FFF2-40B4-BE49-F238E27FC236}">
                            <a16:creationId xmlns:a16="http://schemas.microsoft.com/office/drawing/2014/main" id="{52BD5D33-141C-40B9-91F0-8FADC6C971C1}"/>
                          </a:ext>
                        </a:extLst>
                      </p:cNvPr>
                      <p:cNvSpPr/>
                      <p:nvPr/>
                    </p:nvSpPr>
                    <p:spPr>
                      <a:xfrm>
                        <a:off x="3254940" y="2377639"/>
                        <a:ext cx="1224136"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 ‘PUN’)</a:t>
                        </a:r>
                      </a:p>
                    </p:txBody>
                  </p:sp>
                </p:grpSp>
              </p:grpSp>
              <p:sp>
                <p:nvSpPr>
                  <p:cNvPr id="31" name="Rectangle: Rounded Corners 30">
                    <a:extLst>
                      <a:ext uri="{FF2B5EF4-FFF2-40B4-BE49-F238E27FC236}">
                        <a16:creationId xmlns:a16="http://schemas.microsoft.com/office/drawing/2014/main" id="{DF8EB275-77F6-4DE7-82D9-1ADA51AE6EF9}"/>
                      </a:ext>
                    </a:extLst>
                  </p:cNvPr>
                  <p:cNvSpPr/>
                  <p:nvPr/>
                </p:nvSpPr>
                <p:spPr>
                  <a:xfrm>
                    <a:off x="3000485" y="1132047"/>
                    <a:ext cx="19442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grpSp>
            <p:sp>
              <p:nvSpPr>
                <p:cNvPr id="32" name="Rectangle: Rounded Corners 31">
                  <a:extLst>
                    <a:ext uri="{FF2B5EF4-FFF2-40B4-BE49-F238E27FC236}">
                      <a16:creationId xmlns:a16="http://schemas.microsoft.com/office/drawing/2014/main" id="{C92D65A9-F7F5-4628-9026-B8183490672E}"/>
                    </a:ext>
                  </a:extLst>
                </p:cNvPr>
                <p:cNvSpPr/>
                <p:nvPr/>
              </p:nvSpPr>
              <p:spPr>
                <a:xfrm>
                  <a:off x="9552384" y="1132047"/>
                  <a:ext cx="1224136"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(‘of’, ‘IN’)</a:t>
                  </a:r>
                </a:p>
              </p:txBody>
            </p:sp>
            <p:sp>
              <p:nvSpPr>
                <p:cNvPr id="34" name="Rectangle: Rounded Corners 33">
                  <a:extLst>
                    <a:ext uri="{FF2B5EF4-FFF2-40B4-BE49-F238E27FC236}">
                      <a16:creationId xmlns:a16="http://schemas.microsoft.com/office/drawing/2014/main" id="{7D4A4205-55E6-4A0A-A524-B6B252B197F3}"/>
                    </a:ext>
                  </a:extLst>
                </p:cNvPr>
                <p:cNvSpPr/>
                <p:nvPr/>
              </p:nvSpPr>
              <p:spPr>
                <a:xfrm>
                  <a:off x="421216" y="1780119"/>
                  <a:ext cx="194421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sp>
              <p:nvSpPr>
                <p:cNvPr id="37" name="Rectangle: Rounded Corners 36">
                  <a:extLst>
                    <a:ext uri="{FF2B5EF4-FFF2-40B4-BE49-F238E27FC236}">
                      <a16:creationId xmlns:a16="http://schemas.microsoft.com/office/drawing/2014/main" id="{DE174056-098A-4FAA-8811-6E6F42AEAFD1}"/>
                    </a:ext>
                  </a:extLst>
                </p:cNvPr>
                <p:cNvSpPr/>
                <p:nvPr/>
              </p:nvSpPr>
              <p:spPr>
                <a:xfrm>
                  <a:off x="983432" y="2377639"/>
                  <a:ext cx="208823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(‘Batman', ‘NNP’)</a:t>
                  </a:r>
                </a:p>
              </p:txBody>
            </p:sp>
          </p:grpSp>
          <p:sp>
            <p:nvSpPr>
              <p:cNvPr id="38" name="Rectangle: Rounded Corners 37">
                <a:extLst>
                  <a:ext uri="{FF2B5EF4-FFF2-40B4-BE49-F238E27FC236}">
                    <a16:creationId xmlns:a16="http://schemas.microsoft.com/office/drawing/2014/main" id="{24C5BD10-2495-4BA0-B601-6B2A5C254F17}"/>
                  </a:ext>
                </a:extLst>
              </p:cNvPr>
              <p:cNvSpPr/>
              <p:nvPr/>
            </p:nvSpPr>
            <p:spPr>
              <a:xfrm>
                <a:off x="5023664" y="1780119"/>
                <a:ext cx="1224136"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 ‘PUN’)</a:t>
                </a:r>
              </a:p>
            </p:txBody>
          </p:sp>
        </p:grpSp>
      </p:grpSp>
    </p:spTree>
    <p:extLst>
      <p:ext uri="{BB962C8B-B14F-4D97-AF65-F5344CB8AC3E}">
        <p14:creationId xmlns:p14="http://schemas.microsoft.com/office/powerpoint/2010/main" val="9699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Named Entity Recognition</a:t>
            </a:r>
            <a:endParaRPr lang="en-US" dirty="0"/>
          </a:p>
        </p:txBody>
      </p:sp>
      <p:grpSp>
        <p:nvGrpSpPr>
          <p:cNvPr id="16" name="Group 15">
            <a:extLst>
              <a:ext uri="{FF2B5EF4-FFF2-40B4-BE49-F238E27FC236}">
                <a16:creationId xmlns:a16="http://schemas.microsoft.com/office/drawing/2014/main" id="{B5A60460-404B-4631-9731-0A4959180FCA}"/>
              </a:ext>
            </a:extLst>
          </p:cNvPr>
          <p:cNvGrpSpPr/>
          <p:nvPr/>
        </p:nvGrpSpPr>
        <p:grpSpPr>
          <a:xfrm>
            <a:off x="424760" y="1434232"/>
            <a:ext cx="10883400" cy="4227016"/>
            <a:chOff x="424760" y="3598737"/>
            <a:chExt cx="10883400" cy="2895957"/>
          </a:xfrm>
        </p:grpSpPr>
        <p:sp>
          <p:nvSpPr>
            <p:cNvPr id="148" name="Rectangle: Rounded Corners 147">
              <a:extLst>
                <a:ext uri="{FF2B5EF4-FFF2-40B4-BE49-F238E27FC236}">
                  <a16:creationId xmlns:a16="http://schemas.microsoft.com/office/drawing/2014/main" id="{6304831D-0830-4A3D-A69B-D22F1423C737}"/>
                </a:ext>
              </a:extLst>
            </p:cNvPr>
            <p:cNvSpPr/>
            <p:nvPr/>
          </p:nvSpPr>
          <p:spPr>
            <a:xfrm>
              <a:off x="424760" y="3598737"/>
              <a:ext cx="10883400" cy="289595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3">
                      <a:lumMod val="50000"/>
                    </a:schemeClr>
                  </a:solidFill>
                </a:rPr>
                <a:t>S</a:t>
              </a: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p:txBody>
        </p:sp>
        <p:grpSp>
          <p:nvGrpSpPr>
            <p:cNvPr id="15" name="Group 14">
              <a:extLst>
                <a:ext uri="{FF2B5EF4-FFF2-40B4-BE49-F238E27FC236}">
                  <a16:creationId xmlns:a16="http://schemas.microsoft.com/office/drawing/2014/main" id="{A7BF3C0E-A4CD-42D2-9AA8-C87D4A1C7ED9}"/>
                </a:ext>
              </a:extLst>
            </p:cNvPr>
            <p:cNvGrpSpPr/>
            <p:nvPr/>
          </p:nvGrpSpPr>
          <p:grpSpPr>
            <a:xfrm>
              <a:off x="839415" y="4077369"/>
              <a:ext cx="9649073" cy="2087935"/>
              <a:chOff x="839415" y="4077369"/>
              <a:chExt cx="9649073" cy="2087935"/>
            </a:xfrm>
          </p:grpSpPr>
          <p:sp>
            <p:nvSpPr>
              <p:cNvPr id="73" name="Rectangle: Rounded Corners 72">
                <a:extLst>
                  <a:ext uri="{FF2B5EF4-FFF2-40B4-BE49-F238E27FC236}">
                    <a16:creationId xmlns:a16="http://schemas.microsoft.com/office/drawing/2014/main" id="{43B0BD08-EF89-445D-8DB9-8FC7F95472CC}"/>
                  </a:ext>
                </a:extLst>
              </p:cNvPr>
              <p:cNvSpPr/>
              <p:nvPr/>
            </p:nvSpPr>
            <p:spPr>
              <a:xfrm>
                <a:off x="6672064" y="5561654"/>
                <a:ext cx="3168352" cy="603650"/>
              </a:xfrm>
              <a:prstGeom prst="roundRect">
                <a:avLst/>
              </a:prstGeom>
              <a:solidFill>
                <a:schemeClr val="accent5">
                  <a:lumMod val="20000"/>
                  <a:lumOff val="8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5">
                        <a:lumMod val="50000"/>
                      </a:schemeClr>
                    </a:solidFill>
                  </a:rPr>
                  <a:t>PERSON</a:t>
                </a:r>
                <a:endParaRPr lang="en-GB" sz="2000" dirty="0">
                  <a:solidFill>
                    <a:schemeClr val="accent3">
                      <a:lumMod val="50000"/>
                    </a:schemeClr>
                  </a:solidFill>
                </a:endParaRPr>
              </a:p>
              <a:p>
                <a:pPr algn="ctr"/>
                <a:endParaRPr lang="en-GB" dirty="0">
                  <a:solidFill>
                    <a:schemeClr val="accent3">
                      <a:lumMod val="50000"/>
                    </a:schemeClr>
                  </a:solidFill>
                </a:endParaRPr>
              </a:p>
            </p:txBody>
          </p:sp>
          <p:grpSp>
            <p:nvGrpSpPr>
              <p:cNvPr id="14" name="Group 13">
                <a:extLst>
                  <a:ext uri="{FF2B5EF4-FFF2-40B4-BE49-F238E27FC236}">
                    <a16:creationId xmlns:a16="http://schemas.microsoft.com/office/drawing/2014/main" id="{07CE6F3F-369C-49CE-9BEF-D9645DCDE6EE}"/>
                  </a:ext>
                </a:extLst>
              </p:cNvPr>
              <p:cNvGrpSpPr/>
              <p:nvPr/>
            </p:nvGrpSpPr>
            <p:grpSpPr>
              <a:xfrm>
                <a:off x="839415" y="4077369"/>
                <a:ext cx="9649073" cy="1294314"/>
                <a:chOff x="839415" y="4070575"/>
                <a:chExt cx="9649073" cy="1294314"/>
              </a:xfrm>
            </p:grpSpPr>
            <p:sp>
              <p:nvSpPr>
                <p:cNvPr id="70" name="Rectangle: Rounded Corners 69">
                  <a:extLst>
                    <a:ext uri="{FF2B5EF4-FFF2-40B4-BE49-F238E27FC236}">
                      <a16:creationId xmlns:a16="http://schemas.microsoft.com/office/drawing/2014/main" id="{BA4A4320-370B-4FE8-9DB0-C2357A1DDEDC}"/>
                    </a:ext>
                  </a:extLst>
                </p:cNvPr>
                <p:cNvSpPr/>
                <p:nvPr/>
              </p:nvSpPr>
              <p:spPr>
                <a:xfrm>
                  <a:off x="839415" y="4761239"/>
                  <a:ext cx="9649073" cy="60365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6">
                          <a:lumMod val="50000"/>
                        </a:schemeClr>
                      </a:solidFill>
                    </a:rPr>
                    <a:t>ORGANIZATION</a:t>
                  </a:r>
                </a:p>
                <a:p>
                  <a:pPr algn="ctr"/>
                  <a:endParaRPr lang="en-GB" dirty="0">
                    <a:solidFill>
                      <a:schemeClr val="accent3">
                        <a:lumMod val="50000"/>
                      </a:schemeClr>
                    </a:solidFill>
                  </a:endParaRPr>
                </a:p>
              </p:txBody>
            </p:sp>
            <p:grpSp>
              <p:nvGrpSpPr>
                <p:cNvPr id="13" name="Group 12">
                  <a:extLst>
                    <a:ext uri="{FF2B5EF4-FFF2-40B4-BE49-F238E27FC236}">
                      <a16:creationId xmlns:a16="http://schemas.microsoft.com/office/drawing/2014/main" id="{E92356E0-926D-492F-8B9C-DEAF2B5AE132}"/>
                    </a:ext>
                  </a:extLst>
                </p:cNvPr>
                <p:cNvGrpSpPr/>
                <p:nvPr/>
              </p:nvGrpSpPr>
              <p:grpSpPr>
                <a:xfrm>
                  <a:off x="865192" y="4070575"/>
                  <a:ext cx="7274728" cy="603650"/>
                  <a:chOff x="865192" y="4070575"/>
                  <a:chExt cx="7274728" cy="603650"/>
                </a:xfrm>
              </p:grpSpPr>
              <p:sp>
                <p:nvSpPr>
                  <p:cNvPr id="68" name="Rectangle: Rounded Corners 67">
                    <a:extLst>
                      <a:ext uri="{FF2B5EF4-FFF2-40B4-BE49-F238E27FC236}">
                        <a16:creationId xmlns:a16="http://schemas.microsoft.com/office/drawing/2014/main" id="{A93E9E57-2ECF-4108-A33A-D9D80E963CB8}"/>
                      </a:ext>
                    </a:extLst>
                  </p:cNvPr>
                  <p:cNvSpPr/>
                  <p:nvPr/>
                </p:nvSpPr>
                <p:spPr>
                  <a:xfrm>
                    <a:off x="4151784" y="4070575"/>
                    <a:ext cx="3988136" cy="60365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6">
                            <a:lumMod val="50000"/>
                          </a:schemeClr>
                        </a:solidFill>
                      </a:rPr>
                      <a:t>ORGANIZATION</a:t>
                    </a:r>
                  </a:p>
                  <a:p>
                    <a:pPr algn="ctr"/>
                    <a:endParaRPr lang="en-GB" dirty="0">
                      <a:solidFill>
                        <a:schemeClr val="accent3">
                          <a:lumMod val="50000"/>
                        </a:schemeClr>
                      </a:solidFill>
                    </a:endParaRPr>
                  </a:p>
                </p:txBody>
              </p:sp>
              <p:sp>
                <p:nvSpPr>
                  <p:cNvPr id="43" name="Rectangle: Rounded Corners 42">
                    <a:extLst>
                      <a:ext uri="{FF2B5EF4-FFF2-40B4-BE49-F238E27FC236}">
                        <a16:creationId xmlns:a16="http://schemas.microsoft.com/office/drawing/2014/main" id="{F503F591-832A-4008-8345-F2C5860E1CA8}"/>
                      </a:ext>
                    </a:extLst>
                  </p:cNvPr>
                  <p:cNvSpPr/>
                  <p:nvPr/>
                </p:nvSpPr>
                <p:spPr>
                  <a:xfrm>
                    <a:off x="865192" y="4070575"/>
                    <a:ext cx="3142576" cy="603650"/>
                  </a:xfrm>
                  <a:prstGeom prst="roundRect">
                    <a:avLst/>
                  </a:prstGeom>
                  <a:solidFill>
                    <a:schemeClr val="accent5">
                      <a:lumMod val="20000"/>
                      <a:lumOff val="8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5">
                            <a:lumMod val="50000"/>
                          </a:schemeClr>
                        </a:solidFill>
                      </a:rPr>
                      <a:t>PERSON</a:t>
                    </a:r>
                  </a:p>
                  <a:p>
                    <a:endParaRPr lang="en-GB" dirty="0">
                      <a:solidFill>
                        <a:schemeClr val="accent3">
                          <a:lumMod val="50000"/>
                        </a:schemeClr>
                      </a:solidFill>
                    </a:endParaRPr>
                  </a:p>
                </p:txBody>
              </p:sp>
            </p:grpSp>
          </p:grpSp>
        </p:grpSp>
      </p:grpSp>
      <p:sp>
        <p:nvSpPr>
          <p:cNvPr id="78" name="Rectangle: Rounded Corners 77">
            <a:extLst>
              <a:ext uri="{FF2B5EF4-FFF2-40B4-BE49-F238E27FC236}">
                <a16:creationId xmlns:a16="http://schemas.microsoft.com/office/drawing/2014/main" id="{EAD3E953-044D-4BEF-B24D-6DBDCE1C2914}"/>
              </a:ext>
            </a:extLst>
          </p:cNvPr>
          <p:cNvSpPr/>
          <p:nvPr/>
        </p:nvSpPr>
        <p:spPr>
          <a:xfrm>
            <a:off x="1875467" y="2361539"/>
            <a:ext cx="1872209"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(‘Bruce', ‘NNP’)</a:t>
            </a:r>
          </a:p>
        </p:txBody>
      </p:sp>
      <p:sp>
        <p:nvSpPr>
          <p:cNvPr id="79" name="Rectangle: Rounded Corners 78">
            <a:extLst>
              <a:ext uri="{FF2B5EF4-FFF2-40B4-BE49-F238E27FC236}">
                <a16:creationId xmlns:a16="http://schemas.microsoft.com/office/drawing/2014/main" id="{E72D8CE1-D291-47B4-9FFB-205AD42DCB3E}"/>
              </a:ext>
            </a:extLst>
          </p:cNvPr>
          <p:cNvSpPr/>
          <p:nvPr/>
        </p:nvSpPr>
        <p:spPr>
          <a:xfrm>
            <a:off x="6090771" y="2343053"/>
            <a:ext cx="19442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sp>
        <p:nvSpPr>
          <p:cNvPr id="80" name="Rectangle: Rounded Corners 79">
            <a:extLst>
              <a:ext uri="{FF2B5EF4-FFF2-40B4-BE49-F238E27FC236}">
                <a16:creationId xmlns:a16="http://schemas.microsoft.com/office/drawing/2014/main" id="{2CADD541-7A47-4C23-B717-B8A6434A1DBF}"/>
              </a:ext>
            </a:extLst>
          </p:cNvPr>
          <p:cNvSpPr/>
          <p:nvPr/>
        </p:nvSpPr>
        <p:spPr>
          <a:xfrm>
            <a:off x="8256240" y="2376621"/>
            <a:ext cx="13753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81" name="Rectangle: Rounded Corners 80">
            <a:extLst>
              <a:ext uri="{FF2B5EF4-FFF2-40B4-BE49-F238E27FC236}">
                <a16:creationId xmlns:a16="http://schemas.microsoft.com/office/drawing/2014/main" id="{5A91AC93-2354-4CE8-803C-7F5315441B20}"/>
              </a:ext>
            </a:extLst>
          </p:cNvPr>
          <p:cNvSpPr/>
          <p:nvPr/>
        </p:nvSpPr>
        <p:spPr>
          <a:xfrm>
            <a:off x="9763826" y="2343053"/>
            <a:ext cx="1412109"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(‘the', ‘DT’)</a:t>
            </a:r>
          </a:p>
        </p:txBody>
      </p:sp>
      <p:sp>
        <p:nvSpPr>
          <p:cNvPr id="82" name="Rectangle: Rounded Corners 81">
            <a:extLst>
              <a:ext uri="{FF2B5EF4-FFF2-40B4-BE49-F238E27FC236}">
                <a16:creationId xmlns:a16="http://schemas.microsoft.com/office/drawing/2014/main" id="{DA7FE8DD-9C12-45DC-8C8E-7E5285FEC030}"/>
              </a:ext>
            </a:extLst>
          </p:cNvPr>
          <p:cNvSpPr/>
          <p:nvPr/>
        </p:nvSpPr>
        <p:spPr>
          <a:xfrm>
            <a:off x="2732307" y="3331147"/>
            <a:ext cx="152886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(‘CEO', ‘NN’)</a:t>
            </a:r>
          </a:p>
        </p:txBody>
      </p:sp>
      <p:sp>
        <p:nvSpPr>
          <p:cNvPr id="83" name="Rectangle: Rounded Corners 82">
            <a:extLst>
              <a:ext uri="{FF2B5EF4-FFF2-40B4-BE49-F238E27FC236}">
                <a16:creationId xmlns:a16="http://schemas.microsoft.com/office/drawing/2014/main" id="{775AB2BA-A9E2-4A27-9FEF-14D6E9B813E3}"/>
              </a:ext>
            </a:extLst>
          </p:cNvPr>
          <p:cNvSpPr/>
          <p:nvPr/>
        </p:nvSpPr>
        <p:spPr>
          <a:xfrm>
            <a:off x="4367808" y="3331147"/>
            <a:ext cx="1224136"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(‘of’, ‘IN’)</a:t>
            </a:r>
          </a:p>
        </p:txBody>
      </p:sp>
      <p:sp>
        <p:nvSpPr>
          <p:cNvPr id="84" name="Rectangle: Rounded Corners 83">
            <a:extLst>
              <a:ext uri="{FF2B5EF4-FFF2-40B4-BE49-F238E27FC236}">
                <a16:creationId xmlns:a16="http://schemas.microsoft.com/office/drawing/2014/main" id="{A7AC7081-721C-4AC0-B31A-8EA7F7AAFF13}"/>
              </a:ext>
            </a:extLst>
          </p:cNvPr>
          <p:cNvSpPr/>
          <p:nvPr/>
        </p:nvSpPr>
        <p:spPr>
          <a:xfrm>
            <a:off x="5719192" y="3318447"/>
            <a:ext cx="194421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sp>
        <p:nvSpPr>
          <p:cNvPr id="85" name="Rectangle: Rounded Corners 84">
            <a:extLst>
              <a:ext uri="{FF2B5EF4-FFF2-40B4-BE49-F238E27FC236}">
                <a16:creationId xmlns:a16="http://schemas.microsoft.com/office/drawing/2014/main" id="{62083DF6-413F-4DBC-8332-65D372A5F6C4}"/>
              </a:ext>
            </a:extLst>
          </p:cNvPr>
          <p:cNvSpPr/>
          <p:nvPr/>
        </p:nvSpPr>
        <p:spPr>
          <a:xfrm>
            <a:off x="7834229" y="3331147"/>
            <a:ext cx="247596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(‘Enterprises', ‘NNP’)</a:t>
            </a:r>
          </a:p>
        </p:txBody>
      </p:sp>
      <p:sp>
        <p:nvSpPr>
          <p:cNvPr id="86" name="Rectangle: Rounded Corners 85">
            <a:extLst>
              <a:ext uri="{FF2B5EF4-FFF2-40B4-BE49-F238E27FC236}">
                <a16:creationId xmlns:a16="http://schemas.microsoft.com/office/drawing/2014/main" id="{FD833809-03A2-42F7-9ED4-922002CAB65B}"/>
              </a:ext>
            </a:extLst>
          </p:cNvPr>
          <p:cNvSpPr/>
          <p:nvPr/>
        </p:nvSpPr>
        <p:spPr>
          <a:xfrm>
            <a:off x="9979236" y="4685801"/>
            <a:ext cx="661921" cy="400117"/>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t>
            </a:r>
          </a:p>
        </p:txBody>
      </p:sp>
      <p:sp>
        <p:nvSpPr>
          <p:cNvPr id="87" name="Rectangle: Rounded Corners 86">
            <a:extLst>
              <a:ext uri="{FF2B5EF4-FFF2-40B4-BE49-F238E27FC236}">
                <a16:creationId xmlns:a16="http://schemas.microsoft.com/office/drawing/2014/main" id="{6CD7D6CD-F6C0-45A0-92F3-F3F86D707D4A}"/>
              </a:ext>
            </a:extLst>
          </p:cNvPr>
          <p:cNvSpPr/>
          <p:nvPr/>
        </p:nvSpPr>
        <p:spPr>
          <a:xfrm>
            <a:off x="7675594" y="4600359"/>
            <a:ext cx="208823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(‘Batman', ‘NNP’)</a:t>
            </a:r>
          </a:p>
        </p:txBody>
      </p:sp>
      <p:sp>
        <p:nvSpPr>
          <p:cNvPr id="88" name="Rectangle: Rounded Corners 87">
            <a:extLst>
              <a:ext uri="{FF2B5EF4-FFF2-40B4-BE49-F238E27FC236}">
                <a16:creationId xmlns:a16="http://schemas.microsoft.com/office/drawing/2014/main" id="{840A42C2-7531-4295-A519-BD2DF890414C}"/>
              </a:ext>
            </a:extLst>
          </p:cNvPr>
          <p:cNvSpPr/>
          <p:nvPr/>
        </p:nvSpPr>
        <p:spPr>
          <a:xfrm>
            <a:off x="4943030" y="4574661"/>
            <a:ext cx="152886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sp>
        <p:nvSpPr>
          <p:cNvPr id="89" name="Rectangle: Rounded Corners 88">
            <a:extLst>
              <a:ext uri="{FF2B5EF4-FFF2-40B4-BE49-F238E27FC236}">
                <a16:creationId xmlns:a16="http://schemas.microsoft.com/office/drawing/2014/main" id="{A1D6F665-63AC-405D-A7D1-06CD9317D36B}"/>
              </a:ext>
            </a:extLst>
          </p:cNvPr>
          <p:cNvSpPr/>
          <p:nvPr/>
        </p:nvSpPr>
        <p:spPr>
          <a:xfrm>
            <a:off x="3435413" y="4574661"/>
            <a:ext cx="139584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90" name="Rectangle: Rounded Corners 89">
            <a:extLst>
              <a:ext uri="{FF2B5EF4-FFF2-40B4-BE49-F238E27FC236}">
                <a16:creationId xmlns:a16="http://schemas.microsoft.com/office/drawing/2014/main" id="{BA15014B-7251-4BEB-B717-E3EDF51A3553}"/>
              </a:ext>
            </a:extLst>
          </p:cNvPr>
          <p:cNvSpPr/>
          <p:nvPr/>
        </p:nvSpPr>
        <p:spPr>
          <a:xfrm>
            <a:off x="1957784" y="4556818"/>
            <a:ext cx="141931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(‘but’, ‘CC’)</a:t>
            </a:r>
          </a:p>
        </p:txBody>
      </p:sp>
      <p:sp>
        <p:nvSpPr>
          <p:cNvPr id="91" name="Rectangle: Rounded Corners 90">
            <a:extLst>
              <a:ext uri="{FF2B5EF4-FFF2-40B4-BE49-F238E27FC236}">
                <a16:creationId xmlns:a16="http://schemas.microsoft.com/office/drawing/2014/main" id="{72887CFA-C66A-4C67-BB0E-21F47636126F}"/>
              </a:ext>
            </a:extLst>
          </p:cNvPr>
          <p:cNvSpPr/>
          <p:nvPr/>
        </p:nvSpPr>
        <p:spPr>
          <a:xfrm>
            <a:off x="1215777" y="4543276"/>
            <a:ext cx="648072"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t>
            </a:r>
          </a:p>
        </p:txBody>
      </p:sp>
    </p:spTree>
    <p:extLst>
      <p:ext uri="{BB962C8B-B14F-4D97-AF65-F5344CB8AC3E}">
        <p14:creationId xmlns:p14="http://schemas.microsoft.com/office/powerpoint/2010/main" val="60727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What to do and in what order?</a:t>
            </a:r>
            <a:endParaRPr lang="en-US" dirty="0"/>
          </a:p>
        </p:txBody>
      </p:sp>
      <p:sp>
        <p:nvSpPr>
          <p:cNvPr id="4" name="TextBox 3"/>
          <p:cNvSpPr txBox="1"/>
          <p:nvPr/>
        </p:nvSpPr>
        <p:spPr>
          <a:xfrm>
            <a:off x="424760" y="1121571"/>
            <a:ext cx="10812089" cy="2554545"/>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Chunking and/or POS-lemmatising requires text that is already tokenised and POS-tagged.</a:t>
            </a:r>
          </a:p>
          <a:p>
            <a:endParaRPr lang="en-GB" sz="2000" dirty="0">
              <a:latin typeface="Arial" panose="020B0604020202020204" pitchFamily="34" charset="0"/>
              <a:ea typeface="+mn-lt"/>
              <a:cs typeface="Arial" panose="020B0604020202020204" pitchFamily="34" charset="0"/>
            </a:endParaRPr>
          </a:p>
          <a:p>
            <a:r>
              <a:rPr lang="en-GB" sz="2000" dirty="0" err="1">
                <a:latin typeface="Arial" panose="020B0604020202020204" pitchFamily="34" charset="0"/>
                <a:ea typeface="+mn-lt"/>
                <a:cs typeface="Arial" panose="020B0604020202020204" pitchFamily="34" charset="0"/>
              </a:rPr>
              <a:t>RegEx</a:t>
            </a:r>
            <a:r>
              <a:rPr lang="en-GB" sz="2000" dirty="0">
                <a:latin typeface="Arial" panose="020B0604020202020204" pitchFamily="34" charset="0"/>
                <a:ea typeface="+mn-lt"/>
                <a:cs typeface="Arial" panose="020B0604020202020204" pitchFamily="34" charset="0"/>
              </a:rPr>
              <a:t> may be best before removing uppercase to better catch acronyms or </a:t>
            </a:r>
            <a:r>
              <a:rPr lang="en-GB" sz="2000" dirty="0" err="1">
                <a:latin typeface="Arial" panose="020B0604020202020204" pitchFamily="34" charset="0"/>
                <a:ea typeface="+mn-lt"/>
                <a:cs typeface="Arial" panose="020B0604020202020204" pitchFamily="34" charset="0"/>
              </a:rPr>
              <a:t>abbreviatons</a:t>
            </a:r>
            <a:r>
              <a:rPr lang="en-GB" sz="2000" dirty="0">
                <a:latin typeface="Arial" panose="020B0604020202020204" pitchFamily="34" charset="0"/>
                <a:ea typeface="+mn-lt"/>
                <a:cs typeface="Arial" panose="020B0604020202020204" pitchFamily="34" charset="0"/>
              </a:rPr>
              <a:t>.</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Add changes to a pipeline and run the whole thing from scratch.</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Replicability is important!</a:t>
            </a:r>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grpSp>
        <p:nvGrpSpPr>
          <p:cNvPr id="17" name="Group 16">
            <a:extLst>
              <a:ext uri="{FF2B5EF4-FFF2-40B4-BE49-F238E27FC236}">
                <a16:creationId xmlns:a16="http://schemas.microsoft.com/office/drawing/2014/main" id="{01AE8CB7-4F2E-4EA9-912E-C6777DCB0F0A}"/>
              </a:ext>
            </a:extLst>
          </p:cNvPr>
          <p:cNvGrpSpPr/>
          <p:nvPr/>
        </p:nvGrpSpPr>
        <p:grpSpPr>
          <a:xfrm>
            <a:off x="119336" y="3606259"/>
            <a:ext cx="11117513" cy="1202354"/>
            <a:chOff x="119336" y="3606259"/>
            <a:chExt cx="11117513" cy="1202354"/>
          </a:xfrm>
        </p:grpSpPr>
        <p:sp>
          <p:nvSpPr>
            <p:cNvPr id="11" name="Rectangle: Rounded Corners 10">
              <a:extLst>
                <a:ext uri="{FF2B5EF4-FFF2-40B4-BE49-F238E27FC236}">
                  <a16:creationId xmlns:a16="http://schemas.microsoft.com/office/drawing/2014/main" id="{213A4C91-E169-466D-AC1F-C97197D4B058}"/>
                </a:ext>
              </a:extLst>
            </p:cNvPr>
            <p:cNvSpPr/>
            <p:nvPr/>
          </p:nvSpPr>
          <p:spPr>
            <a:xfrm>
              <a:off x="119336" y="3606259"/>
              <a:ext cx="11117513"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2" name="Rectangle: Rounded Corners 1">
              <a:extLst>
                <a:ext uri="{FF2B5EF4-FFF2-40B4-BE49-F238E27FC236}">
                  <a16:creationId xmlns:a16="http://schemas.microsoft.com/office/drawing/2014/main" id="{43E894F6-D4FC-445F-8801-30CB248E239B}"/>
                </a:ext>
              </a:extLst>
            </p:cNvPr>
            <p:cNvSpPr/>
            <p:nvPr/>
          </p:nvSpPr>
          <p:spPr>
            <a:xfrm>
              <a:off x="263352" y="3933056"/>
              <a:ext cx="1834984"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Tokenisation</a:t>
              </a:r>
            </a:p>
          </p:txBody>
        </p:sp>
        <p:sp>
          <p:nvSpPr>
            <p:cNvPr id="5" name="Rectangle: Rounded Corners 4">
              <a:extLst>
                <a:ext uri="{FF2B5EF4-FFF2-40B4-BE49-F238E27FC236}">
                  <a16:creationId xmlns:a16="http://schemas.microsoft.com/office/drawing/2014/main" id="{9A4D34B2-A717-47C8-ABF3-E98942F27C0A}"/>
                </a:ext>
              </a:extLst>
            </p:cNvPr>
            <p:cNvSpPr/>
            <p:nvPr/>
          </p:nvSpPr>
          <p:spPr>
            <a:xfrm>
              <a:off x="9716232" y="4005064"/>
              <a:ext cx="1348320"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Stemming</a:t>
              </a:r>
            </a:p>
          </p:txBody>
        </p:sp>
        <p:sp>
          <p:nvSpPr>
            <p:cNvPr id="6" name="Rectangle: Rounded Corners 5">
              <a:extLst>
                <a:ext uri="{FF2B5EF4-FFF2-40B4-BE49-F238E27FC236}">
                  <a16:creationId xmlns:a16="http://schemas.microsoft.com/office/drawing/2014/main" id="{00731DBB-042D-46F0-BDEF-2604D00800D0}"/>
                </a:ext>
              </a:extLst>
            </p:cNvPr>
            <p:cNvSpPr/>
            <p:nvPr/>
          </p:nvSpPr>
          <p:spPr>
            <a:xfrm>
              <a:off x="6277240" y="4005064"/>
              <a:ext cx="2458376"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stop words</a:t>
              </a:r>
            </a:p>
          </p:txBody>
        </p:sp>
        <p:sp>
          <p:nvSpPr>
            <p:cNvPr id="7" name="Rectangle: Rounded Corners 6">
              <a:extLst>
                <a:ext uri="{FF2B5EF4-FFF2-40B4-BE49-F238E27FC236}">
                  <a16:creationId xmlns:a16="http://schemas.microsoft.com/office/drawing/2014/main" id="{6F5FC8C6-7809-4E2A-950C-E21E6C5F355C}"/>
                </a:ext>
              </a:extLst>
            </p:cNvPr>
            <p:cNvSpPr/>
            <p:nvPr/>
          </p:nvSpPr>
          <p:spPr>
            <a:xfrm>
              <a:off x="2855640" y="4005064"/>
              <a:ext cx="2465751"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punctuation</a:t>
              </a:r>
            </a:p>
          </p:txBody>
        </p:sp>
        <p:sp>
          <p:nvSpPr>
            <p:cNvPr id="3" name="Arrow: Right 2">
              <a:extLst>
                <a:ext uri="{FF2B5EF4-FFF2-40B4-BE49-F238E27FC236}">
                  <a16:creationId xmlns:a16="http://schemas.microsoft.com/office/drawing/2014/main" id="{76E5D970-D769-454E-AB6A-B7E24B314729}"/>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FECA0D41-8F15-4AE2-92F2-8505509571DF}"/>
                </a:ext>
              </a:extLst>
            </p:cNvPr>
            <p:cNvSpPr/>
            <p:nvPr/>
          </p:nvSpPr>
          <p:spPr>
            <a:xfrm>
              <a:off x="5591944"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BDEB8AD6-8707-4CFC-AE0C-F6A6143C654D}"/>
                </a:ext>
              </a:extLst>
            </p:cNvPr>
            <p:cNvSpPr/>
            <p:nvPr/>
          </p:nvSpPr>
          <p:spPr>
            <a:xfrm>
              <a:off x="904832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id="{A8E71DD4-56EB-487F-9627-7CFA7635C727}"/>
              </a:ext>
            </a:extLst>
          </p:cNvPr>
          <p:cNvGrpSpPr/>
          <p:nvPr/>
        </p:nvGrpSpPr>
        <p:grpSpPr>
          <a:xfrm>
            <a:off x="91751" y="3573016"/>
            <a:ext cx="11117513" cy="1213815"/>
            <a:chOff x="91751" y="3594797"/>
            <a:chExt cx="11117513" cy="1213815"/>
          </a:xfrm>
        </p:grpSpPr>
        <p:grpSp>
          <p:nvGrpSpPr>
            <p:cNvPr id="27" name="Group 26">
              <a:extLst>
                <a:ext uri="{FF2B5EF4-FFF2-40B4-BE49-F238E27FC236}">
                  <a16:creationId xmlns:a16="http://schemas.microsoft.com/office/drawing/2014/main" id="{9CFEED68-0965-41E7-B3C3-FD39053CEB96}"/>
                </a:ext>
              </a:extLst>
            </p:cNvPr>
            <p:cNvGrpSpPr/>
            <p:nvPr/>
          </p:nvGrpSpPr>
          <p:grpSpPr>
            <a:xfrm>
              <a:off x="91751" y="3594797"/>
              <a:ext cx="11117513" cy="1213815"/>
              <a:chOff x="116179" y="3606259"/>
              <a:chExt cx="11093449" cy="1202354"/>
            </a:xfrm>
          </p:grpSpPr>
          <p:sp>
            <p:nvSpPr>
              <p:cNvPr id="28" name="Rectangle: Rounded Corners 27">
                <a:extLst>
                  <a:ext uri="{FF2B5EF4-FFF2-40B4-BE49-F238E27FC236}">
                    <a16:creationId xmlns:a16="http://schemas.microsoft.com/office/drawing/2014/main" id="{0951BE49-CBD0-4B67-A068-C2E267BA2999}"/>
                  </a:ext>
                </a:extLst>
              </p:cNvPr>
              <p:cNvSpPr/>
              <p:nvPr/>
            </p:nvSpPr>
            <p:spPr>
              <a:xfrm>
                <a:off x="116179" y="3606259"/>
                <a:ext cx="11093449"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29" name="Rectangle: Rounded Corners 28">
                <a:extLst>
                  <a:ext uri="{FF2B5EF4-FFF2-40B4-BE49-F238E27FC236}">
                    <a16:creationId xmlns:a16="http://schemas.microsoft.com/office/drawing/2014/main" id="{2D1973C1-3958-405D-AE27-0BE130905BA5}"/>
                  </a:ext>
                </a:extLst>
              </p:cNvPr>
              <p:cNvSpPr/>
              <p:nvPr/>
            </p:nvSpPr>
            <p:spPr>
              <a:xfrm>
                <a:off x="263352" y="3933056"/>
                <a:ext cx="187220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Tokenisation</a:t>
                </a:r>
              </a:p>
            </p:txBody>
          </p:sp>
          <p:sp>
            <p:nvSpPr>
              <p:cNvPr id="30" name="Rectangle: Rounded Corners 29">
                <a:extLst>
                  <a:ext uri="{FF2B5EF4-FFF2-40B4-BE49-F238E27FC236}">
                    <a16:creationId xmlns:a16="http://schemas.microsoft.com/office/drawing/2014/main" id="{14A958AD-1DB0-4D95-A456-141AE35D8E9F}"/>
                  </a:ext>
                </a:extLst>
              </p:cNvPr>
              <p:cNvSpPr/>
              <p:nvPr/>
            </p:nvSpPr>
            <p:spPr>
              <a:xfrm>
                <a:off x="7831883" y="3925747"/>
                <a:ext cx="2874085"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punctuation/stop words</a:t>
                </a:r>
              </a:p>
            </p:txBody>
          </p:sp>
          <p:sp>
            <p:nvSpPr>
              <p:cNvPr id="33" name="Arrow: Right 32">
                <a:extLst>
                  <a:ext uri="{FF2B5EF4-FFF2-40B4-BE49-F238E27FC236}">
                    <a16:creationId xmlns:a16="http://schemas.microsoft.com/office/drawing/2014/main" id="{EC084F2B-A068-4A13-87AD-333F9E4169BC}"/>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Arrow: Right 33">
                <a:extLst>
                  <a:ext uri="{FF2B5EF4-FFF2-40B4-BE49-F238E27FC236}">
                    <a16:creationId xmlns:a16="http://schemas.microsoft.com/office/drawing/2014/main" id="{E5C5CAEB-524A-4968-AE2D-F7DFFA872CFB}"/>
                  </a:ext>
                </a:extLst>
              </p:cNvPr>
              <p:cNvSpPr/>
              <p:nvPr/>
            </p:nvSpPr>
            <p:spPr>
              <a:xfrm>
                <a:off x="4670389"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E8DBDDF6-BD7E-44D8-84D9-F94A245F27B7}"/>
                  </a:ext>
                </a:extLst>
              </p:cNvPr>
              <p:cNvSpPr/>
              <p:nvPr/>
            </p:nvSpPr>
            <p:spPr>
              <a:xfrm>
                <a:off x="7185214"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ectangle: Rounded Corners 8">
              <a:extLst>
                <a:ext uri="{FF2B5EF4-FFF2-40B4-BE49-F238E27FC236}">
                  <a16:creationId xmlns:a16="http://schemas.microsoft.com/office/drawing/2014/main" id="{0C42EBD3-FC63-4BD7-8508-50A668069B8B}"/>
                </a:ext>
              </a:extLst>
            </p:cNvPr>
            <p:cNvSpPr/>
            <p:nvPr/>
          </p:nvSpPr>
          <p:spPr>
            <a:xfrm>
              <a:off x="2855640" y="3933056"/>
              <a:ext cx="1656184"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POS-tagging</a:t>
              </a:r>
            </a:p>
          </p:txBody>
        </p:sp>
        <p:sp>
          <p:nvSpPr>
            <p:cNvPr id="10" name="Rectangle: Rounded Corners 9">
              <a:extLst>
                <a:ext uri="{FF2B5EF4-FFF2-40B4-BE49-F238E27FC236}">
                  <a16:creationId xmlns:a16="http://schemas.microsoft.com/office/drawing/2014/main" id="{60130190-E98F-44BF-BA53-36BC20BA454D}"/>
                </a:ext>
              </a:extLst>
            </p:cNvPr>
            <p:cNvSpPr/>
            <p:nvPr/>
          </p:nvSpPr>
          <p:spPr>
            <a:xfrm>
              <a:off x="5321391" y="3942552"/>
              <a:ext cx="1656184"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Lemmatising</a:t>
              </a:r>
            </a:p>
          </p:txBody>
        </p:sp>
      </p:grpSp>
    </p:spTree>
    <p:extLst>
      <p:ext uri="{BB962C8B-B14F-4D97-AF65-F5344CB8AC3E}">
        <p14:creationId xmlns:p14="http://schemas.microsoft.com/office/powerpoint/2010/main" val="91063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Frequency</a:t>
            </a:r>
            <a:endParaRPr lang="en-GB" sz="2700" dirty="0">
              <a:cs typeface="Arial"/>
            </a:endParaRPr>
          </a:p>
        </p:txBody>
      </p:sp>
      <p:sp>
        <p:nvSpPr>
          <p:cNvPr id="4" name="TextBox 3"/>
          <p:cNvSpPr txBox="1"/>
          <p:nvPr/>
        </p:nvSpPr>
        <p:spPr>
          <a:xfrm>
            <a:off x="1055440" y="4625841"/>
            <a:ext cx="8352928" cy="1323439"/>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Example:</a:t>
            </a:r>
          </a:p>
          <a:p>
            <a:r>
              <a:rPr lang="en-GB" sz="2000" dirty="0">
                <a:latin typeface="Arial" panose="020B0604020202020204" pitchFamily="34" charset="0"/>
                <a:ea typeface="+mn-lt"/>
                <a:cs typeface="Arial" panose="020B0604020202020204" pitchFamily="34" charset="0"/>
              </a:rPr>
              <a:t>{'I': 2, </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‘feeling': 1, ‘fluey': 1, ‘tired': 1, ‘ill': 1, ‘probably': 1, ‘COVID’: 1…}</a:t>
            </a:r>
          </a:p>
        </p:txBody>
      </p:sp>
      <p:grpSp>
        <p:nvGrpSpPr>
          <p:cNvPr id="27" name="Group 26">
            <a:extLst>
              <a:ext uri="{FF2B5EF4-FFF2-40B4-BE49-F238E27FC236}">
                <a16:creationId xmlns:a16="http://schemas.microsoft.com/office/drawing/2014/main" id="{FF199E80-7B44-401C-8B4B-DBB779209B41}"/>
              </a:ext>
            </a:extLst>
          </p:cNvPr>
          <p:cNvGrpSpPr/>
          <p:nvPr/>
        </p:nvGrpSpPr>
        <p:grpSpPr>
          <a:xfrm>
            <a:off x="235071" y="2708920"/>
            <a:ext cx="11117513" cy="1213815"/>
            <a:chOff x="91751" y="3594797"/>
            <a:chExt cx="11117513" cy="1213815"/>
          </a:xfrm>
        </p:grpSpPr>
        <p:grpSp>
          <p:nvGrpSpPr>
            <p:cNvPr id="28" name="Group 27">
              <a:extLst>
                <a:ext uri="{FF2B5EF4-FFF2-40B4-BE49-F238E27FC236}">
                  <a16:creationId xmlns:a16="http://schemas.microsoft.com/office/drawing/2014/main" id="{8EBA570B-0901-43B3-8112-66B1B6BD6E17}"/>
                </a:ext>
              </a:extLst>
            </p:cNvPr>
            <p:cNvGrpSpPr/>
            <p:nvPr/>
          </p:nvGrpSpPr>
          <p:grpSpPr>
            <a:xfrm>
              <a:off x="91751" y="3594797"/>
              <a:ext cx="11117513" cy="1213815"/>
              <a:chOff x="116179" y="3606259"/>
              <a:chExt cx="11093449" cy="1202354"/>
            </a:xfrm>
          </p:grpSpPr>
          <p:sp>
            <p:nvSpPr>
              <p:cNvPr id="31" name="Rectangle: Rounded Corners 30">
                <a:extLst>
                  <a:ext uri="{FF2B5EF4-FFF2-40B4-BE49-F238E27FC236}">
                    <a16:creationId xmlns:a16="http://schemas.microsoft.com/office/drawing/2014/main" id="{4C8DE472-22CC-43CA-8AD6-B1599234AAD5}"/>
                  </a:ext>
                </a:extLst>
              </p:cNvPr>
              <p:cNvSpPr/>
              <p:nvPr/>
            </p:nvSpPr>
            <p:spPr>
              <a:xfrm>
                <a:off x="116179" y="3606259"/>
                <a:ext cx="11093449"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32" name="Rectangle: Rounded Corners 31">
                <a:extLst>
                  <a:ext uri="{FF2B5EF4-FFF2-40B4-BE49-F238E27FC236}">
                    <a16:creationId xmlns:a16="http://schemas.microsoft.com/office/drawing/2014/main" id="{BB146607-E225-4B99-989D-B918623D27A8}"/>
                  </a:ext>
                </a:extLst>
              </p:cNvPr>
              <p:cNvSpPr/>
              <p:nvPr/>
            </p:nvSpPr>
            <p:spPr>
              <a:xfrm>
                <a:off x="263352" y="3933056"/>
                <a:ext cx="187220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Word tokens</a:t>
                </a:r>
              </a:p>
            </p:txBody>
          </p:sp>
          <p:sp>
            <p:nvSpPr>
              <p:cNvPr id="33" name="Rectangle: Rounded Corners 32">
                <a:extLst>
                  <a:ext uri="{FF2B5EF4-FFF2-40B4-BE49-F238E27FC236}">
                    <a16:creationId xmlns:a16="http://schemas.microsoft.com/office/drawing/2014/main" id="{3B46C2CF-4A25-4F54-A676-237AC470CEFF}"/>
                  </a:ext>
                </a:extLst>
              </p:cNvPr>
              <p:cNvSpPr/>
              <p:nvPr/>
            </p:nvSpPr>
            <p:spPr>
              <a:xfrm>
                <a:off x="10204394" y="3925747"/>
                <a:ext cx="88262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Count</a:t>
                </a:r>
              </a:p>
            </p:txBody>
          </p:sp>
          <p:sp>
            <p:nvSpPr>
              <p:cNvPr id="34" name="Arrow: Right 33">
                <a:extLst>
                  <a:ext uri="{FF2B5EF4-FFF2-40B4-BE49-F238E27FC236}">
                    <a16:creationId xmlns:a16="http://schemas.microsoft.com/office/drawing/2014/main" id="{DAD23790-64DB-421E-93BF-EE5569B25897}"/>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Arrow: Right 34">
                <a:extLst>
                  <a:ext uri="{FF2B5EF4-FFF2-40B4-BE49-F238E27FC236}">
                    <a16:creationId xmlns:a16="http://schemas.microsoft.com/office/drawing/2014/main" id="{95F378FC-9ADB-4401-994F-32EE7C72AA72}"/>
                  </a:ext>
                </a:extLst>
              </p:cNvPr>
              <p:cNvSpPr/>
              <p:nvPr/>
            </p:nvSpPr>
            <p:spPr>
              <a:xfrm>
                <a:off x="740021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EA7C2364-355D-437D-A288-C4A7E1368381}"/>
                  </a:ext>
                </a:extLst>
              </p:cNvPr>
              <p:cNvSpPr/>
              <p:nvPr/>
            </p:nvSpPr>
            <p:spPr>
              <a:xfrm>
                <a:off x="948517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50B25569-38B0-4B74-9C12-387696DAC24B}"/>
                </a:ext>
              </a:extLst>
            </p:cNvPr>
            <p:cNvSpPr/>
            <p:nvPr/>
          </p:nvSpPr>
          <p:spPr>
            <a:xfrm>
              <a:off x="2855639" y="3933056"/>
              <a:ext cx="444461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uppercase, punctuation, stop words, empty strings</a:t>
              </a:r>
            </a:p>
          </p:txBody>
        </p:sp>
        <p:sp>
          <p:nvSpPr>
            <p:cNvPr id="30" name="Rectangle: Rounded Corners 29">
              <a:extLst>
                <a:ext uri="{FF2B5EF4-FFF2-40B4-BE49-F238E27FC236}">
                  <a16:creationId xmlns:a16="http://schemas.microsoft.com/office/drawing/2014/main" id="{418593C3-13D7-47CC-9777-EF45614A8E36}"/>
                </a:ext>
              </a:extLst>
            </p:cNvPr>
            <p:cNvSpPr/>
            <p:nvPr/>
          </p:nvSpPr>
          <p:spPr>
            <a:xfrm>
              <a:off x="8058247" y="3942552"/>
              <a:ext cx="135081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Stemming</a:t>
              </a:r>
            </a:p>
          </p:txBody>
        </p:sp>
      </p:grpSp>
      <p:sp>
        <p:nvSpPr>
          <p:cNvPr id="3" name="Rectangle: Rounded Corners 1">
            <a:extLst>
              <a:ext uri="{FF2B5EF4-FFF2-40B4-BE49-F238E27FC236}">
                <a16:creationId xmlns:a16="http://schemas.microsoft.com/office/drawing/2014/main" id="{7E8A09D8-502B-689E-CB8B-6990021798E6}"/>
              </a:ext>
            </a:extLst>
          </p:cNvPr>
          <p:cNvSpPr/>
          <p:nvPr/>
        </p:nvSpPr>
        <p:spPr>
          <a:xfrm>
            <a:off x="5987005" y="1324366"/>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 name="Rectangle: Rounded Corners 4">
            <a:extLst>
              <a:ext uri="{FF2B5EF4-FFF2-40B4-BE49-F238E27FC236}">
                <a16:creationId xmlns:a16="http://schemas.microsoft.com/office/drawing/2014/main" id="{5797CC51-5BD0-645C-C11C-926A55B7CEA8}"/>
              </a:ext>
            </a:extLst>
          </p:cNvPr>
          <p:cNvSpPr/>
          <p:nvPr/>
        </p:nvSpPr>
        <p:spPr>
          <a:xfrm>
            <a:off x="6527879" y="1347470"/>
            <a:ext cx="790358"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6" name="Rectangle: Rounded Corners 5">
            <a:extLst>
              <a:ext uri="{FF2B5EF4-FFF2-40B4-BE49-F238E27FC236}">
                <a16:creationId xmlns:a16="http://schemas.microsoft.com/office/drawing/2014/main" id="{A5D8EABA-86D9-B037-BC96-B9059225517C}"/>
              </a:ext>
            </a:extLst>
          </p:cNvPr>
          <p:cNvSpPr/>
          <p:nvPr/>
        </p:nvSpPr>
        <p:spPr>
          <a:xfrm>
            <a:off x="3304308" y="2046590"/>
            <a:ext cx="722001" cy="460694"/>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'but'</a:t>
            </a:r>
          </a:p>
        </p:txBody>
      </p:sp>
      <p:sp>
        <p:nvSpPr>
          <p:cNvPr id="7" name="Rectangle: Rounded Corners 6">
            <a:extLst>
              <a:ext uri="{FF2B5EF4-FFF2-40B4-BE49-F238E27FC236}">
                <a16:creationId xmlns:a16="http://schemas.microsoft.com/office/drawing/2014/main" id="{180EAC10-526D-B6EC-B674-3AB4250A6834}"/>
              </a:ext>
            </a:extLst>
          </p:cNvPr>
          <p:cNvSpPr/>
          <p:nvPr/>
        </p:nvSpPr>
        <p:spPr>
          <a:xfrm>
            <a:off x="850965" y="1991142"/>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9" name="Rectangle: Rounded Corners 10">
            <a:extLst>
              <a:ext uri="{FF2B5EF4-FFF2-40B4-BE49-F238E27FC236}">
                <a16:creationId xmlns:a16="http://schemas.microsoft.com/office/drawing/2014/main" id="{82E87599-511C-1D61-A7D8-6FB7F075DD9D}"/>
              </a:ext>
            </a:extLst>
          </p:cNvPr>
          <p:cNvSpPr/>
          <p:nvPr/>
        </p:nvSpPr>
        <p:spPr>
          <a:xfrm>
            <a:off x="7987113" y="1338445"/>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10" name="Rectangle: Rounded Corners 11">
            <a:extLst>
              <a:ext uri="{FF2B5EF4-FFF2-40B4-BE49-F238E27FC236}">
                <a16:creationId xmlns:a16="http://schemas.microsoft.com/office/drawing/2014/main" id="{6EFF642A-4155-4F9F-0B0E-F90DCE49D92A}"/>
              </a:ext>
            </a:extLst>
          </p:cNvPr>
          <p:cNvSpPr/>
          <p:nvPr/>
        </p:nvSpPr>
        <p:spPr>
          <a:xfrm>
            <a:off x="7358673" y="1347470"/>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t>
            </a:r>
          </a:p>
        </p:txBody>
      </p:sp>
      <p:sp>
        <p:nvSpPr>
          <p:cNvPr id="11" name="Rectangle: Rounded Corners 12">
            <a:extLst>
              <a:ext uri="{FF2B5EF4-FFF2-40B4-BE49-F238E27FC236}">
                <a16:creationId xmlns:a16="http://schemas.microsoft.com/office/drawing/2014/main" id="{CBD3578F-64E2-B9B4-4CD1-F57AF0AD7CDB}"/>
              </a:ext>
            </a:extLst>
          </p:cNvPr>
          <p:cNvSpPr/>
          <p:nvPr/>
        </p:nvSpPr>
        <p:spPr>
          <a:xfrm>
            <a:off x="4995067" y="1347470"/>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12" name="Rectangle: Rounded Corners 13">
            <a:extLst>
              <a:ext uri="{FF2B5EF4-FFF2-40B4-BE49-F238E27FC236}">
                <a16:creationId xmlns:a16="http://schemas.microsoft.com/office/drawing/2014/main" id="{765DD04A-5793-1B98-792D-4A1C30062188}"/>
              </a:ext>
            </a:extLst>
          </p:cNvPr>
          <p:cNvSpPr/>
          <p:nvPr/>
        </p:nvSpPr>
        <p:spPr>
          <a:xfrm>
            <a:off x="4422320" y="1360170"/>
            <a:ext cx="483347"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3" name="Rectangle: Rounded Corners 14">
            <a:extLst>
              <a:ext uri="{FF2B5EF4-FFF2-40B4-BE49-F238E27FC236}">
                <a16:creationId xmlns:a16="http://schemas.microsoft.com/office/drawing/2014/main" id="{E23999D7-3647-A714-5B5F-F1685F3DFF87}"/>
              </a:ext>
            </a:extLst>
          </p:cNvPr>
          <p:cNvSpPr/>
          <p:nvPr/>
        </p:nvSpPr>
        <p:spPr>
          <a:xfrm>
            <a:off x="3440379" y="1347470"/>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14" name="Rectangle: Rounded Corners 15">
            <a:extLst>
              <a:ext uri="{FF2B5EF4-FFF2-40B4-BE49-F238E27FC236}">
                <a16:creationId xmlns:a16="http://schemas.microsoft.com/office/drawing/2014/main" id="{2F06FDC7-7AE8-3E3D-71F1-DFFFFBB95543}"/>
              </a:ext>
            </a:extLst>
          </p:cNvPr>
          <p:cNvSpPr/>
          <p:nvPr/>
        </p:nvSpPr>
        <p:spPr>
          <a:xfrm>
            <a:off x="2359041" y="1347470"/>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15" name="Rectangle: Rounded Corners 16">
            <a:extLst>
              <a:ext uri="{FF2B5EF4-FFF2-40B4-BE49-F238E27FC236}">
                <a16:creationId xmlns:a16="http://schemas.microsoft.com/office/drawing/2014/main" id="{D9C18A37-B948-3A43-D492-6E6957232C75}"/>
              </a:ext>
            </a:extLst>
          </p:cNvPr>
          <p:cNvSpPr/>
          <p:nvPr/>
        </p:nvSpPr>
        <p:spPr>
          <a:xfrm>
            <a:off x="1554144" y="1347469"/>
            <a:ext cx="790359"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16" name="Rectangle: Rounded Corners 17">
            <a:extLst>
              <a:ext uri="{FF2B5EF4-FFF2-40B4-BE49-F238E27FC236}">
                <a16:creationId xmlns:a16="http://schemas.microsoft.com/office/drawing/2014/main" id="{1F0B2496-1473-33E6-49B6-002548A8D521}"/>
              </a:ext>
            </a:extLst>
          </p:cNvPr>
          <p:cNvSpPr/>
          <p:nvPr/>
        </p:nvSpPr>
        <p:spPr>
          <a:xfrm>
            <a:off x="906071" y="1347470"/>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17" name="Rectangle: Rounded Corners 19">
            <a:extLst>
              <a:ext uri="{FF2B5EF4-FFF2-40B4-BE49-F238E27FC236}">
                <a16:creationId xmlns:a16="http://schemas.microsoft.com/office/drawing/2014/main" id="{20FB50E1-6869-FF98-609D-EBAAEA1F381A}"/>
              </a:ext>
            </a:extLst>
          </p:cNvPr>
          <p:cNvSpPr/>
          <p:nvPr/>
        </p:nvSpPr>
        <p:spPr>
          <a:xfrm>
            <a:off x="8750610" y="1347470"/>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8" name="Rectangle: Rounded Corners 20">
            <a:extLst>
              <a:ext uri="{FF2B5EF4-FFF2-40B4-BE49-F238E27FC236}">
                <a16:creationId xmlns:a16="http://schemas.microsoft.com/office/drawing/2014/main" id="{D59CA800-34D3-40C3-EFB8-5E76D6A38D58}"/>
              </a:ext>
            </a:extLst>
          </p:cNvPr>
          <p:cNvSpPr/>
          <p:nvPr/>
        </p:nvSpPr>
        <p:spPr>
          <a:xfrm>
            <a:off x="2302170" y="2025634"/>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19" name="Rectangle: Rounded Corners 21">
            <a:extLst>
              <a:ext uri="{FF2B5EF4-FFF2-40B4-BE49-F238E27FC236}">
                <a16:creationId xmlns:a16="http://schemas.microsoft.com/office/drawing/2014/main" id="{07060617-AAB4-CD25-F3FB-A058043B3C90}"/>
              </a:ext>
            </a:extLst>
          </p:cNvPr>
          <p:cNvSpPr/>
          <p:nvPr/>
        </p:nvSpPr>
        <p:spPr>
          <a:xfrm>
            <a:off x="4736886" y="2046590"/>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20" name="Rectangle: Rounded Corners 22">
            <a:extLst>
              <a:ext uri="{FF2B5EF4-FFF2-40B4-BE49-F238E27FC236}">
                <a16:creationId xmlns:a16="http://schemas.microsoft.com/office/drawing/2014/main" id="{C02B49A1-3262-522C-3F17-06311BD421DC}"/>
              </a:ext>
            </a:extLst>
          </p:cNvPr>
          <p:cNvSpPr/>
          <p:nvPr/>
        </p:nvSpPr>
        <p:spPr>
          <a:xfrm>
            <a:off x="5441238" y="2054240"/>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21" name="Rectangle: Rounded Corners 23">
            <a:extLst>
              <a:ext uri="{FF2B5EF4-FFF2-40B4-BE49-F238E27FC236}">
                <a16:creationId xmlns:a16="http://schemas.microsoft.com/office/drawing/2014/main" id="{33D747EA-B846-222D-DE47-76F7254EDD33}"/>
              </a:ext>
            </a:extLst>
          </p:cNvPr>
          <p:cNvSpPr/>
          <p:nvPr/>
        </p:nvSpPr>
        <p:spPr>
          <a:xfrm>
            <a:off x="6608423" y="2030077"/>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22" name="Rectangle: Rounded Corners 24">
            <a:extLst>
              <a:ext uri="{FF2B5EF4-FFF2-40B4-BE49-F238E27FC236}">
                <a16:creationId xmlns:a16="http://schemas.microsoft.com/office/drawing/2014/main" id="{D365EB1E-C7E2-3A7E-F440-68368EBD9DB4}"/>
              </a:ext>
            </a:extLst>
          </p:cNvPr>
          <p:cNvSpPr/>
          <p:nvPr/>
        </p:nvSpPr>
        <p:spPr>
          <a:xfrm>
            <a:off x="7753174" y="2064340"/>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23" name="Rectangle: Rounded Corners 25">
            <a:extLst>
              <a:ext uri="{FF2B5EF4-FFF2-40B4-BE49-F238E27FC236}">
                <a16:creationId xmlns:a16="http://schemas.microsoft.com/office/drawing/2014/main" id="{5AECAB2E-BA5E-7B15-994B-08E875320F0B}"/>
              </a:ext>
            </a:extLst>
          </p:cNvPr>
          <p:cNvSpPr/>
          <p:nvPr/>
        </p:nvSpPr>
        <p:spPr>
          <a:xfrm>
            <a:off x="9312106" y="2046590"/>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76" name="Rectangle: Rounded Corners 19">
            <a:extLst>
              <a:ext uri="{FF2B5EF4-FFF2-40B4-BE49-F238E27FC236}">
                <a16:creationId xmlns:a16="http://schemas.microsoft.com/office/drawing/2014/main" id="{F7275BE1-540B-5FC5-D8D6-B468CAF531E5}"/>
              </a:ext>
            </a:extLst>
          </p:cNvPr>
          <p:cNvSpPr/>
          <p:nvPr/>
        </p:nvSpPr>
        <p:spPr>
          <a:xfrm>
            <a:off x="9395648" y="1343378"/>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77" name="Rectangle: Rounded Corners 11">
            <a:extLst>
              <a:ext uri="{FF2B5EF4-FFF2-40B4-BE49-F238E27FC236}">
                <a16:creationId xmlns:a16="http://schemas.microsoft.com/office/drawing/2014/main" id="{82C78536-C1D9-D122-5028-A3428D8FC763}"/>
              </a:ext>
            </a:extLst>
          </p:cNvPr>
          <p:cNvSpPr/>
          <p:nvPr/>
        </p:nvSpPr>
        <p:spPr>
          <a:xfrm>
            <a:off x="10062172" y="1343378"/>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78" name="Rectangle: Rounded Corners 17">
            <a:extLst>
              <a:ext uri="{FF2B5EF4-FFF2-40B4-BE49-F238E27FC236}">
                <a16:creationId xmlns:a16="http://schemas.microsoft.com/office/drawing/2014/main" id="{074BA68C-17C7-A296-FA16-5504ECE58DA1}"/>
              </a:ext>
            </a:extLst>
          </p:cNvPr>
          <p:cNvSpPr/>
          <p:nvPr/>
        </p:nvSpPr>
        <p:spPr>
          <a:xfrm>
            <a:off x="4073187" y="2049297"/>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Tree>
    <p:extLst>
      <p:ext uri="{BB962C8B-B14F-4D97-AF65-F5344CB8AC3E}">
        <p14:creationId xmlns:p14="http://schemas.microsoft.com/office/powerpoint/2010/main" val="280021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76" grpId="0" animBg="1"/>
      <p:bldP spid="77" grpId="0" animBg="1"/>
      <p:bldP spid="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a:cs typeface="Arial"/>
              </a:rPr>
              <a:t>Text-Mining: Basic Processes</a:t>
            </a:r>
            <a:endParaRPr lang="en-GB" dirty="0">
              <a:cs typeface="Arial"/>
            </a:endParaRPr>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r>
              <a:rPr lang="en-GB" i="1" dirty="0">
                <a:latin typeface="Arial"/>
                <a:cs typeface="Arial"/>
              </a:rPr>
              <a:t>Louise Capener</a:t>
            </a:r>
            <a:endParaRPr lang="en-US" dirty="0">
              <a:latin typeface="Arial"/>
              <a:cs typeface="Arial"/>
            </a:endParaRPr>
          </a:p>
          <a:p>
            <a:r>
              <a:rPr lang="en-GB" i="1" dirty="0">
                <a:latin typeface="Arial"/>
                <a:cs typeface="Arial"/>
              </a:rPr>
              <a:t>Research Associate at Cathie Marsh Institute and UK Data Service</a:t>
            </a:r>
            <a:endParaRPr lang="en-GB" dirty="0">
              <a:latin typeface="Arial"/>
              <a:cs typeface="Arial"/>
            </a:endParaRPr>
          </a:p>
        </p:txBody>
      </p:sp>
      <p:pic>
        <p:nvPicPr>
          <p:cNvPr id="7" name="Picture 7">
            <a:extLst>
              <a:ext uri="{FF2B5EF4-FFF2-40B4-BE49-F238E27FC236}">
                <a16:creationId xmlns:a16="http://schemas.microsoft.com/office/drawing/2014/main" id="{6EDDAE2A-163C-4C1B-9F76-FB2FF80F49BF}"/>
              </a:ext>
            </a:extLst>
          </p:cNvPr>
          <p:cNvPicPr>
            <a:picLocks noChangeAspect="1"/>
          </p:cNvPicPr>
          <p:nvPr/>
        </p:nvPicPr>
        <p:blipFill>
          <a:blip r:embed="rId3"/>
          <a:stretch>
            <a:fillRect/>
          </a:stretch>
        </p:blipFill>
        <p:spPr>
          <a:xfrm>
            <a:off x="1566128" y="4984974"/>
            <a:ext cx="619125" cy="619125"/>
          </a:xfrm>
          <a:prstGeom prst="rect">
            <a:avLst/>
          </a:prstGeom>
        </p:spPr>
      </p:pic>
      <p:sp>
        <p:nvSpPr>
          <p:cNvPr id="8" name="Rectangle 7"/>
          <p:cNvSpPr/>
          <p:nvPr/>
        </p:nvSpPr>
        <p:spPr>
          <a:xfrm>
            <a:off x="1703512" y="4523309"/>
            <a:ext cx="4572000" cy="923330"/>
          </a:xfrm>
          <a:prstGeom prst="rect">
            <a:avLst/>
          </a:prstGeom>
        </p:spPr>
        <p:txBody>
          <a:bodyPr>
            <a:spAutoFit/>
          </a:bodyPr>
          <a:lstStyle/>
          <a:p>
            <a:r>
              <a:rPr lang="en-GB" u="sng" dirty="0" err="1">
                <a:solidFill>
                  <a:srgbClr val="050AEB"/>
                </a:solidFill>
                <a:hlinkClick r:id="rId4"/>
              </a:rPr>
              <a:t>louise.capener@manch</a:t>
            </a:r>
            <a:r>
              <a:rPr lang="en-GB" u="sng" dirty="0" err="1">
                <a:solidFill>
                  <a:srgbClr val="050AEB"/>
                </a:solidFill>
              </a:rPr>
              <a:t>ester.ac.uk</a:t>
            </a:r>
            <a:endParaRPr lang="en-GB" u="sng" dirty="0">
              <a:solidFill>
                <a:srgbClr val="050AEB"/>
              </a:solidFill>
            </a:endParaRPr>
          </a:p>
          <a:p>
            <a:endParaRPr lang="en-GB" u="sng" dirty="0">
              <a:solidFill>
                <a:srgbClr val="050AEB"/>
              </a:solidFill>
            </a:endParaRPr>
          </a:p>
          <a:p>
            <a:r>
              <a:rPr lang="en-GB" dirty="0"/>
              <a:t>      @CapenerLouise</a:t>
            </a:r>
          </a:p>
        </p:txBody>
      </p:sp>
      <p:pic>
        <p:nvPicPr>
          <p:cNvPr id="4" name="Picture Placeholder 8" descr="A picture containing text, monitor, indoor, screen&#10;&#10;Description automatically generated">
            <a:extLst>
              <a:ext uri="{FF2B5EF4-FFF2-40B4-BE49-F238E27FC236}">
                <a16:creationId xmlns:a16="http://schemas.microsoft.com/office/drawing/2014/main" id="{7C7C98BE-00E4-036E-9347-37BD801B42E8}"/>
              </a:ext>
            </a:extLst>
          </p:cNvPr>
          <p:cNvPicPr>
            <a:picLocks noChangeAspect="1"/>
          </p:cNvPicPr>
          <p:nvPr/>
        </p:nvPicPr>
        <p:blipFill>
          <a:blip r:embed="rId5"/>
          <a:srcRect l="6866" r="6866"/>
          <a:stretch>
            <a:fillRect/>
          </a:stretch>
        </p:blipFill>
        <p:spPr>
          <a:xfrm>
            <a:off x="8479223" y="-148748"/>
            <a:ext cx="4293298" cy="7155496"/>
          </a:xfrm>
          <a:prstGeom prst="rect">
            <a:avLst/>
          </a:prstGeom>
        </p:spPr>
      </p:pic>
      <p:pic>
        <p:nvPicPr>
          <p:cNvPr id="6" name="Picture 5">
            <a:extLst>
              <a:ext uri="{FF2B5EF4-FFF2-40B4-BE49-F238E27FC236}">
                <a16:creationId xmlns:a16="http://schemas.microsoft.com/office/drawing/2014/main" id="{0BF8039E-7D74-4CE9-D596-FF0223EA64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3032" y="6162503"/>
            <a:ext cx="7772400" cy="798448"/>
          </a:xfrm>
          <a:prstGeom prst="rect">
            <a:avLst/>
          </a:prstGeom>
        </p:spPr>
      </p:pic>
    </p:spTree>
    <p:extLst>
      <p:ext uri="{BB962C8B-B14F-4D97-AF65-F5344CB8AC3E}">
        <p14:creationId xmlns:p14="http://schemas.microsoft.com/office/powerpoint/2010/main" val="68886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Frequency</a:t>
            </a:r>
            <a:endParaRPr lang="en-GB" sz="2700" dirty="0">
              <a:cs typeface="Arial"/>
            </a:endParaRPr>
          </a:p>
        </p:txBody>
      </p:sp>
      <p:sp>
        <p:nvSpPr>
          <p:cNvPr id="26" name="Rectangle: Rounded Corners 25">
            <a:extLst>
              <a:ext uri="{FF2B5EF4-FFF2-40B4-BE49-F238E27FC236}">
                <a16:creationId xmlns:a16="http://schemas.microsoft.com/office/drawing/2014/main" id="{2EA4F442-9D93-46B8-8A68-9B06818648F3}"/>
              </a:ext>
            </a:extLst>
          </p:cNvPr>
          <p:cNvSpPr/>
          <p:nvPr/>
        </p:nvSpPr>
        <p:spPr>
          <a:xfrm>
            <a:off x="623392" y="1277518"/>
            <a:ext cx="10684768" cy="12134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4">
                    <a:lumMod val="50000"/>
                  </a:schemeClr>
                </a:solidFill>
                <a:ea typeface="+mn-lt"/>
                <a:cs typeface="+mn-lt"/>
              </a:rPr>
              <a:t>The entire text of ‘Emma’ by Jane Austen </a:t>
            </a:r>
          </a:p>
          <a:p>
            <a:pPr algn="ctr"/>
            <a:r>
              <a:rPr lang="en-GB" sz="2000" dirty="0">
                <a:solidFill>
                  <a:schemeClr val="accent4">
                    <a:lumMod val="50000"/>
                  </a:schemeClr>
                </a:solidFill>
                <a:ea typeface="+mn-lt"/>
                <a:cs typeface="+mn-lt"/>
              </a:rPr>
              <a:t>(available through </a:t>
            </a:r>
            <a:r>
              <a:rPr lang="en-GB" sz="2000" dirty="0" err="1">
                <a:solidFill>
                  <a:schemeClr val="accent4">
                    <a:lumMod val="50000"/>
                  </a:schemeClr>
                </a:solidFill>
                <a:ea typeface="+mn-lt"/>
                <a:cs typeface="+mn-lt"/>
              </a:rPr>
              <a:t>nltk.corpus.gutenberg</a:t>
            </a:r>
            <a:r>
              <a:rPr lang="en-GB" sz="2000" dirty="0">
                <a:solidFill>
                  <a:schemeClr val="accent4">
                    <a:lumMod val="50000"/>
                  </a:schemeClr>
                </a:solidFill>
                <a:ea typeface="+mn-lt"/>
                <a:cs typeface="+mn-lt"/>
              </a:rPr>
              <a:t> functions)</a:t>
            </a:r>
            <a:endParaRPr lang="en-GB" sz="2000" dirty="0">
              <a:solidFill>
                <a:schemeClr val="accent4">
                  <a:lumMod val="50000"/>
                </a:schemeClr>
              </a:solidFill>
            </a:endParaRPr>
          </a:p>
        </p:txBody>
      </p:sp>
      <p:grpSp>
        <p:nvGrpSpPr>
          <p:cNvPr id="27" name="Group 26">
            <a:extLst>
              <a:ext uri="{FF2B5EF4-FFF2-40B4-BE49-F238E27FC236}">
                <a16:creationId xmlns:a16="http://schemas.microsoft.com/office/drawing/2014/main" id="{FF199E80-7B44-401C-8B4B-DBB779209B41}"/>
              </a:ext>
            </a:extLst>
          </p:cNvPr>
          <p:cNvGrpSpPr/>
          <p:nvPr/>
        </p:nvGrpSpPr>
        <p:grpSpPr>
          <a:xfrm>
            <a:off x="235071" y="2708920"/>
            <a:ext cx="11117513" cy="1213815"/>
            <a:chOff x="91751" y="3594797"/>
            <a:chExt cx="11117513" cy="1213815"/>
          </a:xfrm>
        </p:grpSpPr>
        <p:grpSp>
          <p:nvGrpSpPr>
            <p:cNvPr id="28" name="Group 27">
              <a:extLst>
                <a:ext uri="{FF2B5EF4-FFF2-40B4-BE49-F238E27FC236}">
                  <a16:creationId xmlns:a16="http://schemas.microsoft.com/office/drawing/2014/main" id="{8EBA570B-0901-43B3-8112-66B1B6BD6E17}"/>
                </a:ext>
              </a:extLst>
            </p:cNvPr>
            <p:cNvGrpSpPr/>
            <p:nvPr/>
          </p:nvGrpSpPr>
          <p:grpSpPr>
            <a:xfrm>
              <a:off x="91751" y="3594797"/>
              <a:ext cx="11117513" cy="1213815"/>
              <a:chOff x="116179" y="3606259"/>
              <a:chExt cx="11093449" cy="1202354"/>
            </a:xfrm>
          </p:grpSpPr>
          <p:sp>
            <p:nvSpPr>
              <p:cNvPr id="31" name="Rectangle: Rounded Corners 30">
                <a:extLst>
                  <a:ext uri="{FF2B5EF4-FFF2-40B4-BE49-F238E27FC236}">
                    <a16:creationId xmlns:a16="http://schemas.microsoft.com/office/drawing/2014/main" id="{4C8DE472-22CC-43CA-8AD6-B1599234AAD5}"/>
                  </a:ext>
                </a:extLst>
              </p:cNvPr>
              <p:cNvSpPr/>
              <p:nvPr/>
            </p:nvSpPr>
            <p:spPr>
              <a:xfrm>
                <a:off x="116179" y="3606259"/>
                <a:ext cx="11093449"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32" name="Rectangle: Rounded Corners 31">
                <a:extLst>
                  <a:ext uri="{FF2B5EF4-FFF2-40B4-BE49-F238E27FC236}">
                    <a16:creationId xmlns:a16="http://schemas.microsoft.com/office/drawing/2014/main" id="{BB146607-E225-4B99-989D-B918623D27A8}"/>
                  </a:ext>
                </a:extLst>
              </p:cNvPr>
              <p:cNvSpPr/>
              <p:nvPr/>
            </p:nvSpPr>
            <p:spPr>
              <a:xfrm>
                <a:off x="263352" y="3933056"/>
                <a:ext cx="187220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Word tokens</a:t>
                </a:r>
              </a:p>
            </p:txBody>
          </p:sp>
          <p:sp>
            <p:nvSpPr>
              <p:cNvPr id="33" name="Rectangle: Rounded Corners 32">
                <a:extLst>
                  <a:ext uri="{FF2B5EF4-FFF2-40B4-BE49-F238E27FC236}">
                    <a16:creationId xmlns:a16="http://schemas.microsoft.com/office/drawing/2014/main" id="{3B46C2CF-4A25-4F54-A676-237AC470CEFF}"/>
                  </a:ext>
                </a:extLst>
              </p:cNvPr>
              <p:cNvSpPr/>
              <p:nvPr/>
            </p:nvSpPr>
            <p:spPr>
              <a:xfrm>
                <a:off x="10204394" y="3925747"/>
                <a:ext cx="88262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Count</a:t>
                </a:r>
              </a:p>
            </p:txBody>
          </p:sp>
          <p:sp>
            <p:nvSpPr>
              <p:cNvPr id="34" name="Arrow: Right 33">
                <a:extLst>
                  <a:ext uri="{FF2B5EF4-FFF2-40B4-BE49-F238E27FC236}">
                    <a16:creationId xmlns:a16="http://schemas.microsoft.com/office/drawing/2014/main" id="{DAD23790-64DB-421E-93BF-EE5569B25897}"/>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Arrow: Right 34">
                <a:extLst>
                  <a:ext uri="{FF2B5EF4-FFF2-40B4-BE49-F238E27FC236}">
                    <a16:creationId xmlns:a16="http://schemas.microsoft.com/office/drawing/2014/main" id="{95F378FC-9ADB-4401-994F-32EE7C72AA72}"/>
                  </a:ext>
                </a:extLst>
              </p:cNvPr>
              <p:cNvSpPr/>
              <p:nvPr/>
            </p:nvSpPr>
            <p:spPr>
              <a:xfrm>
                <a:off x="740021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EA7C2364-355D-437D-A288-C4A7E1368381}"/>
                  </a:ext>
                </a:extLst>
              </p:cNvPr>
              <p:cNvSpPr/>
              <p:nvPr/>
            </p:nvSpPr>
            <p:spPr>
              <a:xfrm>
                <a:off x="948517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50B25569-38B0-4B74-9C12-387696DAC24B}"/>
                </a:ext>
              </a:extLst>
            </p:cNvPr>
            <p:cNvSpPr/>
            <p:nvPr/>
          </p:nvSpPr>
          <p:spPr>
            <a:xfrm>
              <a:off x="2855639" y="3933056"/>
              <a:ext cx="444461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uppercase, punctuation, stop words, empty strings</a:t>
              </a:r>
            </a:p>
          </p:txBody>
        </p:sp>
        <p:sp>
          <p:nvSpPr>
            <p:cNvPr id="30" name="Rectangle: Rounded Corners 29">
              <a:extLst>
                <a:ext uri="{FF2B5EF4-FFF2-40B4-BE49-F238E27FC236}">
                  <a16:creationId xmlns:a16="http://schemas.microsoft.com/office/drawing/2014/main" id="{418593C3-13D7-47CC-9777-EF45614A8E36}"/>
                </a:ext>
              </a:extLst>
            </p:cNvPr>
            <p:cNvSpPr/>
            <p:nvPr/>
          </p:nvSpPr>
          <p:spPr>
            <a:xfrm>
              <a:off x="8058247" y="3942552"/>
              <a:ext cx="135081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Stemming</a:t>
              </a:r>
            </a:p>
          </p:txBody>
        </p:sp>
      </p:grpSp>
      <p:sp>
        <p:nvSpPr>
          <p:cNvPr id="2" name="Rectangle 1">
            <a:extLst>
              <a:ext uri="{FF2B5EF4-FFF2-40B4-BE49-F238E27FC236}">
                <a16:creationId xmlns:a16="http://schemas.microsoft.com/office/drawing/2014/main" id="{11D65850-F738-430C-BF36-47E57DA07874}"/>
              </a:ext>
            </a:extLst>
          </p:cNvPr>
          <p:cNvSpPr/>
          <p:nvPr/>
        </p:nvSpPr>
        <p:spPr>
          <a:xfrm>
            <a:off x="551383" y="4205987"/>
            <a:ext cx="10678327" cy="1754326"/>
          </a:xfrm>
          <a:prstGeom prst="rect">
            <a:avLst/>
          </a:prstGeom>
        </p:spPr>
        <p:txBody>
          <a:bodyPr wrap="square">
            <a:spAutoFit/>
          </a:bodyPr>
          <a:lstStyle/>
          <a:p>
            <a:r>
              <a:rPr lang="en-GB" dirty="0">
                <a:latin typeface="Arial" panose="020B0604020202020204" pitchFamily="34" charset="0"/>
                <a:ea typeface="+mn-lt"/>
                <a:cs typeface="Arial" panose="020B0604020202020204" pitchFamily="34" charset="0"/>
              </a:rPr>
              <a:t>10 most common words =</a:t>
            </a:r>
          </a:p>
          <a:p>
            <a:r>
              <a:rPr lang="en-GB" dirty="0">
                <a:latin typeface="Arial" panose="020B0604020202020204" pitchFamily="34" charset="0"/>
                <a:ea typeface="+mn-lt"/>
                <a:cs typeface="Arial" panose="020B0604020202020204" pitchFamily="34" charset="0"/>
              </a:rPr>
              <a:t>{'</a:t>
            </a:r>
            <a:r>
              <a:rPr lang="en-GB" dirty="0" err="1">
                <a:latin typeface="Arial" panose="020B0604020202020204" pitchFamily="34" charset="0"/>
                <a:ea typeface="+mn-lt"/>
                <a:cs typeface="Arial" panose="020B0604020202020204" pitchFamily="34" charset="0"/>
              </a:rPr>
              <a:t>mr</a:t>
            </a:r>
            <a:r>
              <a:rPr lang="en-GB" dirty="0">
                <a:latin typeface="Arial" panose="020B0604020202020204" pitchFamily="34" charset="0"/>
                <a:ea typeface="+mn-lt"/>
                <a:cs typeface="Arial" panose="020B0604020202020204" pitchFamily="34" charset="0"/>
              </a:rPr>
              <a:t>', 1855, '</a:t>
            </a:r>
            <a:r>
              <a:rPr lang="en-GB" dirty="0" err="1">
                <a:latin typeface="Arial" panose="020B0604020202020204" pitchFamily="34" charset="0"/>
                <a:ea typeface="+mn-lt"/>
                <a:cs typeface="Arial" panose="020B0604020202020204" pitchFamily="34" charset="0"/>
              </a:rPr>
              <a:t>emma</a:t>
            </a:r>
            <a:r>
              <a:rPr lang="en-GB" dirty="0">
                <a:latin typeface="Arial" panose="020B0604020202020204" pitchFamily="34" charset="0"/>
                <a:ea typeface="+mn-lt"/>
                <a:cs typeface="Arial" panose="020B0604020202020204" pitchFamily="34" charset="0"/>
              </a:rPr>
              <a:t>', 865, 'could', 837, 'would', 821, 'miss', 614, 'must', 571, '</a:t>
            </a:r>
            <a:r>
              <a:rPr lang="en-GB" dirty="0" err="1">
                <a:latin typeface="Arial" panose="020B0604020202020204" pitchFamily="34" charset="0"/>
                <a:ea typeface="+mn-lt"/>
                <a:cs typeface="Arial" panose="020B0604020202020204" pitchFamily="34" charset="0"/>
              </a:rPr>
              <a:t>harriet</a:t>
            </a:r>
            <a:r>
              <a:rPr lang="en-GB" dirty="0">
                <a:latin typeface="Arial" panose="020B0604020202020204" pitchFamily="34" charset="0"/>
                <a:ea typeface="+mn-lt"/>
                <a:cs typeface="Arial" panose="020B0604020202020204" pitchFamily="34" charset="0"/>
              </a:rPr>
              <a:t>', 506, 'much', 486, 'said', 484, 'think', 467}</a:t>
            </a:r>
          </a:p>
          <a:p>
            <a:endParaRPr lang="en-GB" dirty="0">
              <a:latin typeface="Arial" panose="020B0604020202020204" pitchFamily="34" charset="0"/>
              <a:ea typeface="+mn-lt"/>
              <a:cs typeface="Arial" panose="020B0604020202020204" pitchFamily="34" charset="0"/>
            </a:endParaRPr>
          </a:p>
          <a:p>
            <a:r>
              <a:rPr lang="en-GB" dirty="0">
                <a:latin typeface="Arial" panose="020B0604020202020204" pitchFamily="34" charset="0"/>
                <a:ea typeface="+mn-lt"/>
                <a:cs typeface="Arial" panose="020B0604020202020204" pitchFamily="34" charset="0"/>
              </a:rPr>
              <a:t>Count of the word ‘common’ = 142</a:t>
            </a:r>
          </a:p>
          <a:p>
            <a:endParaRPr lang="en-GB"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62914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similarity</a:t>
            </a:r>
            <a:endParaRPr lang="en-US" dirty="0"/>
          </a:p>
        </p:txBody>
      </p:sp>
      <p:sp>
        <p:nvSpPr>
          <p:cNvPr id="4" name="TextBox 3"/>
          <p:cNvSpPr txBox="1"/>
          <p:nvPr/>
        </p:nvSpPr>
        <p:spPr>
          <a:xfrm>
            <a:off x="565076" y="1324124"/>
            <a:ext cx="10693300" cy="3170099"/>
          </a:xfrm>
          <a:prstGeom prst="rect">
            <a:avLst/>
          </a:prstGeom>
          <a:noFill/>
        </p:spPr>
        <p:txBody>
          <a:bodyPr wrap="square" rtlCol="0" anchor="t">
            <a:spAutoFit/>
          </a:bodyPr>
          <a:lstStyle/>
          <a:p>
            <a:r>
              <a:rPr lang="en-GB" sz="2000" dirty="0">
                <a:latin typeface="Arial"/>
                <a:cs typeface="Arial"/>
              </a:rPr>
              <a:t>Uses concepts of 'word vectors’ (built into packages like </a:t>
            </a:r>
            <a:r>
              <a:rPr lang="en-GB" sz="2000" dirty="0" err="1">
                <a:latin typeface="Arial"/>
                <a:cs typeface="Arial"/>
              </a:rPr>
              <a:t>spaCy</a:t>
            </a:r>
            <a:r>
              <a:rPr lang="en-GB" sz="2000" dirty="0">
                <a:latin typeface="Arial"/>
                <a:cs typeface="Arial"/>
              </a:rPr>
              <a:t>)</a:t>
            </a:r>
          </a:p>
          <a:p>
            <a:endParaRPr lang="en-GB" sz="2000" dirty="0">
              <a:latin typeface="Arial"/>
              <a:cs typeface="Arial"/>
            </a:endParaRPr>
          </a:p>
          <a:p>
            <a:r>
              <a:rPr lang="en-GB" sz="2000" dirty="0">
                <a:latin typeface="Arial"/>
                <a:cs typeface="Arial"/>
              </a:rPr>
              <a:t>Score included words on 300 dimensions derived from </a:t>
            </a:r>
          </a:p>
          <a:p>
            <a:pPr marL="342900" indent="-342900">
              <a:buFont typeface="Arial"/>
              <a:buChar char="•"/>
            </a:pPr>
            <a:r>
              <a:rPr lang="en-GB" sz="2000" dirty="0">
                <a:latin typeface="Arial"/>
                <a:cs typeface="Arial"/>
              </a:rPr>
              <a:t>How the word is used in large corpora of natural language</a:t>
            </a:r>
          </a:p>
          <a:p>
            <a:pPr marL="342900" indent="-342900">
              <a:buFont typeface="Arial"/>
              <a:buChar char="•"/>
            </a:pPr>
            <a:r>
              <a:rPr lang="en-GB" sz="2000" dirty="0">
                <a:latin typeface="Arial"/>
                <a:cs typeface="Arial"/>
              </a:rPr>
              <a:t>Part of speech, etc. </a:t>
            </a:r>
          </a:p>
          <a:p>
            <a:pPr marL="342900" indent="-342900">
              <a:buFont typeface="Arial"/>
              <a:buChar char="•"/>
            </a:pPr>
            <a:r>
              <a:rPr lang="en-GB" sz="2000" dirty="0">
                <a:latin typeface="Arial"/>
                <a:cs typeface="Arial"/>
              </a:rPr>
              <a:t>What words are typically found before or after</a:t>
            </a:r>
          </a:p>
          <a:p>
            <a:pPr marL="342900" indent="-342900">
              <a:buFont typeface="Arial"/>
              <a:buChar char="•"/>
            </a:pPr>
            <a:r>
              <a:rPr lang="en-GB" sz="2000" dirty="0">
                <a:latin typeface="Arial"/>
                <a:cs typeface="Arial"/>
              </a:rPr>
              <a:t>Etc.</a:t>
            </a:r>
          </a:p>
          <a:p>
            <a:endParaRPr lang="en-GB" sz="2000" dirty="0">
              <a:latin typeface="Arial"/>
              <a:cs typeface="Arial"/>
            </a:endParaRPr>
          </a:p>
          <a:p>
            <a:pPr>
              <a:buFont typeface="Arial"/>
            </a:pPr>
            <a:r>
              <a:rPr lang="en-GB" sz="2000" dirty="0">
                <a:latin typeface="Arial"/>
                <a:cs typeface="Arial"/>
              </a:rPr>
              <a:t>Word-to-Word similarity returns a score between 0 (no similarity) and 1 (identical). </a:t>
            </a:r>
            <a:r>
              <a:rPr lang="en-GB" sz="2000" dirty="0">
                <a:latin typeface="Consolas"/>
                <a:cs typeface="Arial"/>
              </a:rPr>
              <a:t>
</a:t>
            </a:r>
            <a:endParaRPr lang="en-GB" sz="2000" dirty="0">
              <a:latin typeface="Arial"/>
              <a:cs typeface="Arial"/>
            </a:endParaRPr>
          </a:p>
        </p:txBody>
      </p:sp>
    </p:spTree>
    <p:extLst>
      <p:ext uri="{BB962C8B-B14F-4D97-AF65-F5344CB8AC3E}">
        <p14:creationId xmlns:p14="http://schemas.microsoft.com/office/powerpoint/2010/main" val="349800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similarity</a:t>
            </a:r>
            <a:endParaRPr lang="en-US" dirty="0"/>
          </a:p>
        </p:txBody>
      </p:sp>
      <p:sp>
        <p:nvSpPr>
          <p:cNvPr id="4" name="TextBox 3"/>
          <p:cNvSpPr txBox="1"/>
          <p:nvPr/>
        </p:nvSpPr>
        <p:spPr>
          <a:xfrm>
            <a:off x="565076" y="1324124"/>
            <a:ext cx="10693300" cy="4093428"/>
          </a:xfrm>
          <a:prstGeom prst="rect">
            <a:avLst/>
          </a:prstGeom>
          <a:noFill/>
        </p:spPr>
        <p:txBody>
          <a:bodyPr wrap="square" rtlCol="0" anchor="t">
            <a:spAutoFit/>
          </a:bodyPr>
          <a:lstStyle/>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endParaRPr lang="en-GB" sz="2000" dirty="0">
              <a:latin typeface="Consolas"/>
              <a:cs typeface="Arial"/>
            </a:endParaRPr>
          </a:p>
          <a:p>
            <a:endParaRPr lang="en-GB" sz="2000" dirty="0">
              <a:latin typeface="Consolas"/>
              <a:cs typeface="Arial"/>
            </a:endParaRPr>
          </a:p>
          <a:p>
            <a:endParaRPr lang="en-GB" sz="2000" dirty="0">
              <a:latin typeface="Consolas"/>
              <a:cs typeface="Arial"/>
            </a:endParaRPr>
          </a:p>
          <a:p>
            <a:r>
              <a:rPr lang="en-GB" sz="2000" dirty="0">
                <a:latin typeface="Consolas"/>
                <a:cs typeface="Arial"/>
              </a:rPr>
              <a:t>
</a:t>
            </a:r>
          </a:p>
          <a:p>
            <a:endParaRPr lang="en-GB" sz="2000" dirty="0">
              <a:latin typeface="Arial"/>
              <a:cs typeface="Arial"/>
            </a:endParaRPr>
          </a:p>
        </p:txBody>
      </p:sp>
      <p:pic>
        <p:nvPicPr>
          <p:cNvPr id="6" name="Picture 5" descr="A picture containing drawing&#10;&#10;Description automatically generated">
            <a:extLst>
              <a:ext uri="{FF2B5EF4-FFF2-40B4-BE49-F238E27FC236}">
                <a16:creationId xmlns:a16="http://schemas.microsoft.com/office/drawing/2014/main" id="{40577FF4-F93C-423F-88D5-AF41DAD642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15480" y="1221904"/>
            <a:ext cx="2050917" cy="2034808"/>
          </a:xfrm>
          <a:prstGeom prst="rect">
            <a:avLst/>
          </a:prstGeom>
        </p:spPr>
      </p:pic>
      <p:pic>
        <p:nvPicPr>
          <p:cNvPr id="14" name="Picture 13" descr="A close up of a logo&#10;&#10;Description automatically generated">
            <a:extLst>
              <a:ext uri="{FF2B5EF4-FFF2-40B4-BE49-F238E27FC236}">
                <a16:creationId xmlns:a16="http://schemas.microsoft.com/office/drawing/2014/main" id="{26B30FDA-197C-4674-960B-2C3EC44D648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072202" y="928920"/>
            <a:ext cx="1799600" cy="2620776"/>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77AF2945-747B-49C0-85BC-BDF03FB46D6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77607" y="1044867"/>
            <a:ext cx="3131037" cy="2504829"/>
          </a:xfrm>
          <a:prstGeom prst="rect">
            <a:avLst/>
          </a:prstGeom>
        </p:spPr>
      </p:pic>
      <p:graphicFrame>
        <p:nvGraphicFramePr>
          <p:cNvPr id="23" name="Table 23">
            <a:extLst>
              <a:ext uri="{FF2B5EF4-FFF2-40B4-BE49-F238E27FC236}">
                <a16:creationId xmlns:a16="http://schemas.microsoft.com/office/drawing/2014/main" id="{5DBEC307-42F2-4DA1-A5C9-AB8A7255EDAD}"/>
              </a:ext>
            </a:extLst>
          </p:cNvPr>
          <p:cNvGraphicFramePr>
            <a:graphicFrameLocks noGrp="1"/>
          </p:cNvGraphicFramePr>
          <p:nvPr>
            <p:extLst>
              <p:ext uri="{D42A27DB-BD31-4B8C-83A1-F6EECF244321}">
                <p14:modId xmlns:p14="http://schemas.microsoft.com/office/powerpoint/2010/main" val="1900901157"/>
              </p:ext>
            </p:extLst>
          </p:nvPr>
        </p:nvGraphicFramePr>
        <p:xfrm>
          <a:off x="2937806" y="4077072"/>
          <a:ext cx="5105319" cy="2072640"/>
        </p:xfrm>
        <a:graphic>
          <a:graphicData uri="http://schemas.openxmlformats.org/drawingml/2006/table">
            <a:tbl>
              <a:tblPr firstRow="1" bandRow="1"/>
              <a:tblGrid>
                <a:gridCol w="1286888">
                  <a:extLst>
                    <a:ext uri="{9D8B030D-6E8A-4147-A177-3AD203B41FA5}">
                      <a16:colId xmlns:a16="http://schemas.microsoft.com/office/drawing/2014/main" val="2336561524"/>
                    </a:ext>
                  </a:extLst>
                </a:gridCol>
                <a:gridCol w="1265771">
                  <a:extLst>
                    <a:ext uri="{9D8B030D-6E8A-4147-A177-3AD203B41FA5}">
                      <a16:colId xmlns:a16="http://schemas.microsoft.com/office/drawing/2014/main" val="1828243279"/>
                    </a:ext>
                  </a:extLst>
                </a:gridCol>
                <a:gridCol w="1276330">
                  <a:extLst>
                    <a:ext uri="{9D8B030D-6E8A-4147-A177-3AD203B41FA5}">
                      <a16:colId xmlns:a16="http://schemas.microsoft.com/office/drawing/2014/main" val="2301243478"/>
                    </a:ext>
                  </a:extLst>
                </a:gridCol>
                <a:gridCol w="1276330">
                  <a:extLst>
                    <a:ext uri="{9D8B030D-6E8A-4147-A177-3AD203B41FA5}">
                      <a16:colId xmlns:a16="http://schemas.microsoft.com/office/drawing/2014/main" val="1661258874"/>
                    </a:ext>
                  </a:extLst>
                </a:gridCol>
              </a:tblGrid>
              <a:tr h="370840">
                <a:tc>
                  <a:txBody>
                    <a:bodyPr/>
                    <a:lstStyle/>
                    <a:p>
                      <a:endParaRPr lang="en-GB" sz="2800" dirty="0"/>
                    </a:p>
                  </a:txBody>
                  <a:tcPr/>
                </a:tc>
                <a:tc>
                  <a:txBody>
                    <a:bodyPr/>
                    <a:lstStyle/>
                    <a:p>
                      <a:r>
                        <a:rPr lang="en-GB" sz="2800" dirty="0"/>
                        <a:t>TROLL</a:t>
                      </a:r>
                    </a:p>
                  </a:txBody>
                  <a:tcPr/>
                </a:tc>
                <a:tc>
                  <a:txBody>
                    <a:bodyPr/>
                    <a:lstStyle/>
                    <a:p>
                      <a:r>
                        <a:rPr lang="en-GB" sz="2800" dirty="0"/>
                        <a:t>ELF</a:t>
                      </a:r>
                    </a:p>
                  </a:txBody>
                  <a:tcPr/>
                </a:tc>
                <a:tc>
                  <a:txBody>
                    <a:bodyPr/>
                    <a:lstStyle/>
                    <a:p>
                      <a:r>
                        <a:rPr lang="en-GB" sz="2800" dirty="0"/>
                        <a:t>RABBIT</a:t>
                      </a:r>
                    </a:p>
                  </a:txBody>
                  <a:tcPr/>
                </a:tc>
                <a:extLst>
                  <a:ext uri="{0D108BD9-81ED-4DB2-BD59-A6C34878D82A}">
                    <a16:rowId xmlns:a16="http://schemas.microsoft.com/office/drawing/2014/main" val="2400540828"/>
                  </a:ext>
                </a:extLst>
              </a:tr>
              <a:tr h="370840">
                <a:tc>
                  <a:txBody>
                    <a:bodyPr/>
                    <a:lstStyle/>
                    <a:p>
                      <a:r>
                        <a:rPr lang="en-GB" sz="2800" dirty="0"/>
                        <a:t>TROLL</a:t>
                      </a:r>
                    </a:p>
                  </a:txBody>
                  <a:tcPr/>
                </a:tc>
                <a:tc>
                  <a:txBody>
                    <a:bodyPr/>
                    <a:lstStyle/>
                    <a:p>
                      <a:r>
                        <a:rPr lang="en-GB" sz="2800" dirty="0"/>
                        <a:t>1</a:t>
                      </a:r>
                    </a:p>
                  </a:txBody>
                  <a:tcPr/>
                </a:tc>
                <a:tc>
                  <a:txBody>
                    <a:bodyPr/>
                    <a:lstStyle/>
                    <a:p>
                      <a:r>
                        <a:rPr lang="en-GB" sz="2800" dirty="0"/>
                        <a:t>0.4</a:t>
                      </a:r>
                    </a:p>
                  </a:txBody>
                  <a:tcPr/>
                </a:tc>
                <a:tc>
                  <a:txBody>
                    <a:bodyPr/>
                    <a:lstStyle/>
                    <a:p>
                      <a:r>
                        <a:rPr lang="en-GB" sz="2800" dirty="0"/>
                        <a:t>0.29</a:t>
                      </a:r>
                    </a:p>
                  </a:txBody>
                  <a:tcPr/>
                </a:tc>
                <a:extLst>
                  <a:ext uri="{0D108BD9-81ED-4DB2-BD59-A6C34878D82A}">
                    <a16:rowId xmlns:a16="http://schemas.microsoft.com/office/drawing/2014/main" val="3149896024"/>
                  </a:ext>
                </a:extLst>
              </a:tr>
              <a:tr h="370840">
                <a:tc>
                  <a:txBody>
                    <a:bodyPr/>
                    <a:lstStyle/>
                    <a:p>
                      <a:r>
                        <a:rPr lang="en-GB" sz="2800" dirty="0"/>
                        <a:t>ELF</a:t>
                      </a:r>
                    </a:p>
                  </a:txBody>
                  <a:tcPr/>
                </a:tc>
                <a:tc>
                  <a:txBody>
                    <a:bodyPr/>
                    <a:lstStyle/>
                    <a:p>
                      <a:r>
                        <a:rPr lang="en-GB" sz="2800" dirty="0"/>
                        <a:t>0.4</a:t>
                      </a:r>
                    </a:p>
                  </a:txBody>
                  <a:tcPr/>
                </a:tc>
                <a:tc>
                  <a:txBody>
                    <a:bodyPr/>
                    <a:lstStyle/>
                    <a:p>
                      <a:r>
                        <a:rPr lang="en-GB" sz="2800" dirty="0"/>
                        <a:t>1</a:t>
                      </a:r>
                    </a:p>
                  </a:txBody>
                  <a:tcPr/>
                </a:tc>
                <a:tc>
                  <a:txBody>
                    <a:bodyPr/>
                    <a:lstStyle/>
                    <a:p>
                      <a:r>
                        <a:rPr lang="en-GB" sz="2800" dirty="0"/>
                        <a:t>0.34</a:t>
                      </a:r>
                    </a:p>
                  </a:txBody>
                  <a:tcPr/>
                </a:tc>
                <a:extLst>
                  <a:ext uri="{0D108BD9-81ED-4DB2-BD59-A6C34878D82A}">
                    <a16:rowId xmlns:a16="http://schemas.microsoft.com/office/drawing/2014/main" val="2461005922"/>
                  </a:ext>
                </a:extLst>
              </a:tr>
              <a:tr h="370840">
                <a:tc>
                  <a:txBody>
                    <a:bodyPr/>
                    <a:lstStyle/>
                    <a:p>
                      <a:r>
                        <a:rPr lang="en-GB" sz="2800" dirty="0"/>
                        <a:t>RABBIT</a:t>
                      </a:r>
                    </a:p>
                  </a:txBody>
                  <a:tcPr/>
                </a:tc>
                <a:tc>
                  <a:txBody>
                    <a:bodyPr/>
                    <a:lstStyle/>
                    <a:p>
                      <a:r>
                        <a:rPr lang="en-GB" sz="2800" dirty="0"/>
                        <a:t>0.29</a:t>
                      </a:r>
                    </a:p>
                  </a:txBody>
                  <a:tcPr/>
                </a:tc>
                <a:tc>
                  <a:txBody>
                    <a:bodyPr/>
                    <a:lstStyle/>
                    <a:p>
                      <a:r>
                        <a:rPr lang="en-GB" sz="2800" dirty="0"/>
                        <a:t>0.34</a:t>
                      </a:r>
                    </a:p>
                  </a:txBody>
                  <a:tcPr/>
                </a:tc>
                <a:tc>
                  <a:txBody>
                    <a:bodyPr/>
                    <a:lstStyle/>
                    <a:p>
                      <a:r>
                        <a:rPr lang="en-GB" sz="2800" dirty="0"/>
                        <a:t>1</a:t>
                      </a:r>
                    </a:p>
                  </a:txBody>
                  <a:tcPr/>
                </a:tc>
                <a:extLst>
                  <a:ext uri="{0D108BD9-81ED-4DB2-BD59-A6C34878D82A}">
                    <a16:rowId xmlns:a16="http://schemas.microsoft.com/office/drawing/2014/main" val="520732215"/>
                  </a:ext>
                </a:extLst>
              </a:tr>
            </a:tbl>
          </a:graphicData>
        </a:graphic>
      </p:graphicFrame>
    </p:spTree>
    <p:extLst>
      <p:ext uri="{BB962C8B-B14F-4D97-AF65-F5344CB8AC3E}">
        <p14:creationId xmlns:p14="http://schemas.microsoft.com/office/powerpoint/2010/main" val="41775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Document similarity</a:t>
            </a:r>
            <a:endParaRPr lang="en-US" dirty="0"/>
          </a:p>
        </p:txBody>
      </p:sp>
      <p:sp>
        <p:nvSpPr>
          <p:cNvPr id="4" name="TextBox 3"/>
          <p:cNvSpPr txBox="1"/>
          <p:nvPr/>
        </p:nvSpPr>
        <p:spPr>
          <a:xfrm>
            <a:off x="577776" y="1400324"/>
            <a:ext cx="10566300" cy="3323987"/>
          </a:xfrm>
          <a:prstGeom prst="rect">
            <a:avLst/>
          </a:prstGeom>
          <a:noFill/>
        </p:spPr>
        <p:txBody>
          <a:bodyPr wrap="square" rtlCol="0" anchor="t">
            <a:spAutoFit/>
          </a:bodyPr>
          <a:lstStyle/>
          <a:p>
            <a:r>
              <a:rPr lang="en-GB" sz="2400" dirty="0">
                <a:ea typeface="+mn-lt"/>
                <a:cs typeface="+mn-lt"/>
              </a:rPr>
              <a:t>Document similarity works in a comparable way:</a:t>
            </a:r>
          </a:p>
          <a:p>
            <a:pPr marL="285750" indent="-285750">
              <a:buFont typeface="Arial"/>
              <a:buChar char="•"/>
            </a:pPr>
            <a:r>
              <a:rPr lang="en-GB" sz="2400" dirty="0">
                <a:ea typeface="+mn-lt"/>
                <a:cs typeface="+mn-lt"/>
              </a:rPr>
              <a:t>Document vectors are created (no pre-loaded document vectors) </a:t>
            </a:r>
          </a:p>
          <a:p>
            <a:pPr marL="285750" indent="-285750">
              <a:buFont typeface="Arial"/>
              <a:buChar char="•"/>
            </a:pPr>
            <a:r>
              <a:rPr lang="en-GB" sz="2400" dirty="0">
                <a:ea typeface="+mn-lt"/>
                <a:cs typeface="+mn-lt"/>
              </a:rPr>
              <a:t>2 or more document vectors are compared </a:t>
            </a:r>
          </a:p>
          <a:p>
            <a:pPr marL="285750" indent="-285750">
              <a:buFont typeface="Arial"/>
              <a:buChar char="•"/>
            </a:pPr>
            <a:r>
              <a:rPr lang="en-GB" sz="2400" dirty="0">
                <a:ea typeface="+mn-lt"/>
                <a:cs typeface="+mn-lt"/>
              </a:rPr>
              <a:t>Returns value between 0 and 1</a:t>
            </a:r>
          </a:p>
          <a:p>
            <a:pPr marL="285750" indent="-285750">
              <a:buFont typeface="Arial"/>
              <a:buChar char="•"/>
            </a:pPr>
            <a:endParaRPr lang="en-GB" sz="2400" dirty="0">
              <a:ea typeface="+mn-lt"/>
              <a:cs typeface="+mn-lt"/>
            </a:endParaRPr>
          </a:p>
          <a:p>
            <a:pPr marL="285750" indent="-285750">
              <a:buFont typeface="Arial"/>
              <a:buChar char="•"/>
            </a:pPr>
            <a:r>
              <a:rPr lang="en-GB" sz="2400" dirty="0">
                <a:ea typeface="+mn-lt"/>
                <a:cs typeface="+mn-lt"/>
              </a:rPr>
              <a:t>‘Emma’ and ‘Persuasion’, both by Jane Austen = </a:t>
            </a:r>
            <a:r>
              <a:rPr lang="en-GB" sz="2400" dirty="0"/>
              <a:t>0.99</a:t>
            </a:r>
          </a:p>
          <a:p>
            <a:pPr marL="285750" indent="-285750">
              <a:buFont typeface="Arial"/>
              <a:buChar char="•"/>
            </a:pPr>
            <a:r>
              <a:rPr lang="en-GB" sz="2400" dirty="0"/>
              <a:t>‘Emma’ by Austen and ‘Julius Caesar’ by Shakespeare = 0.97</a:t>
            </a:r>
          </a:p>
          <a:p>
            <a:pPr marL="285750" indent="-285750">
              <a:buFont typeface="Arial"/>
              <a:buChar char="•"/>
            </a:pPr>
            <a:r>
              <a:rPr lang="en-GB" sz="2400" dirty="0"/>
              <a:t>‘Emma’ by Austen and ‘Firefox’ from </a:t>
            </a:r>
            <a:r>
              <a:rPr lang="en-GB" sz="2400" dirty="0" err="1"/>
              <a:t>Webtext</a:t>
            </a:r>
            <a:r>
              <a:rPr lang="en-GB" sz="2400" dirty="0"/>
              <a:t> corpus = 0.86</a:t>
            </a:r>
          </a:p>
          <a:p>
            <a:endParaRPr lang="en-GB" dirty="0"/>
          </a:p>
        </p:txBody>
      </p:sp>
    </p:spTree>
    <p:extLst>
      <p:ext uri="{BB962C8B-B14F-4D97-AF65-F5344CB8AC3E}">
        <p14:creationId xmlns:p14="http://schemas.microsoft.com/office/powerpoint/2010/main" val="167528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Discovery</a:t>
            </a:r>
            <a:endParaRPr lang="en-US" dirty="0"/>
          </a:p>
        </p:txBody>
      </p:sp>
      <p:sp>
        <p:nvSpPr>
          <p:cNvPr id="4" name="TextBox 3"/>
          <p:cNvSpPr txBox="1"/>
          <p:nvPr/>
        </p:nvSpPr>
        <p:spPr>
          <a:xfrm>
            <a:off x="577776" y="1400324"/>
            <a:ext cx="5518224" cy="3170099"/>
          </a:xfrm>
          <a:prstGeom prst="rect">
            <a:avLst/>
          </a:prstGeom>
          <a:noFill/>
        </p:spPr>
        <p:txBody>
          <a:bodyPr wrap="square" rtlCol="0" anchor="t">
            <a:spAutoFit/>
          </a:bodyPr>
          <a:lstStyle/>
          <a:p>
            <a:r>
              <a:rPr lang="en-GB" sz="2000" dirty="0">
                <a:ea typeface="+mn-lt"/>
                <a:cs typeface="+mn-lt"/>
              </a:rPr>
              <a:t>Capturing patterns to discover context and use</a:t>
            </a:r>
          </a:p>
          <a:p>
            <a:endParaRPr lang="en-GB" sz="2000" dirty="0">
              <a:ea typeface="+mn-lt"/>
              <a:cs typeface="+mn-lt"/>
            </a:endParaRPr>
          </a:p>
          <a:p>
            <a:r>
              <a:rPr lang="en-GB" sz="2000" b="1" dirty="0">
                <a:ea typeface="+mn-lt"/>
                <a:cs typeface="+mn-lt"/>
              </a:rPr>
              <a:t>Define a pattern 					</a:t>
            </a:r>
          </a:p>
          <a:p>
            <a:r>
              <a:rPr lang="en-GB" sz="2000" dirty="0"/>
              <a:t>pattern = [{'LOWER': 'like’}, 			</a:t>
            </a:r>
          </a:p>
          <a:p>
            <a:r>
              <a:rPr lang="en-GB" sz="2000" dirty="0"/>
              <a:t>                   {'LOWER': 'a’}, 				</a:t>
            </a:r>
          </a:p>
          <a:p>
            <a:r>
              <a:rPr lang="en-GB" sz="2000" dirty="0"/>
              <a:t>                   {'POS': 'NOUN’}]			</a:t>
            </a:r>
          </a:p>
        </p:txBody>
      </p:sp>
      <p:sp>
        <p:nvSpPr>
          <p:cNvPr id="5" name="TextBox 4">
            <a:extLst>
              <a:ext uri="{FF2B5EF4-FFF2-40B4-BE49-F238E27FC236}">
                <a16:creationId xmlns:a16="http://schemas.microsoft.com/office/drawing/2014/main" id="{5DD2DC4C-D88F-4AC0-854D-DAEE46F82E31}"/>
              </a:ext>
            </a:extLst>
          </p:cNvPr>
          <p:cNvSpPr txBox="1"/>
          <p:nvPr/>
        </p:nvSpPr>
        <p:spPr>
          <a:xfrm>
            <a:off x="5978376" y="1751325"/>
            <a:ext cx="5518224" cy="3785652"/>
          </a:xfrm>
          <a:prstGeom prst="rect">
            <a:avLst/>
          </a:prstGeom>
          <a:noFill/>
        </p:spPr>
        <p:txBody>
          <a:bodyPr wrap="square" rtlCol="0" anchor="t">
            <a:spAutoFit/>
          </a:bodyPr>
          <a:lstStyle/>
          <a:p>
            <a:endParaRPr lang="en-GB" sz="2000" b="1" dirty="0">
              <a:ea typeface="+mn-lt"/>
              <a:cs typeface="+mn-lt"/>
            </a:endParaRPr>
          </a:p>
          <a:p>
            <a:r>
              <a:rPr lang="en-GB" sz="2000" b="1" dirty="0"/>
              <a:t>Returns</a:t>
            </a:r>
          </a:p>
          <a:p>
            <a:endParaRPr lang="en-GB" sz="2000" b="1" dirty="0">
              <a:ea typeface="+mn-lt"/>
              <a:cs typeface="+mn-lt"/>
            </a:endParaRPr>
          </a:p>
          <a:p>
            <a:r>
              <a:rPr lang="en-GB" sz="2000" dirty="0"/>
              <a:t>like a look</a:t>
            </a:r>
          </a:p>
          <a:p>
            <a:r>
              <a:rPr lang="en-GB" sz="2000" dirty="0"/>
              <a:t>like a merit</a:t>
            </a:r>
          </a:p>
          <a:p>
            <a:r>
              <a:rPr lang="en-GB" sz="2000" dirty="0"/>
              <a:t>like a gentleman</a:t>
            </a:r>
          </a:p>
          <a:p>
            <a:r>
              <a:rPr lang="en-GB" sz="2000" dirty="0"/>
              <a:t>like a job</a:t>
            </a:r>
          </a:p>
          <a:p>
            <a:r>
              <a:rPr lang="en-GB" sz="2000" dirty="0"/>
              <a:t>like a woman</a:t>
            </a:r>
          </a:p>
          <a:p>
            <a:r>
              <a:rPr lang="en-GB" sz="2000" dirty="0"/>
              <a:t>like a bride</a:t>
            </a:r>
          </a:p>
          <a:p>
            <a:r>
              <a:rPr lang="en-GB" sz="2000" dirty="0"/>
              <a:t>like a brother</a:t>
            </a:r>
          </a:p>
          <a:p>
            <a:r>
              <a:rPr lang="en-GB" sz="2000" dirty="0"/>
              <a:t>like a daughter</a:t>
            </a:r>
          </a:p>
          <a:p>
            <a:endParaRPr lang="en-GB" sz="2000" dirty="0">
              <a:ea typeface="+mn-lt"/>
              <a:cs typeface="+mn-lt"/>
            </a:endParaRPr>
          </a:p>
        </p:txBody>
      </p:sp>
    </p:spTree>
    <p:extLst>
      <p:ext uri="{BB962C8B-B14F-4D97-AF65-F5344CB8AC3E}">
        <p14:creationId xmlns:p14="http://schemas.microsoft.com/office/powerpoint/2010/main" val="286119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Discovery</a:t>
            </a:r>
            <a:endParaRPr lang="en-US" dirty="0"/>
          </a:p>
        </p:txBody>
      </p:sp>
      <p:sp>
        <p:nvSpPr>
          <p:cNvPr id="4" name="TextBox 3"/>
          <p:cNvSpPr txBox="1"/>
          <p:nvPr/>
        </p:nvSpPr>
        <p:spPr>
          <a:xfrm>
            <a:off x="577776" y="1400324"/>
            <a:ext cx="5518224" cy="3477875"/>
          </a:xfrm>
          <a:prstGeom prst="rect">
            <a:avLst/>
          </a:prstGeom>
          <a:noFill/>
        </p:spPr>
        <p:txBody>
          <a:bodyPr wrap="square" rtlCol="0" anchor="t">
            <a:spAutoFit/>
          </a:bodyPr>
          <a:lstStyle/>
          <a:p>
            <a:r>
              <a:rPr lang="en-GB" sz="2000" dirty="0">
                <a:ea typeface="+mn-lt"/>
                <a:cs typeface="+mn-lt"/>
              </a:rPr>
              <a:t>A more complex pattern</a:t>
            </a:r>
          </a:p>
          <a:p>
            <a:endParaRPr lang="en-GB" sz="2000" dirty="0">
              <a:ea typeface="+mn-lt"/>
              <a:cs typeface="+mn-lt"/>
            </a:endParaRPr>
          </a:p>
          <a:p>
            <a:r>
              <a:rPr lang="en-GB" sz="2000" b="1" dirty="0">
                <a:ea typeface="+mn-lt"/>
                <a:cs typeface="+mn-lt"/>
              </a:rPr>
              <a:t>Define a pattern 					</a:t>
            </a:r>
          </a:p>
          <a:p>
            <a:r>
              <a:rPr lang="en-GB" sz="2000" dirty="0"/>
              <a:t>pattern2 = [{'POS':'VERB’},	</a:t>
            </a:r>
          </a:p>
          <a:p>
            <a:r>
              <a:rPr lang="en-GB" sz="2000" dirty="0"/>
              <a:t>                     {'LOWER': 'like’},		</a:t>
            </a:r>
          </a:p>
          <a:p>
            <a:r>
              <a:rPr lang="en-GB" sz="2000" dirty="0"/>
              <a:t>                     {'LOWER': 'a’},			</a:t>
            </a:r>
          </a:p>
          <a:p>
            <a:r>
              <a:rPr lang="en-GB" sz="2000" dirty="0"/>
              <a:t>                     {'DEP':'</a:t>
            </a:r>
            <a:r>
              <a:rPr lang="en-GB" sz="2000" dirty="0" err="1"/>
              <a:t>amod</a:t>
            </a:r>
            <a:r>
              <a:rPr lang="en-GB" sz="2000" dirty="0"/>
              <a:t>', 'OP':"?"},		</a:t>
            </a:r>
          </a:p>
          <a:p>
            <a:r>
              <a:rPr lang="en-GB" sz="2000" dirty="0"/>
              <a:t>                     {'DEP':'</a:t>
            </a:r>
            <a:r>
              <a:rPr lang="en-GB" sz="2000" dirty="0" err="1"/>
              <a:t>amod</a:t>
            </a:r>
            <a:r>
              <a:rPr lang="en-GB" sz="2000" dirty="0"/>
              <a:t>', 'OP':"?"},		</a:t>
            </a:r>
          </a:p>
          <a:p>
            <a:r>
              <a:rPr lang="en-GB" sz="2000" dirty="0"/>
              <a:t>                     {'DEP':'</a:t>
            </a:r>
            <a:r>
              <a:rPr lang="en-GB" sz="2000" dirty="0" err="1"/>
              <a:t>amod</a:t>
            </a:r>
            <a:r>
              <a:rPr lang="en-GB" sz="2000" dirty="0"/>
              <a:t>', 'OP':"?"},</a:t>
            </a:r>
          </a:p>
          <a:p>
            <a:r>
              <a:rPr lang="en-GB" sz="2000" dirty="0"/>
              <a:t>                     {'POS': 'NOUN'}]</a:t>
            </a:r>
          </a:p>
        </p:txBody>
      </p:sp>
      <p:sp>
        <p:nvSpPr>
          <p:cNvPr id="5" name="TextBox 4">
            <a:extLst>
              <a:ext uri="{FF2B5EF4-FFF2-40B4-BE49-F238E27FC236}">
                <a16:creationId xmlns:a16="http://schemas.microsoft.com/office/drawing/2014/main" id="{5DD2DC4C-D88F-4AC0-854D-DAEE46F82E31}"/>
              </a:ext>
            </a:extLst>
          </p:cNvPr>
          <p:cNvSpPr txBox="1"/>
          <p:nvPr/>
        </p:nvSpPr>
        <p:spPr>
          <a:xfrm>
            <a:off x="5978376" y="1751325"/>
            <a:ext cx="5518224" cy="3170099"/>
          </a:xfrm>
          <a:prstGeom prst="rect">
            <a:avLst/>
          </a:prstGeom>
          <a:noFill/>
        </p:spPr>
        <p:txBody>
          <a:bodyPr wrap="square" rtlCol="0" anchor="t">
            <a:spAutoFit/>
          </a:bodyPr>
          <a:lstStyle/>
          <a:p>
            <a:endParaRPr lang="en-GB" sz="2000" b="1" dirty="0">
              <a:ea typeface="+mn-lt"/>
              <a:cs typeface="+mn-lt"/>
            </a:endParaRPr>
          </a:p>
          <a:p>
            <a:r>
              <a:rPr lang="en-GB" sz="2000" b="1" dirty="0"/>
              <a:t>Returns</a:t>
            </a:r>
          </a:p>
          <a:p>
            <a:endParaRPr lang="en-GB" sz="2000" b="1" dirty="0">
              <a:ea typeface="+mn-lt"/>
              <a:cs typeface="+mn-lt"/>
            </a:endParaRPr>
          </a:p>
          <a:p>
            <a:r>
              <a:rPr lang="en-GB" sz="2000" dirty="0">
                <a:ea typeface="+mn-lt"/>
                <a:cs typeface="+mn-lt"/>
              </a:rPr>
              <a:t>looked like a sensible young man</a:t>
            </a:r>
          </a:p>
          <a:p>
            <a:r>
              <a:rPr lang="en-GB" sz="2000" dirty="0">
                <a:ea typeface="+mn-lt"/>
                <a:cs typeface="+mn-lt"/>
              </a:rPr>
              <a:t>argued like a young man</a:t>
            </a:r>
          </a:p>
          <a:p>
            <a:r>
              <a:rPr lang="en-GB" sz="2000" dirty="0">
                <a:ea typeface="+mn-lt"/>
                <a:cs typeface="+mn-lt"/>
              </a:rPr>
              <a:t>appear like a bride</a:t>
            </a:r>
          </a:p>
          <a:p>
            <a:r>
              <a:rPr lang="en-GB" sz="2000" dirty="0">
                <a:ea typeface="+mn-lt"/>
                <a:cs typeface="+mn-lt"/>
              </a:rPr>
              <a:t>seemed like a perfect cure</a:t>
            </a:r>
          </a:p>
          <a:p>
            <a:r>
              <a:rPr lang="en-GB" sz="2000" dirty="0">
                <a:ea typeface="+mn-lt"/>
                <a:cs typeface="+mn-lt"/>
              </a:rPr>
              <a:t>enters like a brother</a:t>
            </a:r>
          </a:p>
          <a:p>
            <a:r>
              <a:rPr lang="en-GB" sz="2000" dirty="0">
                <a:ea typeface="+mn-lt"/>
                <a:cs typeface="+mn-lt"/>
              </a:rPr>
              <a:t>writes like a sensible man</a:t>
            </a:r>
          </a:p>
          <a:p>
            <a:endParaRPr lang="en-GB" sz="2000" dirty="0">
              <a:ea typeface="+mn-lt"/>
              <a:cs typeface="+mn-lt"/>
            </a:endParaRPr>
          </a:p>
        </p:txBody>
      </p:sp>
    </p:spTree>
    <p:extLst>
      <p:ext uri="{BB962C8B-B14F-4D97-AF65-F5344CB8AC3E}">
        <p14:creationId xmlns:p14="http://schemas.microsoft.com/office/powerpoint/2010/main" val="423792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Links to code, python packages and resources</a:t>
            </a:r>
          </a:p>
        </p:txBody>
      </p:sp>
      <p:sp>
        <p:nvSpPr>
          <p:cNvPr id="2" name="AutoShape 2" descr="https://previews.dropbox.com/p/thumb/AAuhdJQz4jy1PUYX6InFvemDKtJtd6aWxR240KBKfj_tGkR6ga93VzFTtuOsu3d1uYGRCurMzxPnIUvD2px0tnYK-387KvvZWPb6xM-RTa1ZmeuYot6ZlW8p0nysJDnznEykd2B9MUWjbMtINghNl7YN6A7dtGiOa9SCBUCYLzNmnnfB_pCN31k8sI0SQXA2tN_-rMtTIQyIUZaWkO0VzOT7AY2SuKSZcw7D-wPUmidVJ6HXwdNBh8jztYJWrE7F7T1O6Q57lhpR-kj9Vj2yAb71mPfmpTlp4QEFPwYfAVU7lDBkOe2DAX-OLRrnCORFl1GuN-VRuwLw0ijuvaOnfoIdoc6EsxhNjqwHNPMYYTH-nw/p.jpeg?fv_content=true&amp;size_mode=5"/>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Content Placeholder 8">
            <a:extLst>
              <a:ext uri="{FF2B5EF4-FFF2-40B4-BE49-F238E27FC236}">
                <a16:creationId xmlns:a16="http://schemas.microsoft.com/office/drawing/2014/main" id="{B7AF44CB-006F-485B-A554-1EC2FA79B641}"/>
              </a:ext>
            </a:extLst>
          </p:cNvPr>
          <p:cNvSpPr txBox="1">
            <a:spLocks/>
          </p:cNvSpPr>
          <p:nvPr/>
        </p:nvSpPr>
        <p:spPr>
          <a:xfrm>
            <a:off x="335360" y="1403648"/>
            <a:ext cx="11154144" cy="4666139"/>
          </a:xfrm>
          <a:prstGeom prst="rect">
            <a:avLst/>
          </a:prstGeom>
        </p:spPr>
        <p:txBody>
          <a:bodyPr vert="horz" lIns="91440" tIns="45720" rIns="91440" bIns="45720" rtlCol="0" anchor="t">
            <a:no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2800" dirty="0">
                <a:hlinkClick r:id="rId3"/>
              </a:rPr>
              <a:t>https://github.com/UKDataServiceOpen/Text-Mining-Health</a:t>
            </a:r>
            <a:endParaRPr lang="en-GB" sz="2800" dirty="0"/>
          </a:p>
          <a:p>
            <a:r>
              <a:rPr lang="en-GB" sz="2800" dirty="0" err="1"/>
              <a:t>nltk</a:t>
            </a:r>
            <a:r>
              <a:rPr lang="en-GB" sz="2800" dirty="0"/>
              <a:t> (Natural Language Toolkit) </a:t>
            </a:r>
            <a:r>
              <a:rPr lang="en-GB" sz="2800" u="sng" dirty="0">
                <a:hlinkClick r:id="rId4"/>
              </a:rPr>
              <a:t>https://www.nltk.org/book/ch01.html</a:t>
            </a:r>
            <a:endParaRPr lang="en-GB" sz="2800" dirty="0"/>
          </a:p>
          <a:p>
            <a:r>
              <a:rPr lang="en-GB" sz="2800" dirty="0" err="1"/>
              <a:t>nltk.corpus</a:t>
            </a:r>
            <a:r>
              <a:rPr lang="en-GB" sz="2800" dirty="0"/>
              <a:t> </a:t>
            </a:r>
            <a:r>
              <a:rPr lang="en-GB" sz="2800" u="sng" dirty="0">
                <a:hlinkClick r:id="rId5"/>
              </a:rPr>
              <a:t>http://www.nltk.org/howto/corpus.html</a:t>
            </a:r>
            <a:endParaRPr lang="en-GB" sz="2800" dirty="0"/>
          </a:p>
          <a:p>
            <a:r>
              <a:rPr lang="en-GB" sz="2800" dirty="0" err="1"/>
              <a:t>spaCy</a:t>
            </a:r>
            <a:r>
              <a:rPr lang="en-GB" sz="2800" dirty="0"/>
              <a:t> </a:t>
            </a:r>
            <a:r>
              <a:rPr lang="en-GB" sz="2800" u="sng" dirty="0">
                <a:hlinkClick r:id="rId6"/>
              </a:rPr>
              <a:t>https://nlpforhackers.io/complete-guide-to-spacy/</a:t>
            </a:r>
            <a:endParaRPr lang="en-GB" sz="2800" u="sng" dirty="0"/>
          </a:p>
          <a:p>
            <a:r>
              <a:rPr lang="en-GB" sz="2800" u="sng" dirty="0"/>
              <a:t>Semantic vectors package </a:t>
            </a:r>
            <a:r>
              <a:rPr lang="en-GB" sz="2800" dirty="0">
                <a:hlinkClick r:id="rId7"/>
              </a:rPr>
              <a:t>https://github.com/semanticvectors/semanticvectors/wiki</a:t>
            </a:r>
            <a:endParaRPr lang="en-GB" sz="2800" dirty="0"/>
          </a:p>
          <a:p>
            <a:r>
              <a:rPr lang="en-GB" sz="2800" dirty="0"/>
              <a:t>Geometry and Meaning, by Dominic </a:t>
            </a:r>
            <a:r>
              <a:rPr lang="en-GB" sz="2800" dirty="0" err="1"/>
              <a:t>Widdows</a:t>
            </a:r>
            <a:r>
              <a:rPr lang="en-GB" sz="2800" dirty="0"/>
              <a:t> </a:t>
            </a:r>
            <a:r>
              <a:rPr lang="en-GB" sz="2800" dirty="0">
                <a:hlinkClick r:id="rId8"/>
              </a:rPr>
              <a:t>https://web.stanford.edu/group/cslipublications/cslipublications/site/1575864487.shtml</a:t>
            </a:r>
            <a:endParaRPr lang="en-GB" sz="2800" dirty="0"/>
          </a:p>
          <a:p>
            <a:pPr marL="0" indent="0">
              <a:buNone/>
            </a:pPr>
            <a:endParaRPr lang="en-GB" sz="2800" dirty="0"/>
          </a:p>
          <a:p>
            <a:pPr marL="0" indent="0">
              <a:buNone/>
            </a:pPr>
            <a:endParaRPr lang="en-GB" sz="2800" dirty="0"/>
          </a:p>
          <a:p>
            <a:endParaRPr lang="en-GB" sz="2800" dirty="0">
              <a:latin typeface="Arial"/>
              <a:cs typeface="Arial"/>
            </a:endParaRPr>
          </a:p>
          <a:p>
            <a:endParaRPr lang="en-GB" sz="2000" dirty="0">
              <a:latin typeface="Arial"/>
              <a:cs typeface="Arial" pitchFamily="34" charset="0"/>
            </a:endParaRPr>
          </a:p>
          <a:p>
            <a:endParaRPr lang="en-GB" sz="2000" dirty="0">
              <a:latin typeface="Arial"/>
              <a:cs typeface="Arial" pitchFamily="34" charset="0"/>
            </a:endParaRPr>
          </a:p>
          <a:p>
            <a:endParaRPr lang="en-GB" sz="2000" dirty="0">
              <a:latin typeface="Arial"/>
              <a:cs typeface="Arial" pitchFamily="34" charset="0"/>
            </a:endParaRPr>
          </a:p>
          <a:p>
            <a:endParaRPr lang="en-GB" sz="2000" dirty="0">
              <a:latin typeface="Arial"/>
              <a:cs typeface="Arial" pitchFamily="34" charset="0"/>
            </a:endParaRPr>
          </a:p>
        </p:txBody>
      </p:sp>
    </p:spTree>
    <p:extLst>
      <p:ext uri="{BB962C8B-B14F-4D97-AF65-F5344CB8AC3E}">
        <p14:creationId xmlns:p14="http://schemas.microsoft.com/office/powerpoint/2010/main" val="2756717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419875" y="5349003"/>
            <a:ext cx="5040313" cy="1043942"/>
          </a:xfrm>
        </p:spPr>
        <p:txBody>
          <a:bodyPr>
            <a:normAutofit/>
          </a:bodyPr>
          <a:lstStyle/>
          <a:p>
            <a:r>
              <a:rPr lang="en-GB" u="sng" dirty="0">
                <a:solidFill>
                  <a:srgbClr val="050AEB"/>
                </a:solidFill>
                <a:hlinkClick r:id="rId3"/>
              </a:rPr>
              <a:t>julia.kasmire@manchester.ac.uk</a:t>
            </a:r>
            <a:endParaRPr lang="en-GB" u="sng" dirty="0">
              <a:solidFill>
                <a:srgbClr val="050AEB"/>
              </a:solidFill>
            </a:endParaRPr>
          </a:p>
          <a:p>
            <a:r>
              <a:rPr lang="en-GB" dirty="0"/>
              <a:t>       @</a:t>
            </a:r>
            <a:r>
              <a:rPr lang="en-GB" dirty="0" err="1"/>
              <a:t>JKasmireComplex</a:t>
            </a:r>
            <a:endParaRPr lang="en-GB" u="sng" dirty="0">
              <a:solidFill>
                <a:srgbClr val="050AEB"/>
              </a:solidFill>
            </a:endParaRPr>
          </a:p>
        </p:txBody>
      </p:sp>
      <p:sp>
        <p:nvSpPr>
          <p:cNvPr id="4" name="Content Placeholder 3"/>
          <p:cNvSpPr>
            <a:spLocks noGrp="1"/>
          </p:cNvSpPr>
          <p:nvPr>
            <p:ph sz="quarter" idx="16"/>
          </p:nvPr>
        </p:nvSpPr>
        <p:spPr>
          <a:xfrm>
            <a:off x="5460017" y="5118716"/>
            <a:ext cx="5040312" cy="2781298"/>
          </a:xfrm>
        </p:spPr>
        <p:txBody>
          <a:bodyPr>
            <a:normAutofit/>
          </a:bodyPr>
          <a:lstStyle/>
          <a:p>
            <a:r>
              <a:rPr lang="en-GB" dirty="0">
                <a:cs typeface="Arial" pitchFamily="34" charset="0"/>
              </a:rPr>
              <a:t>UKDS</a:t>
            </a:r>
          </a:p>
          <a:p>
            <a:r>
              <a:rPr lang="en-GB" dirty="0">
                <a:cs typeface="Arial" pitchFamily="34" charset="0"/>
              </a:rPr>
              <a:t>       @</a:t>
            </a:r>
            <a:r>
              <a:rPr lang="en-GB" dirty="0" err="1">
                <a:cs typeface="Arial" pitchFamily="34" charset="0"/>
              </a:rPr>
              <a:t>UKDataService</a:t>
            </a:r>
            <a:endParaRPr lang="en-GB" dirty="0">
              <a:cs typeface="Arial" pitchFamily="34" charset="0"/>
            </a:endParaRPr>
          </a:p>
          <a:p>
            <a:r>
              <a:rPr lang="en-GB" dirty="0">
                <a:cs typeface="Arial" pitchFamily="34" charset="0"/>
              </a:rPr>
              <a:t>       </a:t>
            </a:r>
            <a:r>
              <a:rPr lang="en-GB" dirty="0" err="1">
                <a:cs typeface="Arial" pitchFamily="34" charset="0"/>
              </a:rPr>
              <a:t>UKDataService</a:t>
            </a:r>
            <a:endParaRPr lang="en-GB" dirty="0">
              <a:cs typeface="Arial" pitchFamily="34" charset="0"/>
            </a:endParaRPr>
          </a:p>
          <a:p>
            <a:r>
              <a:rPr lang="en-GB" dirty="0">
                <a:cs typeface="Arial" pitchFamily="34" charset="0"/>
              </a:rPr>
              <a:t> </a:t>
            </a:r>
          </a:p>
          <a:p>
            <a:endParaRPr lang="en-GB" dirty="0"/>
          </a:p>
        </p:txBody>
      </p:sp>
      <p:sp>
        <p:nvSpPr>
          <p:cNvPr id="5" name="Content Placeholder 4"/>
          <p:cNvSpPr txBox="1">
            <a:spLocks/>
          </p:cNvSpPr>
          <p:nvPr/>
        </p:nvSpPr>
        <p:spPr>
          <a:xfrm>
            <a:off x="433355" y="4754188"/>
            <a:ext cx="5040312" cy="576263"/>
          </a:xfrm>
          <a:prstGeom prst="rect">
            <a:avLst/>
          </a:prstGeom>
        </p:spPr>
        <p:txBody>
          <a:bodyPr vert="horz" lIns="91440" tIns="45720" rIns="91440" bIns="45720" rtlCol="0">
            <a:normAutofit/>
          </a:bodyPr>
          <a:lstStyle>
            <a:lvl1pPr marL="0" indent="0" algn="l" defTabSz="685800" rtl="0" eaLnBrk="1" latinLnBrk="0" hangingPunct="1">
              <a:spcBef>
                <a:spcPct val="20000"/>
              </a:spcBef>
              <a:buFont typeface="Arial" pitchFamily="34" charset="0"/>
              <a:buNone/>
              <a:defRPr sz="2400" kern="1200" baseline="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dirty="0" err="1"/>
              <a:t>Dr.</a:t>
            </a:r>
            <a:r>
              <a:rPr lang="en-GB" dirty="0"/>
              <a:t> J. </a:t>
            </a:r>
            <a:r>
              <a:rPr lang="en-GB" dirty="0" err="1"/>
              <a:t>Kasmire</a:t>
            </a:r>
            <a:endParaRPr lang="en-GB" dirty="0"/>
          </a:p>
        </p:txBody>
      </p:sp>
      <p:sp>
        <p:nvSpPr>
          <p:cNvPr id="6" name="Content Placeholder 5"/>
          <p:cNvSpPr txBox="1">
            <a:spLocks/>
          </p:cNvSpPr>
          <p:nvPr/>
        </p:nvSpPr>
        <p:spPr>
          <a:xfrm>
            <a:off x="1949390" y="2744106"/>
            <a:ext cx="5040312" cy="720725"/>
          </a:xfrm>
          <a:prstGeom prst="rect">
            <a:avLst/>
          </a:prstGeom>
        </p:spPr>
        <p:txBody>
          <a:bodyPr vert="horz" lIns="91440" tIns="45720" rIns="91440" bIns="45720" rtlCol="0">
            <a:normAutofit/>
          </a:bodyPr>
          <a:lstStyle>
            <a:lvl1pPr marL="0" indent="0" algn="l" defTabSz="685800" rtl="0" eaLnBrk="1" latinLnBrk="0" hangingPunct="1">
              <a:spcBef>
                <a:spcPct val="20000"/>
              </a:spcBef>
              <a:buFontTx/>
              <a:buNone/>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GB"/>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7144" y="5527871"/>
            <a:ext cx="608856" cy="60885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8411" y="6121794"/>
            <a:ext cx="386322" cy="38757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16" y="5749481"/>
            <a:ext cx="608856" cy="608856"/>
          </a:xfrm>
          <a:prstGeom prst="rect">
            <a:avLst/>
          </a:prstGeom>
        </p:spPr>
      </p:pic>
      <p:sp>
        <p:nvSpPr>
          <p:cNvPr id="3" name="Content Placeholder 4">
            <a:extLst>
              <a:ext uri="{FF2B5EF4-FFF2-40B4-BE49-F238E27FC236}">
                <a16:creationId xmlns:a16="http://schemas.microsoft.com/office/drawing/2014/main" id="{7C0BFF1F-3CE6-22DD-2A83-E91A4BC96D3F}"/>
              </a:ext>
            </a:extLst>
          </p:cNvPr>
          <p:cNvSpPr txBox="1">
            <a:spLocks/>
          </p:cNvSpPr>
          <p:nvPr/>
        </p:nvSpPr>
        <p:spPr>
          <a:xfrm>
            <a:off x="419876" y="1305038"/>
            <a:ext cx="5040312" cy="576263"/>
          </a:xfrm>
          <a:prstGeom prst="rect">
            <a:avLst/>
          </a:prstGeom>
        </p:spPr>
        <p:txBody>
          <a:bodyPr vert="horz" lIns="91440" tIns="45720" rIns="91440" bIns="45720" rtlCol="0">
            <a:normAutofit/>
          </a:bodyPr>
          <a:lstStyle>
            <a:lvl1pPr marL="0" indent="0" algn="l" defTabSz="685800" rtl="0" eaLnBrk="1" latinLnBrk="0" hangingPunct="1">
              <a:spcBef>
                <a:spcPct val="20000"/>
              </a:spcBef>
              <a:buFont typeface="Arial" pitchFamily="34" charset="0"/>
              <a:buNone/>
              <a:defRPr sz="2400" kern="1200" baseline="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dirty="0"/>
              <a:t>Louise Capener</a:t>
            </a:r>
          </a:p>
          <a:p>
            <a:endParaRPr lang="en-GB" dirty="0"/>
          </a:p>
        </p:txBody>
      </p:sp>
      <p:sp>
        <p:nvSpPr>
          <p:cNvPr id="7" name="Content Placeholder 1">
            <a:extLst>
              <a:ext uri="{FF2B5EF4-FFF2-40B4-BE49-F238E27FC236}">
                <a16:creationId xmlns:a16="http://schemas.microsoft.com/office/drawing/2014/main" id="{96C1027D-028D-3358-CA44-A5CDBDFE1875}"/>
              </a:ext>
            </a:extLst>
          </p:cNvPr>
          <p:cNvSpPr txBox="1">
            <a:spLocks/>
          </p:cNvSpPr>
          <p:nvPr/>
        </p:nvSpPr>
        <p:spPr>
          <a:xfrm>
            <a:off x="419875" y="1844858"/>
            <a:ext cx="5040313" cy="1043942"/>
          </a:xfrm>
          <a:prstGeom prst="rect">
            <a:avLst/>
          </a:prstGeom>
        </p:spPr>
        <p:txBody>
          <a:bodyPr vert="horz" lIns="91440" tIns="45720" rIns="91440" bIns="45720" rtlCol="0">
            <a:normAutofit/>
          </a:bodyPr>
          <a:lstStyle>
            <a:lvl1pPr marL="0" indent="0" algn="l" defTabSz="685800" rtl="0" eaLnBrk="1" latinLnBrk="0" hangingPunct="1">
              <a:spcBef>
                <a:spcPct val="20000"/>
              </a:spcBef>
              <a:buFont typeface="Arial" pitchFamily="34" charset="0"/>
              <a:buNone/>
              <a:defRPr sz="2400" kern="1200" baseline="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u="sng" dirty="0">
                <a:solidFill>
                  <a:srgbClr val="050AEB"/>
                </a:solidFill>
                <a:hlinkClick r:id="rId6"/>
              </a:rPr>
              <a:t>louise.capener@manchester.ac.uk</a:t>
            </a:r>
            <a:endParaRPr lang="en-GB" u="sng" dirty="0">
              <a:solidFill>
                <a:srgbClr val="050AEB"/>
              </a:solidFill>
            </a:endParaRPr>
          </a:p>
          <a:p>
            <a:r>
              <a:rPr lang="en-GB" dirty="0"/>
              <a:t>       @</a:t>
            </a:r>
            <a:r>
              <a:rPr lang="en-GB" dirty="0" err="1"/>
              <a:t>CapenerLouise</a:t>
            </a:r>
            <a:endParaRPr lang="en-GB" u="sng" dirty="0">
              <a:solidFill>
                <a:srgbClr val="050AEB"/>
              </a:solidFill>
            </a:endParaRPr>
          </a:p>
        </p:txBody>
      </p:sp>
      <p:pic>
        <p:nvPicPr>
          <p:cNvPr id="8" name="Picture 7">
            <a:extLst>
              <a:ext uri="{FF2B5EF4-FFF2-40B4-BE49-F238E27FC236}">
                <a16:creationId xmlns:a16="http://schemas.microsoft.com/office/drawing/2014/main" id="{B5F78BF8-2A65-E16B-2153-3F83713A06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16" y="2292738"/>
            <a:ext cx="608856" cy="608856"/>
          </a:xfrm>
          <a:prstGeom prst="rect">
            <a:avLst/>
          </a:prstGeom>
        </p:spPr>
      </p:pic>
      <p:sp>
        <p:nvSpPr>
          <p:cNvPr id="12" name="Content Placeholder 4">
            <a:extLst>
              <a:ext uri="{FF2B5EF4-FFF2-40B4-BE49-F238E27FC236}">
                <a16:creationId xmlns:a16="http://schemas.microsoft.com/office/drawing/2014/main" id="{BB0C88BF-25B3-CE09-A7D3-BBC980CCC169}"/>
              </a:ext>
            </a:extLst>
          </p:cNvPr>
          <p:cNvSpPr txBox="1">
            <a:spLocks/>
          </p:cNvSpPr>
          <p:nvPr/>
        </p:nvSpPr>
        <p:spPr>
          <a:xfrm>
            <a:off x="419876" y="3130939"/>
            <a:ext cx="5040312" cy="576263"/>
          </a:xfrm>
          <a:prstGeom prst="rect">
            <a:avLst/>
          </a:prstGeom>
        </p:spPr>
        <p:txBody>
          <a:bodyPr vert="horz" lIns="91440" tIns="45720" rIns="91440" bIns="45720" rtlCol="0">
            <a:normAutofit/>
          </a:bodyPr>
          <a:lstStyle>
            <a:lvl1pPr marL="0" indent="0" algn="l" defTabSz="685800" rtl="0" eaLnBrk="1" latinLnBrk="0" hangingPunct="1">
              <a:spcBef>
                <a:spcPct val="20000"/>
              </a:spcBef>
              <a:buFont typeface="Arial" pitchFamily="34" charset="0"/>
              <a:buNone/>
              <a:defRPr sz="2400" kern="1200" baseline="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dirty="0"/>
              <a:t>Nadia </a:t>
            </a:r>
            <a:r>
              <a:rPr lang="en-GB" dirty="0" err="1"/>
              <a:t>Kennar</a:t>
            </a:r>
            <a:endParaRPr lang="en-GB" dirty="0"/>
          </a:p>
          <a:p>
            <a:endParaRPr lang="en-GB" dirty="0"/>
          </a:p>
        </p:txBody>
      </p:sp>
      <p:sp>
        <p:nvSpPr>
          <p:cNvPr id="13" name="Content Placeholder 1">
            <a:extLst>
              <a:ext uri="{FF2B5EF4-FFF2-40B4-BE49-F238E27FC236}">
                <a16:creationId xmlns:a16="http://schemas.microsoft.com/office/drawing/2014/main" id="{042A469A-8588-F37D-53AC-99B3FEAAEC3A}"/>
              </a:ext>
            </a:extLst>
          </p:cNvPr>
          <p:cNvSpPr txBox="1">
            <a:spLocks/>
          </p:cNvSpPr>
          <p:nvPr/>
        </p:nvSpPr>
        <p:spPr>
          <a:xfrm>
            <a:off x="403445" y="3640931"/>
            <a:ext cx="5040313" cy="1043942"/>
          </a:xfrm>
          <a:prstGeom prst="rect">
            <a:avLst/>
          </a:prstGeom>
        </p:spPr>
        <p:txBody>
          <a:bodyPr vert="horz" lIns="91440" tIns="45720" rIns="91440" bIns="45720" rtlCol="0">
            <a:normAutofit/>
          </a:bodyPr>
          <a:lstStyle>
            <a:lvl1pPr marL="0" indent="0" algn="l" defTabSz="685800" rtl="0" eaLnBrk="1" latinLnBrk="0" hangingPunct="1">
              <a:spcBef>
                <a:spcPct val="20000"/>
              </a:spcBef>
              <a:buFont typeface="Arial" pitchFamily="34" charset="0"/>
              <a:buNone/>
              <a:defRPr sz="2400" kern="1200" baseline="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u="sng" dirty="0">
                <a:solidFill>
                  <a:srgbClr val="050AEB"/>
                </a:solidFill>
                <a:hlinkClick r:id="rId7"/>
              </a:rPr>
              <a:t>nadia.kennar@manchester.ac.uk</a:t>
            </a:r>
            <a:endParaRPr lang="en-GB" u="sng" dirty="0">
              <a:solidFill>
                <a:srgbClr val="050AEB"/>
              </a:solidFill>
            </a:endParaRPr>
          </a:p>
          <a:p>
            <a:r>
              <a:rPr lang="en-GB" dirty="0"/>
              <a:t>       @</a:t>
            </a:r>
            <a:r>
              <a:rPr lang="en-GB" dirty="0" err="1"/>
              <a:t>NadiaKennar</a:t>
            </a:r>
            <a:endParaRPr lang="en-GB" u="sng" dirty="0">
              <a:solidFill>
                <a:srgbClr val="050AEB"/>
              </a:solidFill>
            </a:endParaRPr>
          </a:p>
        </p:txBody>
      </p:sp>
      <p:pic>
        <p:nvPicPr>
          <p:cNvPr id="14" name="Picture 13">
            <a:extLst>
              <a:ext uri="{FF2B5EF4-FFF2-40B4-BE49-F238E27FC236}">
                <a16:creationId xmlns:a16="http://schemas.microsoft.com/office/drawing/2014/main" id="{E704C1E2-19A9-2B24-7996-96F794B913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16" y="3998378"/>
            <a:ext cx="608856" cy="608856"/>
          </a:xfrm>
          <a:prstGeom prst="rect">
            <a:avLst/>
          </a:prstGeom>
        </p:spPr>
      </p:pic>
    </p:spTree>
    <p:extLst>
      <p:ext uri="{BB962C8B-B14F-4D97-AF65-F5344CB8AC3E}">
        <p14:creationId xmlns:p14="http://schemas.microsoft.com/office/powerpoint/2010/main" val="361056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Text-mining is a form of data-mining</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024" y="1245080"/>
            <a:ext cx="8244408" cy="4632192"/>
          </a:xfrm>
          <a:prstGeom prst="rect">
            <a:avLst/>
          </a:prstGeom>
        </p:spPr>
      </p:pic>
      <p:sp>
        <p:nvSpPr>
          <p:cNvPr id="2" name="Rectangle: Rounded Corners 1">
            <a:extLst>
              <a:ext uri="{FF2B5EF4-FFF2-40B4-BE49-F238E27FC236}">
                <a16:creationId xmlns:a16="http://schemas.microsoft.com/office/drawing/2014/main" id="{A5E1A9F2-B004-4588-8BD0-7B94056FB7F4}"/>
              </a:ext>
            </a:extLst>
          </p:cNvPr>
          <p:cNvSpPr/>
          <p:nvPr/>
        </p:nvSpPr>
        <p:spPr>
          <a:xfrm>
            <a:off x="1889760" y="1243584"/>
            <a:ext cx="1920240" cy="21122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1">
            <a:extLst>
              <a:ext uri="{FF2B5EF4-FFF2-40B4-BE49-F238E27FC236}">
                <a16:creationId xmlns:a16="http://schemas.microsoft.com/office/drawing/2014/main" id="{A5E1A9F2-B004-4588-8BD0-7B94056FB7F4}"/>
              </a:ext>
            </a:extLst>
          </p:cNvPr>
          <p:cNvSpPr/>
          <p:nvPr/>
        </p:nvSpPr>
        <p:spPr>
          <a:xfrm>
            <a:off x="6786304" y="2780928"/>
            <a:ext cx="3126120" cy="204025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803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Text-mining has 4 basic steps</a:t>
            </a:r>
          </a:p>
        </p:txBody>
      </p:sp>
      <p:sp>
        <p:nvSpPr>
          <p:cNvPr id="4" name="Rectangle: Rounded Corners 3">
            <a:extLst>
              <a:ext uri="{FF2B5EF4-FFF2-40B4-BE49-F238E27FC236}">
                <a16:creationId xmlns:a16="http://schemas.microsoft.com/office/drawing/2014/main" id="{01FE39C9-4880-483E-A8A9-9B30344A2145}"/>
              </a:ext>
            </a:extLst>
          </p:cNvPr>
          <p:cNvSpPr/>
          <p:nvPr/>
        </p:nvSpPr>
        <p:spPr>
          <a:xfrm>
            <a:off x="335360" y="1412776"/>
            <a:ext cx="1575792"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Retrieval </a:t>
            </a:r>
          </a:p>
        </p:txBody>
      </p:sp>
      <p:sp>
        <p:nvSpPr>
          <p:cNvPr id="5" name="Arrow: Right 4">
            <a:extLst>
              <a:ext uri="{FF2B5EF4-FFF2-40B4-BE49-F238E27FC236}">
                <a16:creationId xmlns:a16="http://schemas.microsoft.com/office/drawing/2014/main" id="{3DC92E07-3E9E-42BF-BEBD-76BF448EE917}"/>
              </a:ext>
            </a:extLst>
          </p:cNvPr>
          <p:cNvSpPr/>
          <p:nvPr/>
        </p:nvSpPr>
        <p:spPr>
          <a:xfrm>
            <a:off x="2128573" y="1552228"/>
            <a:ext cx="864096" cy="864096"/>
          </a:xfrm>
          <a:prstGeom prst="right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9AD6F14B-158E-458B-9AB6-3AC0F387DD62}"/>
              </a:ext>
            </a:extLst>
          </p:cNvPr>
          <p:cNvSpPr/>
          <p:nvPr/>
        </p:nvSpPr>
        <p:spPr>
          <a:xfrm>
            <a:off x="3210090" y="1412776"/>
            <a:ext cx="1944216"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Processing </a:t>
            </a:r>
          </a:p>
        </p:txBody>
      </p:sp>
      <p:sp>
        <p:nvSpPr>
          <p:cNvPr id="10" name="Arrow: Right 9">
            <a:extLst>
              <a:ext uri="{FF2B5EF4-FFF2-40B4-BE49-F238E27FC236}">
                <a16:creationId xmlns:a16="http://schemas.microsoft.com/office/drawing/2014/main" id="{AF25E943-2251-47B2-9CFF-5B0F5596B62E}"/>
              </a:ext>
            </a:extLst>
          </p:cNvPr>
          <p:cNvSpPr/>
          <p:nvPr/>
        </p:nvSpPr>
        <p:spPr>
          <a:xfrm>
            <a:off x="5371727" y="1552228"/>
            <a:ext cx="864096" cy="864096"/>
          </a:xfrm>
          <a:prstGeom prst="right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CAD020C2-C75F-4977-8A73-813757269315}"/>
              </a:ext>
            </a:extLst>
          </p:cNvPr>
          <p:cNvSpPr/>
          <p:nvPr/>
        </p:nvSpPr>
        <p:spPr>
          <a:xfrm>
            <a:off x="6453244" y="1412776"/>
            <a:ext cx="1800200"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Extraction </a:t>
            </a:r>
          </a:p>
        </p:txBody>
      </p:sp>
      <p:sp>
        <p:nvSpPr>
          <p:cNvPr id="12" name="Arrow: Right 11">
            <a:extLst>
              <a:ext uri="{FF2B5EF4-FFF2-40B4-BE49-F238E27FC236}">
                <a16:creationId xmlns:a16="http://schemas.microsoft.com/office/drawing/2014/main" id="{390B2AB5-A10F-4458-BB2B-A7C39125EC3F}"/>
              </a:ext>
            </a:extLst>
          </p:cNvPr>
          <p:cNvSpPr/>
          <p:nvPr/>
        </p:nvSpPr>
        <p:spPr>
          <a:xfrm>
            <a:off x="8470865" y="1552228"/>
            <a:ext cx="864096" cy="864096"/>
          </a:xfrm>
          <a:prstGeom prst="right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C0A6F58B-11E1-4681-98C1-B7FB2A72A422}"/>
              </a:ext>
            </a:extLst>
          </p:cNvPr>
          <p:cNvSpPr/>
          <p:nvPr/>
        </p:nvSpPr>
        <p:spPr>
          <a:xfrm>
            <a:off x="9552384" y="1412776"/>
            <a:ext cx="1584176"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Analysis </a:t>
            </a:r>
          </a:p>
        </p:txBody>
      </p:sp>
      <p:sp>
        <p:nvSpPr>
          <p:cNvPr id="15" name="Arrow: Curved Up 14">
            <a:extLst>
              <a:ext uri="{FF2B5EF4-FFF2-40B4-BE49-F238E27FC236}">
                <a16:creationId xmlns:a16="http://schemas.microsoft.com/office/drawing/2014/main" id="{05183307-3D76-4575-AEB8-EEECC7B69B50}"/>
              </a:ext>
            </a:extLst>
          </p:cNvPr>
          <p:cNvSpPr/>
          <p:nvPr/>
        </p:nvSpPr>
        <p:spPr>
          <a:xfrm flipH="1">
            <a:off x="3935760" y="2708920"/>
            <a:ext cx="3456384" cy="864096"/>
          </a:xfrm>
          <a:prstGeom prst="curvedUp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tangle: Rounded Corners 15">
            <a:extLst>
              <a:ext uri="{FF2B5EF4-FFF2-40B4-BE49-F238E27FC236}">
                <a16:creationId xmlns:a16="http://schemas.microsoft.com/office/drawing/2014/main" id="{B528336C-99AA-46A0-9D26-18A3EAF051AB}"/>
              </a:ext>
            </a:extLst>
          </p:cNvPr>
          <p:cNvSpPr/>
          <p:nvPr/>
        </p:nvSpPr>
        <p:spPr>
          <a:xfrm>
            <a:off x="2992669" y="1052736"/>
            <a:ext cx="547819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A97CD374-F110-42C4-9822-A85EF2CADD72}"/>
              </a:ext>
            </a:extLst>
          </p:cNvPr>
          <p:cNvSpPr txBox="1"/>
          <p:nvPr/>
        </p:nvSpPr>
        <p:spPr>
          <a:xfrm>
            <a:off x="119336" y="3789040"/>
            <a:ext cx="6624736" cy="2369880"/>
          </a:xfrm>
          <a:prstGeom prst="rect">
            <a:avLst/>
          </a:prstGeom>
          <a:noFill/>
        </p:spPr>
        <p:txBody>
          <a:bodyPr wrap="square" rtlCol="0">
            <a:spAutoFit/>
          </a:bodyPr>
          <a:lstStyle/>
          <a:p>
            <a:pPr>
              <a:spcBef>
                <a:spcPts val="20"/>
              </a:spcBef>
            </a:pPr>
            <a:r>
              <a:rPr lang="en-GB" sz="2400" b="1" dirty="0">
                <a:latin typeface="Arial"/>
                <a:ea typeface="+mn-lt"/>
                <a:cs typeface="Arial"/>
              </a:rPr>
              <a:t>Processing: </a:t>
            </a:r>
          </a:p>
          <a:p>
            <a:pPr marL="342900" indent="-342900">
              <a:spcBef>
                <a:spcPts val="20"/>
              </a:spcBef>
              <a:buFont typeface="Arial"/>
              <a:buChar char="•"/>
            </a:pPr>
            <a:r>
              <a:rPr lang="en-GB" sz="2000" dirty="0">
                <a:latin typeface="Arial"/>
                <a:ea typeface="+mn-lt"/>
                <a:cs typeface="Arial"/>
              </a:rPr>
              <a:t>Tokenisation (dividing raw data)</a:t>
            </a:r>
          </a:p>
          <a:p>
            <a:pPr marL="342900" indent="-342900">
              <a:spcBef>
                <a:spcPts val="20"/>
              </a:spcBef>
              <a:buFont typeface="Arial"/>
              <a:buChar char="•"/>
            </a:pPr>
            <a:r>
              <a:rPr lang="en-GB" sz="2000" dirty="0">
                <a:latin typeface="Arial"/>
                <a:ea typeface="+mn-lt"/>
                <a:cs typeface="Arial"/>
              </a:rPr>
              <a:t>Standardising (case, spelling, </a:t>
            </a:r>
            <a:r>
              <a:rPr lang="en-GB" sz="2000" dirty="0" err="1">
                <a:latin typeface="Arial"/>
                <a:ea typeface="+mn-lt"/>
                <a:cs typeface="Arial"/>
              </a:rPr>
              <a:t>RegEx</a:t>
            </a:r>
            <a:r>
              <a:rPr lang="en-GB" sz="2000" dirty="0">
                <a:latin typeface="Arial"/>
                <a:ea typeface="+mn-lt"/>
                <a:cs typeface="Arial"/>
              </a:rPr>
              <a:t>)</a:t>
            </a:r>
          </a:p>
          <a:p>
            <a:pPr marL="342900" indent="-342900">
              <a:spcBef>
                <a:spcPts val="20"/>
              </a:spcBef>
              <a:buFont typeface="Arial"/>
              <a:buChar char="•"/>
            </a:pPr>
            <a:r>
              <a:rPr lang="en-GB" sz="2000" dirty="0">
                <a:latin typeface="Arial"/>
                <a:ea typeface="+mn-lt"/>
                <a:cs typeface="Arial"/>
              </a:rPr>
              <a:t>Removing irrelevancies (punctuation, </a:t>
            </a:r>
            <a:r>
              <a:rPr lang="en-GB" sz="2000" dirty="0" err="1">
                <a:latin typeface="Arial"/>
                <a:ea typeface="+mn-lt"/>
                <a:cs typeface="Arial"/>
              </a:rPr>
              <a:t>stopwords</a:t>
            </a:r>
            <a:r>
              <a:rPr lang="en-GB" sz="2000" dirty="0">
                <a:latin typeface="Arial"/>
                <a:ea typeface="+mn-lt"/>
                <a:cs typeface="Arial"/>
              </a:rPr>
              <a:t>, etc.)</a:t>
            </a:r>
          </a:p>
          <a:p>
            <a:pPr marL="342900" indent="-342900">
              <a:spcBef>
                <a:spcPts val="20"/>
              </a:spcBef>
              <a:buFont typeface="Arial"/>
              <a:buChar char="•"/>
            </a:pPr>
            <a:r>
              <a:rPr lang="en-GB" sz="2000" dirty="0">
                <a:latin typeface="Arial"/>
                <a:ea typeface="+mn-lt"/>
                <a:cs typeface="Arial"/>
              </a:rPr>
              <a:t>Consolidation (stemming and/or lemmatising)</a:t>
            </a:r>
          </a:p>
          <a:p>
            <a:pPr>
              <a:spcBef>
                <a:spcPts val="20"/>
              </a:spcBef>
            </a:pPr>
            <a:r>
              <a:rPr lang="en-GB" sz="2400" b="1" dirty="0">
                <a:latin typeface="Arial"/>
                <a:ea typeface="+mn-lt"/>
                <a:cs typeface="Arial"/>
              </a:rPr>
              <a:t>Basic NLP: </a:t>
            </a:r>
          </a:p>
          <a:p>
            <a:pPr marL="342900" indent="-342900">
              <a:spcBef>
                <a:spcPts val="20"/>
              </a:spcBef>
              <a:buFont typeface="Arial"/>
              <a:buChar char="•"/>
            </a:pPr>
            <a:r>
              <a:rPr lang="en-GB" sz="2000" dirty="0">
                <a:latin typeface="Arial"/>
                <a:ea typeface="+mn-lt"/>
                <a:cs typeface="Arial"/>
              </a:rPr>
              <a:t>Tagging, Named Entity Recognition and Chunking</a:t>
            </a:r>
          </a:p>
        </p:txBody>
      </p:sp>
      <p:sp>
        <p:nvSpPr>
          <p:cNvPr id="18" name="TextBox 17">
            <a:extLst>
              <a:ext uri="{FF2B5EF4-FFF2-40B4-BE49-F238E27FC236}">
                <a16:creationId xmlns:a16="http://schemas.microsoft.com/office/drawing/2014/main" id="{145322A2-D0CE-46C5-99FB-31BB3C0C6C03}"/>
              </a:ext>
            </a:extLst>
          </p:cNvPr>
          <p:cNvSpPr txBox="1"/>
          <p:nvPr/>
        </p:nvSpPr>
        <p:spPr>
          <a:xfrm>
            <a:off x="6816080" y="3789040"/>
            <a:ext cx="3600400" cy="2954655"/>
          </a:xfrm>
          <a:prstGeom prst="rect">
            <a:avLst/>
          </a:prstGeom>
          <a:noFill/>
        </p:spPr>
        <p:txBody>
          <a:bodyPr wrap="square" rtlCol="0">
            <a:spAutoFit/>
          </a:bodyPr>
          <a:lstStyle/>
          <a:p>
            <a:pPr>
              <a:spcBef>
                <a:spcPts val="20"/>
              </a:spcBef>
            </a:pPr>
            <a:r>
              <a:rPr lang="en-GB" sz="2400" b="1" dirty="0">
                <a:latin typeface="Arial"/>
                <a:ea typeface="+mn-lt"/>
                <a:cs typeface="Arial"/>
              </a:rPr>
              <a:t>Basic Extraction:</a:t>
            </a:r>
          </a:p>
          <a:p>
            <a:pPr marL="342900" indent="-342900">
              <a:spcBef>
                <a:spcPct val="20000"/>
              </a:spcBef>
              <a:buFont typeface="Arial"/>
              <a:buChar char="•"/>
            </a:pPr>
            <a:r>
              <a:rPr lang="en-GB" sz="2000" dirty="0">
                <a:latin typeface="Arial"/>
                <a:ea typeface="+mn-lt"/>
                <a:cs typeface="Arial"/>
              </a:rPr>
              <a:t>POS-tagging</a:t>
            </a:r>
          </a:p>
          <a:p>
            <a:pPr marL="342900" indent="-342900">
              <a:spcBef>
                <a:spcPct val="20000"/>
              </a:spcBef>
              <a:buFont typeface="Arial"/>
              <a:buChar char="•"/>
            </a:pPr>
            <a:r>
              <a:rPr lang="en-GB" sz="2000" dirty="0">
                <a:latin typeface="Arial"/>
                <a:ea typeface="+mn-lt"/>
                <a:cs typeface="Arial"/>
              </a:rPr>
              <a:t>Chunking</a:t>
            </a:r>
          </a:p>
          <a:p>
            <a:pPr marL="342900" indent="-342900">
              <a:spcBef>
                <a:spcPct val="20000"/>
              </a:spcBef>
              <a:buFont typeface="Arial"/>
              <a:buChar char="•"/>
            </a:pPr>
            <a:r>
              <a:rPr lang="en-GB" sz="2000" dirty="0">
                <a:latin typeface="Arial"/>
                <a:ea typeface="+mn-lt"/>
                <a:cs typeface="Arial"/>
              </a:rPr>
              <a:t>Named Entity Recognition</a:t>
            </a:r>
          </a:p>
          <a:p>
            <a:pPr marL="342900" indent="-342900">
              <a:spcBef>
                <a:spcPct val="20000"/>
              </a:spcBef>
              <a:buFont typeface="Arial"/>
              <a:buChar char="•"/>
            </a:pPr>
            <a:r>
              <a:rPr lang="en-GB" sz="2000" dirty="0">
                <a:latin typeface="Arial"/>
                <a:ea typeface="+mn-lt"/>
                <a:cs typeface="Arial"/>
              </a:rPr>
              <a:t>Word frequency</a:t>
            </a:r>
            <a:endParaRPr lang="en-GB" sz="2000" dirty="0"/>
          </a:p>
          <a:p>
            <a:pPr marL="342900" indent="-342900">
              <a:spcBef>
                <a:spcPct val="20000"/>
              </a:spcBef>
              <a:buFont typeface="Arial"/>
              <a:buChar char="•"/>
            </a:pPr>
            <a:r>
              <a:rPr lang="en-GB" sz="2000" dirty="0">
                <a:latin typeface="Arial"/>
                <a:cs typeface="Arial"/>
              </a:rPr>
              <a:t>Similarity</a:t>
            </a:r>
          </a:p>
          <a:p>
            <a:pPr marL="342900" indent="-342900">
              <a:spcBef>
                <a:spcPct val="20000"/>
              </a:spcBef>
              <a:buFont typeface="Arial"/>
              <a:buChar char="•"/>
            </a:pPr>
            <a:r>
              <a:rPr lang="en-GB" sz="2000" dirty="0">
                <a:latin typeface="Arial"/>
                <a:cs typeface="Arial"/>
              </a:rPr>
              <a:t>Discovery</a:t>
            </a:r>
          </a:p>
          <a:p>
            <a:endParaRPr lang="en-GB" dirty="0"/>
          </a:p>
        </p:txBody>
      </p:sp>
    </p:spTree>
    <p:extLst>
      <p:ext uri="{BB962C8B-B14F-4D97-AF65-F5344CB8AC3E}">
        <p14:creationId xmlns:p14="http://schemas.microsoft.com/office/powerpoint/2010/main" val="336590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5" grpId="0" animBg="1"/>
      <p:bldP spid="16" grpId="0" animBg="1"/>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Processing – Raw data into useful data</a:t>
            </a:r>
            <a:endParaRPr lang="en-US" dirty="0"/>
          </a:p>
        </p:txBody>
      </p:sp>
      <p:sp>
        <p:nvSpPr>
          <p:cNvPr id="4" name="TextBox 3"/>
          <p:cNvSpPr txBox="1"/>
          <p:nvPr/>
        </p:nvSpPr>
        <p:spPr>
          <a:xfrm>
            <a:off x="424760" y="1121571"/>
            <a:ext cx="10812089" cy="1938992"/>
          </a:xfrm>
          <a:prstGeom prst="rect">
            <a:avLst/>
          </a:prstGeom>
          <a:noFill/>
        </p:spPr>
        <p:txBody>
          <a:bodyPr wrap="square" rtlCol="0" anchor="t">
            <a:spAutoFit/>
          </a:bodyPr>
          <a:lstStyle/>
          <a:p>
            <a:r>
              <a:rPr lang="en-GB" sz="2000" dirty="0">
                <a:ea typeface="+mn-lt"/>
                <a:cs typeface="+mn-lt"/>
              </a:rPr>
              <a:t>Great big file with the text content of hundreds of newspaper articles.</a:t>
            </a:r>
          </a:p>
          <a:p>
            <a:endParaRPr lang="en-GB" sz="2000" dirty="0">
              <a:ea typeface="+mn-lt"/>
              <a:cs typeface="+mn-lt"/>
            </a:endParaRPr>
          </a:p>
          <a:p>
            <a:r>
              <a:rPr lang="en-GB" sz="2000" dirty="0">
                <a:ea typeface="+mn-lt"/>
                <a:cs typeface="+mn-lt"/>
              </a:rPr>
              <a:t>You may want to:</a:t>
            </a:r>
          </a:p>
          <a:p>
            <a:pPr marL="285750" indent="-285750">
              <a:buFont typeface="Arial" panose="020B0604020202020204" pitchFamily="34" charset="0"/>
              <a:buChar char="•"/>
            </a:pPr>
            <a:r>
              <a:rPr lang="en-GB" sz="2000" dirty="0">
                <a:ea typeface="+mn-lt"/>
                <a:cs typeface="+mn-lt"/>
              </a:rPr>
              <a:t>Break it into many small files of one article each (with useful names)</a:t>
            </a:r>
          </a:p>
          <a:p>
            <a:pPr marL="285750" indent="-285750">
              <a:buFont typeface="Arial" panose="020B0604020202020204" pitchFamily="34" charset="0"/>
              <a:buChar char="•"/>
            </a:pPr>
            <a:r>
              <a:rPr lang="en-GB" sz="2000" dirty="0">
                <a:ea typeface="+mn-lt"/>
                <a:cs typeface="+mn-lt"/>
              </a:rPr>
              <a:t>Insert a line break after each article</a:t>
            </a:r>
          </a:p>
          <a:p>
            <a:pPr marL="285750" indent="-285750">
              <a:buFont typeface="Arial" panose="020B0604020202020204" pitchFamily="34" charset="0"/>
              <a:buChar char="•"/>
            </a:pPr>
            <a:r>
              <a:rPr lang="en-GB" sz="2000" dirty="0">
                <a:ea typeface="+mn-lt"/>
                <a:cs typeface="+mn-lt"/>
              </a:rPr>
              <a:t>Write out each article to a dictionary with key-value pairs for article features</a:t>
            </a:r>
          </a:p>
        </p:txBody>
      </p:sp>
      <p:grpSp>
        <p:nvGrpSpPr>
          <p:cNvPr id="23" name="Group 22">
            <a:extLst>
              <a:ext uri="{FF2B5EF4-FFF2-40B4-BE49-F238E27FC236}">
                <a16:creationId xmlns:a16="http://schemas.microsoft.com/office/drawing/2014/main" id="{75F35F35-05DA-433B-8F54-7B87C1B46C8B}"/>
              </a:ext>
            </a:extLst>
          </p:cNvPr>
          <p:cNvGrpSpPr/>
          <p:nvPr/>
        </p:nvGrpSpPr>
        <p:grpSpPr>
          <a:xfrm>
            <a:off x="191344" y="3429000"/>
            <a:ext cx="3168352" cy="3073568"/>
            <a:chOff x="191344" y="3429000"/>
            <a:chExt cx="3168352" cy="3073568"/>
          </a:xfrm>
        </p:grpSpPr>
        <p:pic>
          <p:nvPicPr>
            <p:cNvPr id="3" name="Picture 2" descr="A close up of a logo&#10;&#10;Description automatically generated">
              <a:extLst>
                <a:ext uri="{FF2B5EF4-FFF2-40B4-BE49-F238E27FC236}">
                  <a16:creationId xmlns:a16="http://schemas.microsoft.com/office/drawing/2014/main" id="{20822744-3C1B-4B8B-8C33-BA8ACFDE2E3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83432" y="3429000"/>
              <a:ext cx="1656184" cy="1656184"/>
            </a:xfrm>
            <a:prstGeom prst="rect">
              <a:avLst/>
            </a:prstGeom>
          </p:spPr>
        </p:pic>
        <p:pic>
          <p:nvPicPr>
            <p:cNvPr id="7" name="Picture 6" descr="A close up of a logo&#10;&#10;Description automatically generated">
              <a:extLst>
                <a:ext uri="{FF2B5EF4-FFF2-40B4-BE49-F238E27FC236}">
                  <a16:creationId xmlns:a16="http://schemas.microsoft.com/office/drawing/2014/main" id="{9BEFCEC1-42C6-4B16-A47A-B8823DEA7F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1344" y="5517232"/>
              <a:ext cx="985336" cy="985336"/>
            </a:xfrm>
            <a:prstGeom prst="rect">
              <a:avLst/>
            </a:prstGeom>
          </p:spPr>
        </p:pic>
        <p:pic>
          <p:nvPicPr>
            <p:cNvPr id="10" name="Picture 9" descr="A close up of a logo&#10;&#10;Description automatically generated">
              <a:extLst>
                <a:ext uri="{FF2B5EF4-FFF2-40B4-BE49-F238E27FC236}">
                  <a16:creationId xmlns:a16="http://schemas.microsoft.com/office/drawing/2014/main" id="{1CAD38CD-F25F-4F11-A629-1D8F98E963A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4200" y="5517232"/>
              <a:ext cx="985336" cy="985336"/>
            </a:xfrm>
            <a:prstGeom prst="rect">
              <a:avLst/>
            </a:prstGeom>
          </p:spPr>
        </p:pic>
        <p:pic>
          <p:nvPicPr>
            <p:cNvPr id="11" name="Picture 10" descr="A close up of a logo&#10;&#10;Description automatically generated">
              <a:extLst>
                <a:ext uri="{FF2B5EF4-FFF2-40B4-BE49-F238E27FC236}">
                  <a16:creationId xmlns:a16="http://schemas.microsoft.com/office/drawing/2014/main" id="{2A5139C6-9D41-44C7-85D4-65E2134CB4F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54280" y="5517232"/>
              <a:ext cx="985336" cy="985336"/>
            </a:xfrm>
            <a:prstGeom prst="rect">
              <a:avLst/>
            </a:prstGeom>
          </p:spPr>
        </p:pic>
        <p:pic>
          <p:nvPicPr>
            <p:cNvPr id="12" name="Picture 11" descr="A close up of a logo&#10;&#10;Description automatically generated">
              <a:extLst>
                <a:ext uri="{FF2B5EF4-FFF2-40B4-BE49-F238E27FC236}">
                  <a16:creationId xmlns:a16="http://schemas.microsoft.com/office/drawing/2014/main" id="{ADC4E2E4-222B-40BE-90EA-530173451B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374360" y="5517232"/>
              <a:ext cx="985336" cy="985336"/>
            </a:xfrm>
            <a:prstGeom prst="rect">
              <a:avLst/>
            </a:prstGeom>
          </p:spPr>
        </p:pic>
        <p:cxnSp>
          <p:nvCxnSpPr>
            <p:cNvPr id="13" name="Straight Arrow Connector 12">
              <a:extLst>
                <a:ext uri="{FF2B5EF4-FFF2-40B4-BE49-F238E27FC236}">
                  <a16:creationId xmlns:a16="http://schemas.microsoft.com/office/drawing/2014/main" id="{F6A6981A-2AA2-44F6-B562-7EF15ABE45BA}"/>
                </a:ext>
              </a:extLst>
            </p:cNvPr>
            <p:cNvCxnSpPr>
              <a:cxnSpLocks/>
              <a:stCxn id="3" idx="2"/>
            </p:cNvCxnSpPr>
            <p:nvPr/>
          </p:nvCxnSpPr>
          <p:spPr>
            <a:xfrm flipH="1">
              <a:off x="839416" y="5085184"/>
              <a:ext cx="972108"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7BA333F-D967-46E3-B1C1-46F0615B4ECD}"/>
                </a:ext>
              </a:extLst>
            </p:cNvPr>
            <p:cNvCxnSpPr>
              <a:cxnSpLocks/>
              <a:stCxn id="3" idx="2"/>
            </p:cNvCxnSpPr>
            <p:nvPr/>
          </p:nvCxnSpPr>
          <p:spPr>
            <a:xfrm flipH="1">
              <a:off x="1559496" y="5085184"/>
              <a:ext cx="252028"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1C1B4DB-AADE-40D6-8432-530AAF1C0448}"/>
                </a:ext>
              </a:extLst>
            </p:cNvPr>
            <p:cNvCxnSpPr>
              <a:stCxn id="3" idx="2"/>
              <a:endCxn id="11" idx="0"/>
            </p:cNvCxnSpPr>
            <p:nvPr/>
          </p:nvCxnSpPr>
          <p:spPr>
            <a:xfrm>
              <a:off x="1811524" y="5085184"/>
              <a:ext cx="33542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67C34-C91C-4EB6-AF6A-5B1EE37DB9E3}"/>
                </a:ext>
              </a:extLst>
            </p:cNvPr>
            <p:cNvCxnSpPr>
              <a:cxnSpLocks/>
              <a:stCxn id="3" idx="2"/>
            </p:cNvCxnSpPr>
            <p:nvPr/>
          </p:nvCxnSpPr>
          <p:spPr>
            <a:xfrm>
              <a:off x="1811524" y="5085184"/>
              <a:ext cx="922876"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8" name="Picture 27" descr="A screenshot of a cell phone&#10;&#10;Description automatically generated">
            <a:extLst>
              <a:ext uri="{FF2B5EF4-FFF2-40B4-BE49-F238E27FC236}">
                <a16:creationId xmlns:a16="http://schemas.microsoft.com/office/drawing/2014/main" id="{A49F0B66-4865-4530-9E1F-818D91FFA6A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168352" y="3224904"/>
            <a:ext cx="4367808" cy="2183904"/>
          </a:xfrm>
          <a:prstGeom prst="rect">
            <a:avLst/>
          </a:prstGeom>
        </p:spPr>
      </p:pic>
      <p:sp>
        <p:nvSpPr>
          <p:cNvPr id="30" name="TextBox 29">
            <a:extLst>
              <a:ext uri="{FF2B5EF4-FFF2-40B4-BE49-F238E27FC236}">
                <a16:creationId xmlns:a16="http://schemas.microsoft.com/office/drawing/2014/main" id="{A043C32B-806A-4F35-9E13-E0EB979FB31B}"/>
              </a:ext>
            </a:extLst>
          </p:cNvPr>
          <p:cNvSpPr txBox="1"/>
          <p:nvPr/>
        </p:nvSpPr>
        <p:spPr>
          <a:xfrm>
            <a:off x="7536160" y="3429000"/>
            <a:ext cx="3960440" cy="1938992"/>
          </a:xfrm>
          <a:prstGeom prst="rect">
            <a:avLst/>
          </a:prstGeom>
          <a:noFill/>
        </p:spPr>
        <p:txBody>
          <a:bodyPr wrap="square" rtlCol="0">
            <a:spAutoFit/>
          </a:bodyPr>
          <a:lstStyle/>
          <a:p>
            <a:r>
              <a:rPr lang="en-GB" sz="2000" dirty="0"/>
              <a:t>[‘Author(s)’: ‘Writer1, Writer2’</a:t>
            </a:r>
          </a:p>
          <a:p>
            <a:r>
              <a:rPr lang="en-GB" sz="2000" dirty="0"/>
              <a:t>‘Date’: ‘</a:t>
            </a:r>
            <a:r>
              <a:rPr lang="en-GB" sz="2000" dirty="0" err="1"/>
              <a:t>Junetember</a:t>
            </a:r>
            <a:r>
              <a:rPr lang="en-GB" sz="2000" dirty="0"/>
              <a:t> 43, 3024’</a:t>
            </a:r>
          </a:p>
          <a:p>
            <a:r>
              <a:rPr lang="en-GB" sz="2000" dirty="0"/>
              <a:t>‘Headline’: ‘New SARS-CoV-88 Vaccine Causes Head to Explode!’</a:t>
            </a:r>
          </a:p>
          <a:p>
            <a:r>
              <a:rPr lang="en-GB" sz="2000" dirty="0"/>
              <a:t>‘Publication’: ‘Fake News Corp.’</a:t>
            </a:r>
          </a:p>
          <a:p>
            <a:r>
              <a:rPr lang="en-GB" sz="2000" dirty="0"/>
              <a:t>‘Article’: ‘Yada </a:t>
            </a:r>
            <a:r>
              <a:rPr lang="en-GB" sz="2000" dirty="0" err="1"/>
              <a:t>yada</a:t>
            </a:r>
            <a:r>
              <a:rPr lang="en-GB" sz="2000" dirty="0"/>
              <a:t> </a:t>
            </a:r>
            <a:r>
              <a:rPr lang="en-GB" sz="2000" dirty="0" err="1"/>
              <a:t>yada</a:t>
            </a:r>
            <a:r>
              <a:rPr lang="en-GB" sz="2000" dirty="0"/>
              <a:t>, blah.’]</a:t>
            </a:r>
          </a:p>
        </p:txBody>
      </p:sp>
      <p:sp>
        <p:nvSpPr>
          <p:cNvPr id="2" name="Rectangle 1">
            <a:extLst>
              <a:ext uri="{FF2B5EF4-FFF2-40B4-BE49-F238E27FC236}">
                <a16:creationId xmlns:a16="http://schemas.microsoft.com/office/drawing/2014/main" id="{65B882C8-89F3-4DBA-8466-F78016EE4E35}"/>
              </a:ext>
            </a:extLst>
          </p:cNvPr>
          <p:cNvSpPr/>
          <p:nvPr/>
        </p:nvSpPr>
        <p:spPr>
          <a:xfrm>
            <a:off x="4079776" y="4221088"/>
            <a:ext cx="336160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solidFill>
                <a:schemeClr val="bg1"/>
              </a:solidFill>
            </a:endParaRPr>
          </a:p>
        </p:txBody>
      </p:sp>
    </p:spTree>
    <p:extLst>
      <p:ext uri="{BB962C8B-B14F-4D97-AF65-F5344CB8AC3E}">
        <p14:creationId xmlns:p14="http://schemas.microsoft.com/office/powerpoint/2010/main" val="24301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Processing – Tokenisation</a:t>
            </a:r>
            <a:endParaRPr lang="en-US" dirty="0"/>
          </a:p>
        </p:txBody>
      </p:sp>
      <p:sp>
        <p:nvSpPr>
          <p:cNvPr id="4" name="TextBox 3"/>
          <p:cNvSpPr txBox="1"/>
          <p:nvPr/>
        </p:nvSpPr>
        <p:spPr>
          <a:xfrm>
            <a:off x="424760" y="1121571"/>
            <a:ext cx="10812089" cy="4708981"/>
          </a:xfrm>
          <a:prstGeom prst="rect">
            <a:avLst/>
          </a:prstGeom>
          <a:noFill/>
        </p:spPr>
        <p:txBody>
          <a:bodyPr wrap="square" rtlCol="0" anchor="t">
            <a:spAutoFit/>
          </a:bodyPr>
          <a:lstStyle/>
          <a:p>
            <a:r>
              <a:rPr lang="en-GB" sz="2000" dirty="0">
                <a:ea typeface="+mn-lt"/>
                <a:cs typeface="+mn-lt"/>
              </a:rPr>
              <a:t>Tokens = lowest unit of natural language processing analysis. </a:t>
            </a:r>
          </a:p>
          <a:p>
            <a:endParaRPr lang="en-GB" sz="2000" dirty="0">
              <a:ea typeface="+mn-lt"/>
              <a:cs typeface="+mn-lt"/>
            </a:endParaRPr>
          </a:p>
          <a:p>
            <a:r>
              <a:rPr lang="en-GB" sz="2000" dirty="0">
                <a:ea typeface="+mn-lt"/>
                <a:cs typeface="+mn-lt"/>
              </a:rPr>
              <a:t>Example:</a:t>
            </a:r>
          </a:p>
          <a:p>
            <a:r>
              <a:rPr lang="en-GB" sz="2000" dirty="0">
                <a:ea typeface="+mn-lt"/>
                <a:cs typeface="+mn-lt"/>
              </a:rPr>
              <a:t>text = ”I’m feeling fluey, tired, and ill. It’s probably COVID, but I’m still testing negative"</a:t>
            </a:r>
          </a:p>
          <a:p>
            <a:endParaRPr lang="en-GB" sz="2000" b="1" dirty="0">
              <a:ea typeface="+mn-lt"/>
              <a:cs typeface="+mn-lt"/>
            </a:endParaRPr>
          </a:p>
          <a:p>
            <a:r>
              <a:rPr lang="en-GB" sz="2000" b="1" dirty="0">
                <a:ea typeface="+mn-lt"/>
                <a:cs typeface="+mn-lt"/>
              </a:rPr>
              <a:t>Tokenize by words </a:t>
            </a:r>
            <a:endParaRPr lang="en-GB" sz="2000" b="1" dirty="0"/>
          </a:p>
          <a:p>
            <a:r>
              <a:rPr lang="en-GB" sz="4800" b="1" dirty="0">
                <a:ea typeface="+mn-lt"/>
                <a:cs typeface="+mn-lt"/>
              </a:rPr>
              <a:t>[</a:t>
            </a:r>
          </a:p>
          <a:p>
            <a:r>
              <a:rPr lang="en-GB" b="1" dirty="0">
                <a:ea typeface="+mn-lt"/>
                <a:cs typeface="+mn-lt"/>
              </a:rPr>
              <a:t>					                                                                                          </a:t>
            </a:r>
            <a:r>
              <a:rPr lang="en-GB" sz="4400" b="1" dirty="0">
                <a:ea typeface="+mn-lt"/>
                <a:cs typeface="+mn-lt"/>
              </a:rPr>
              <a:t>]</a:t>
            </a:r>
          </a:p>
          <a:p>
            <a:endParaRPr lang="en-GB" sz="2000" dirty="0">
              <a:ea typeface="+mn-lt"/>
              <a:cs typeface="+mn-lt"/>
            </a:endParaRPr>
          </a:p>
          <a:p>
            <a:r>
              <a:rPr lang="en-GB" sz="2000" b="1" dirty="0">
                <a:ea typeface="+mn-lt"/>
                <a:cs typeface="+mn-lt"/>
              </a:rPr>
              <a:t>Tokenize by sentences</a:t>
            </a:r>
            <a:endParaRPr lang="en-GB" sz="2000" b="1" dirty="0"/>
          </a:p>
          <a:p>
            <a:r>
              <a:rPr lang="en-GB" sz="4400" b="1" dirty="0">
                <a:ea typeface="+mn-lt"/>
                <a:cs typeface="+mn-lt"/>
              </a:rPr>
              <a:t>[ </a:t>
            </a:r>
            <a:r>
              <a:rPr lang="en-GB" sz="4400" dirty="0">
                <a:ea typeface="+mn-lt"/>
                <a:cs typeface="+mn-lt"/>
              </a:rPr>
              <a:t>										          </a:t>
            </a:r>
            <a:r>
              <a:rPr lang="en-GB" sz="4400" b="1" dirty="0">
                <a:ea typeface="+mn-lt"/>
                <a:cs typeface="+mn-lt"/>
              </a:rPr>
              <a:t>]</a:t>
            </a:r>
            <a:endParaRPr lang="en-GB" sz="4400" dirty="0">
              <a:ea typeface="+mn-lt"/>
              <a:cs typeface="+mn-lt"/>
            </a:endParaRPr>
          </a:p>
        </p:txBody>
      </p:sp>
      <p:sp>
        <p:nvSpPr>
          <p:cNvPr id="2" name="Rectangle: Rounded Corners 1">
            <a:extLst>
              <a:ext uri="{FF2B5EF4-FFF2-40B4-BE49-F238E27FC236}">
                <a16:creationId xmlns:a16="http://schemas.microsoft.com/office/drawing/2014/main" id="{16369588-6205-4585-A644-ACBBF976D719}"/>
              </a:ext>
            </a:extLst>
          </p:cNvPr>
          <p:cNvSpPr/>
          <p:nvPr/>
        </p:nvSpPr>
        <p:spPr>
          <a:xfrm>
            <a:off x="5828735" y="3117864"/>
            <a:ext cx="519504"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 name="Rectangle: Rounded Corners 4">
            <a:extLst>
              <a:ext uri="{FF2B5EF4-FFF2-40B4-BE49-F238E27FC236}">
                <a16:creationId xmlns:a16="http://schemas.microsoft.com/office/drawing/2014/main" id="{59919749-E146-49BF-963D-2C9B674828AE}"/>
              </a:ext>
            </a:extLst>
          </p:cNvPr>
          <p:cNvSpPr/>
          <p:nvPr/>
        </p:nvSpPr>
        <p:spPr>
          <a:xfrm>
            <a:off x="6370894" y="3140968"/>
            <a:ext cx="792235"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6" name="Rectangle: Rounded Corners 5">
            <a:extLst>
              <a:ext uri="{FF2B5EF4-FFF2-40B4-BE49-F238E27FC236}">
                <a16:creationId xmlns:a16="http://schemas.microsoft.com/office/drawing/2014/main" id="{7292431E-4D85-46F5-8755-2BF767E7DE27}"/>
              </a:ext>
            </a:extLst>
          </p:cNvPr>
          <p:cNvSpPr/>
          <p:nvPr/>
        </p:nvSpPr>
        <p:spPr>
          <a:xfrm>
            <a:off x="3139667" y="3840088"/>
            <a:ext cx="723716" cy="460694"/>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'but'</a:t>
            </a:r>
          </a:p>
        </p:txBody>
      </p:sp>
      <p:sp>
        <p:nvSpPr>
          <p:cNvPr id="7" name="Rectangle: Rounded Corners 6">
            <a:extLst>
              <a:ext uri="{FF2B5EF4-FFF2-40B4-BE49-F238E27FC236}">
                <a16:creationId xmlns:a16="http://schemas.microsoft.com/office/drawing/2014/main" id="{73358E32-0751-415B-9691-A024B29C1EB2}"/>
              </a:ext>
            </a:extLst>
          </p:cNvPr>
          <p:cNvSpPr/>
          <p:nvPr/>
        </p:nvSpPr>
        <p:spPr>
          <a:xfrm>
            <a:off x="680497" y="3784640"/>
            <a:ext cx="141380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11" name="Rectangle: Rounded Corners 10">
            <a:extLst>
              <a:ext uri="{FF2B5EF4-FFF2-40B4-BE49-F238E27FC236}">
                <a16:creationId xmlns:a16="http://schemas.microsoft.com/office/drawing/2014/main" id="{25FF4283-0DDE-4E9F-A7B7-CAE767B95F86}"/>
              </a:ext>
            </a:extLst>
          </p:cNvPr>
          <p:cNvSpPr/>
          <p:nvPr/>
        </p:nvSpPr>
        <p:spPr>
          <a:xfrm>
            <a:off x="7204950" y="3149155"/>
            <a:ext cx="703184"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13" name="Rectangle: Rounded Corners 12">
            <a:extLst>
              <a:ext uri="{FF2B5EF4-FFF2-40B4-BE49-F238E27FC236}">
                <a16:creationId xmlns:a16="http://schemas.microsoft.com/office/drawing/2014/main" id="{6B12F56F-002A-4BD5-82EF-ED5516D38EA3}"/>
              </a:ext>
            </a:extLst>
          </p:cNvPr>
          <p:cNvSpPr/>
          <p:nvPr/>
        </p:nvSpPr>
        <p:spPr>
          <a:xfrm>
            <a:off x="4834441" y="3140968"/>
            <a:ext cx="971639"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14" name="Rectangle: Rounded Corners 13">
            <a:extLst>
              <a:ext uri="{FF2B5EF4-FFF2-40B4-BE49-F238E27FC236}">
                <a16:creationId xmlns:a16="http://schemas.microsoft.com/office/drawing/2014/main" id="{9C7C0AA5-31C6-40E3-9600-6261C38442B3}"/>
              </a:ext>
            </a:extLst>
          </p:cNvPr>
          <p:cNvSpPr/>
          <p:nvPr/>
        </p:nvSpPr>
        <p:spPr>
          <a:xfrm>
            <a:off x="4260334" y="3153668"/>
            <a:ext cx="484495"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5" name="Rectangle: Rounded Corners 14">
            <a:extLst>
              <a:ext uri="{FF2B5EF4-FFF2-40B4-BE49-F238E27FC236}">
                <a16:creationId xmlns:a16="http://schemas.microsoft.com/office/drawing/2014/main" id="{E0DB7040-BBDD-49CB-9023-959FB91A3E8F}"/>
              </a:ext>
            </a:extLst>
          </p:cNvPr>
          <p:cNvSpPr/>
          <p:nvPr/>
        </p:nvSpPr>
        <p:spPr>
          <a:xfrm>
            <a:off x="3276061" y="3140968"/>
            <a:ext cx="927956"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16" name="Rectangle: Rounded Corners 15">
            <a:extLst>
              <a:ext uri="{FF2B5EF4-FFF2-40B4-BE49-F238E27FC236}">
                <a16:creationId xmlns:a16="http://schemas.microsoft.com/office/drawing/2014/main" id="{C7882B5D-FDF7-471D-AB64-21F5D5C372E7}"/>
              </a:ext>
            </a:extLst>
          </p:cNvPr>
          <p:cNvSpPr/>
          <p:nvPr/>
        </p:nvSpPr>
        <p:spPr>
          <a:xfrm>
            <a:off x="2192155" y="3140968"/>
            <a:ext cx="106933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17" name="Rectangle: Rounded Corners 16">
            <a:extLst>
              <a:ext uri="{FF2B5EF4-FFF2-40B4-BE49-F238E27FC236}">
                <a16:creationId xmlns:a16="http://schemas.microsoft.com/office/drawing/2014/main" id="{41B5236F-BACF-4563-AEE5-2CBDD6CE5EBF}"/>
              </a:ext>
            </a:extLst>
          </p:cNvPr>
          <p:cNvSpPr/>
          <p:nvPr/>
        </p:nvSpPr>
        <p:spPr>
          <a:xfrm>
            <a:off x="1385346" y="3140967"/>
            <a:ext cx="792236"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18" name="Rectangle: Rounded Corners 17">
            <a:extLst>
              <a:ext uri="{FF2B5EF4-FFF2-40B4-BE49-F238E27FC236}">
                <a16:creationId xmlns:a16="http://schemas.microsoft.com/office/drawing/2014/main" id="{3CE9B682-F1CA-45A5-9029-1F3FFB1C99AA}"/>
              </a:ext>
            </a:extLst>
          </p:cNvPr>
          <p:cNvSpPr/>
          <p:nvPr/>
        </p:nvSpPr>
        <p:spPr>
          <a:xfrm>
            <a:off x="735734" y="3140968"/>
            <a:ext cx="649612"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20" name="Rectangle: Rounded Corners 19">
            <a:extLst>
              <a:ext uri="{FF2B5EF4-FFF2-40B4-BE49-F238E27FC236}">
                <a16:creationId xmlns:a16="http://schemas.microsoft.com/office/drawing/2014/main" id="{F3A91A37-3773-4D24-802B-D0C588E88167}"/>
              </a:ext>
            </a:extLst>
          </p:cNvPr>
          <p:cNvSpPr/>
          <p:nvPr/>
        </p:nvSpPr>
        <p:spPr>
          <a:xfrm>
            <a:off x="7989059" y="3194649"/>
            <a:ext cx="589314"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21" name="Rectangle: Rounded Corners 20">
            <a:extLst>
              <a:ext uri="{FF2B5EF4-FFF2-40B4-BE49-F238E27FC236}">
                <a16:creationId xmlns:a16="http://schemas.microsoft.com/office/drawing/2014/main" id="{DC370A7C-BB36-40FF-9314-2023FA79B579}"/>
              </a:ext>
            </a:extLst>
          </p:cNvPr>
          <p:cNvSpPr/>
          <p:nvPr/>
        </p:nvSpPr>
        <p:spPr>
          <a:xfrm>
            <a:off x="2135149" y="3819132"/>
            <a:ext cx="952706"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22" name="Rectangle: Rounded Corners 21">
            <a:extLst>
              <a:ext uri="{FF2B5EF4-FFF2-40B4-BE49-F238E27FC236}">
                <a16:creationId xmlns:a16="http://schemas.microsoft.com/office/drawing/2014/main" id="{8FB66DDC-D568-4B88-948A-FCF0AE3F7DBD}"/>
              </a:ext>
            </a:extLst>
          </p:cNvPr>
          <p:cNvSpPr/>
          <p:nvPr/>
        </p:nvSpPr>
        <p:spPr>
          <a:xfrm>
            <a:off x="4575647" y="3840088"/>
            <a:ext cx="6746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23" name="Rectangle: Rounded Corners 22">
            <a:extLst>
              <a:ext uri="{FF2B5EF4-FFF2-40B4-BE49-F238E27FC236}">
                <a16:creationId xmlns:a16="http://schemas.microsoft.com/office/drawing/2014/main" id="{658824A7-CB72-4A95-8279-2F90FAB2F901}"/>
              </a:ext>
            </a:extLst>
          </p:cNvPr>
          <p:cNvSpPr/>
          <p:nvPr/>
        </p:nvSpPr>
        <p:spPr>
          <a:xfrm>
            <a:off x="5281672" y="3847738"/>
            <a:ext cx="1116144"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24" name="Rectangle: Rounded Corners 23">
            <a:extLst>
              <a:ext uri="{FF2B5EF4-FFF2-40B4-BE49-F238E27FC236}">
                <a16:creationId xmlns:a16="http://schemas.microsoft.com/office/drawing/2014/main" id="{D9D907DF-02B0-48A4-9486-DC86503C14DE}"/>
              </a:ext>
            </a:extLst>
          </p:cNvPr>
          <p:cNvSpPr/>
          <p:nvPr/>
        </p:nvSpPr>
        <p:spPr>
          <a:xfrm>
            <a:off x="6451629" y="3823575"/>
            <a:ext cx="1086994"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25" name="Rectangle: Rounded Corners 24">
            <a:extLst>
              <a:ext uri="{FF2B5EF4-FFF2-40B4-BE49-F238E27FC236}">
                <a16:creationId xmlns:a16="http://schemas.microsoft.com/office/drawing/2014/main" id="{B7C93050-A13F-4665-935A-2DC1D123505A}"/>
              </a:ext>
            </a:extLst>
          </p:cNvPr>
          <p:cNvSpPr/>
          <p:nvPr/>
        </p:nvSpPr>
        <p:spPr>
          <a:xfrm>
            <a:off x="7599099" y="3857838"/>
            <a:ext cx="150215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26" name="Rectangle: Rounded Corners 25">
            <a:extLst>
              <a:ext uri="{FF2B5EF4-FFF2-40B4-BE49-F238E27FC236}">
                <a16:creationId xmlns:a16="http://schemas.microsoft.com/office/drawing/2014/main" id="{ECD756AE-F16A-46FC-9D3F-84EB53F42493}"/>
              </a:ext>
            </a:extLst>
          </p:cNvPr>
          <p:cNvSpPr/>
          <p:nvPr/>
        </p:nvSpPr>
        <p:spPr>
          <a:xfrm>
            <a:off x="9161733" y="3840088"/>
            <a:ext cx="534667"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27" name="Rectangle: Rounded Corners 26">
            <a:extLst>
              <a:ext uri="{FF2B5EF4-FFF2-40B4-BE49-F238E27FC236}">
                <a16:creationId xmlns:a16="http://schemas.microsoft.com/office/drawing/2014/main" id="{C73E33E8-EA25-4AFE-BC49-FF33901218AD}"/>
              </a:ext>
            </a:extLst>
          </p:cNvPr>
          <p:cNvSpPr/>
          <p:nvPr/>
        </p:nvSpPr>
        <p:spPr>
          <a:xfrm>
            <a:off x="4251852" y="5119340"/>
            <a:ext cx="645144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”It’s probably COVID, but I’m still testing negative.”</a:t>
            </a:r>
          </a:p>
        </p:txBody>
      </p:sp>
      <p:sp>
        <p:nvSpPr>
          <p:cNvPr id="28" name="Rectangle: Rounded Corners 27">
            <a:extLst>
              <a:ext uri="{FF2B5EF4-FFF2-40B4-BE49-F238E27FC236}">
                <a16:creationId xmlns:a16="http://schemas.microsoft.com/office/drawing/2014/main" id="{C72E89FA-2B18-4753-B091-39715A7C7956}"/>
              </a:ext>
            </a:extLst>
          </p:cNvPr>
          <p:cNvSpPr/>
          <p:nvPr/>
        </p:nvSpPr>
        <p:spPr>
          <a:xfrm>
            <a:off x="680497" y="5119339"/>
            <a:ext cx="3472281"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“I’m feeling fluey, tired, and ill.” </a:t>
            </a:r>
          </a:p>
        </p:txBody>
      </p:sp>
      <p:sp>
        <p:nvSpPr>
          <p:cNvPr id="9" name="Rectangle: Rounded Corners 19">
            <a:extLst>
              <a:ext uri="{FF2B5EF4-FFF2-40B4-BE49-F238E27FC236}">
                <a16:creationId xmlns:a16="http://schemas.microsoft.com/office/drawing/2014/main" id="{A5C05D7B-8C2E-6F85-EA87-BD528AD2F0E7}"/>
              </a:ext>
            </a:extLst>
          </p:cNvPr>
          <p:cNvSpPr/>
          <p:nvPr/>
        </p:nvSpPr>
        <p:spPr>
          <a:xfrm>
            <a:off x="8644182" y="3191201"/>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0" name="Rectangle: Rounded Corners 11">
            <a:extLst>
              <a:ext uri="{FF2B5EF4-FFF2-40B4-BE49-F238E27FC236}">
                <a16:creationId xmlns:a16="http://schemas.microsoft.com/office/drawing/2014/main" id="{F93E8AF5-BF6E-5FDE-A278-5E36F2FBE197}"/>
              </a:ext>
            </a:extLst>
          </p:cNvPr>
          <p:cNvSpPr/>
          <p:nvPr/>
        </p:nvSpPr>
        <p:spPr>
          <a:xfrm>
            <a:off x="9289494" y="3174677"/>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19" name="Rectangle: Rounded Corners 17">
            <a:extLst>
              <a:ext uri="{FF2B5EF4-FFF2-40B4-BE49-F238E27FC236}">
                <a16:creationId xmlns:a16="http://schemas.microsoft.com/office/drawing/2014/main" id="{B06BEB5A-9403-3804-96D0-05D8F004BF6A}"/>
              </a:ext>
            </a:extLst>
          </p:cNvPr>
          <p:cNvSpPr/>
          <p:nvPr/>
        </p:nvSpPr>
        <p:spPr>
          <a:xfrm>
            <a:off x="3887093" y="3843582"/>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Tree>
    <p:extLst>
      <p:ext uri="{BB962C8B-B14F-4D97-AF65-F5344CB8AC3E}">
        <p14:creationId xmlns:p14="http://schemas.microsoft.com/office/powerpoint/2010/main" val="182923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1"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9" grpId="0" animBg="1"/>
      <p:bldP spid="10"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Standardising</a:t>
            </a:r>
            <a:endParaRPr lang="en-US" dirty="0"/>
          </a:p>
        </p:txBody>
      </p:sp>
      <p:sp>
        <p:nvSpPr>
          <p:cNvPr id="4" name="TextBox 3"/>
          <p:cNvSpPr txBox="1"/>
          <p:nvPr/>
        </p:nvSpPr>
        <p:spPr>
          <a:xfrm>
            <a:off x="424760" y="1121571"/>
            <a:ext cx="10812089" cy="4093428"/>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Goal is to replace multiple forms of ‘same’ token with a single form</a:t>
            </a:r>
          </a:p>
          <a:p>
            <a:endParaRPr lang="en-GB" sz="2000" dirty="0">
              <a:latin typeface="Arial" panose="020B0604020202020204" pitchFamily="34" charset="0"/>
              <a:ea typeface="+mn-lt"/>
              <a:cs typeface="Arial" panose="020B0604020202020204" pitchFamily="34" charset="0"/>
            </a:endParaRPr>
          </a:p>
          <a:p>
            <a:r>
              <a:rPr lang="en-GB" sz="2000" dirty="0" err="1">
                <a:latin typeface="Arial" panose="020B0604020202020204" pitchFamily="34" charset="0"/>
                <a:ea typeface="+mn-lt"/>
                <a:cs typeface="Arial" panose="020B0604020202020204" pitchFamily="34" charset="0"/>
              </a:rPr>
              <a:t>RegEx</a:t>
            </a:r>
            <a:r>
              <a:rPr lang="en-GB" sz="2000" dirty="0">
                <a:latin typeface="Arial" panose="020B0604020202020204" pitchFamily="34" charset="0"/>
                <a:ea typeface="+mn-lt"/>
                <a:cs typeface="Arial" panose="020B0604020202020204" pitchFamily="34" charset="0"/>
              </a:rPr>
              <a:t> is like find-and-replace  - useful for standardising on terminology/acronyms/etc.</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Example:   	 “ill" --&gt; “unwell"</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‘I’m feeling fluey, tired, and ill. It’s probably COVID, but I’m still testing negative.’</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‘I’m feeling fluey, tired, and </a:t>
            </a:r>
            <a:r>
              <a:rPr lang="en-GB" sz="2000" dirty="0">
                <a:highlight>
                  <a:srgbClr val="FFFF00"/>
                </a:highlight>
                <a:latin typeface="Arial" panose="020B0604020202020204" pitchFamily="34" charset="0"/>
                <a:ea typeface="+mn-lt"/>
                <a:cs typeface="Arial" panose="020B0604020202020204" pitchFamily="34" charset="0"/>
              </a:rPr>
              <a:t>unwell</a:t>
            </a:r>
            <a:r>
              <a:rPr lang="en-GB" sz="2000" dirty="0">
                <a:latin typeface="Arial" panose="020B0604020202020204" pitchFamily="34" charset="0"/>
                <a:ea typeface="+mn-lt"/>
                <a:cs typeface="Arial" panose="020B0604020202020204" pitchFamily="34" charset="0"/>
              </a:rPr>
              <a:t>. It’s probably COVID, but I’m still testing negative.’</a:t>
            </a:r>
          </a:p>
          <a:p>
            <a:endParaRPr lang="en-GB" sz="2000" dirty="0">
              <a:latin typeface="Arial" panose="020B0604020202020204" pitchFamily="34" charset="0"/>
              <a:cs typeface="Arial" panose="020B0604020202020204" pitchFamily="34" charset="0"/>
            </a:endParaRPr>
          </a:p>
        </p:txBody>
      </p:sp>
      <p:sp>
        <p:nvSpPr>
          <p:cNvPr id="2" name="Arrow: Down 1">
            <a:extLst>
              <a:ext uri="{FF2B5EF4-FFF2-40B4-BE49-F238E27FC236}">
                <a16:creationId xmlns:a16="http://schemas.microsoft.com/office/drawing/2014/main" id="{9E10E374-2725-425C-9791-3EA1C59F96F8}"/>
              </a:ext>
            </a:extLst>
          </p:cNvPr>
          <p:cNvSpPr/>
          <p:nvPr/>
        </p:nvSpPr>
        <p:spPr>
          <a:xfrm>
            <a:off x="1991544" y="3284984"/>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24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Standardising</a:t>
            </a:r>
            <a:endParaRPr lang="en-US" dirty="0"/>
          </a:p>
        </p:txBody>
      </p:sp>
      <p:sp>
        <p:nvSpPr>
          <p:cNvPr id="4" name="TextBox 3"/>
          <p:cNvSpPr txBox="1"/>
          <p:nvPr/>
        </p:nvSpPr>
        <p:spPr>
          <a:xfrm>
            <a:off x="424760" y="1121571"/>
            <a:ext cx="10812089" cy="5324535"/>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Multiple replacements with a </a:t>
            </a:r>
            <a:r>
              <a:rPr lang="en-GB" sz="2000" dirty="0" err="1">
                <a:latin typeface="Arial" panose="020B0604020202020204" pitchFamily="34" charset="0"/>
                <a:ea typeface="+mn-lt"/>
                <a:cs typeface="Arial" panose="020B0604020202020204" pitchFamily="34" charset="0"/>
              </a:rPr>
              <a:t>RegEx</a:t>
            </a:r>
            <a:r>
              <a:rPr lang="en-GB" sz="2000" dirty="0">
                <a:latin typeface="Arial" panose="020B0604020202020204" pitchFamily="34" charset="0"/>
                <a:ea typeface="+mn-lt"/>
                <a:cs typeface="Arial" panose="020B0604020202020204" pitchFamily="34" charset="0"/>
              </a:rPr>
              <a:t> </a:t>
            </a:r>
            <a:r>
              <a:rPr lang="en-GB" sz="2000" dirty="0" err="1">
                <a:latin typeface="Arial" panose="020B0604020202020204" pitchFamily="34" charset="0"/>
                <a:ea typeface="+mn-lt"/>
                <a:cs typeface="Arial" panose="020B0604020202020204" pitchFamily="34" charset="0"/>
              </a:rPr>
              <a:t>dict</a:t>
            </a:r>
            <a:r>
              <a:rPr lang="en-GB" sz="2000" dirty="0">
                <a:latin typeface="Arial" panose="020B0604020202020204" pitchFamily="34" charset="0"/>
                <a:ea typeface="+mn-lt"/>
                <a:cs typeface="Arial" panose="020B0604020202020204" pitchFamily="34" charset="0"/>
              </a:rPr>
              <a:t> = {‘ill’ : ‘unwell’,</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‘tired’ : ‘fatigued’,</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‘COVID’ : ‘covid-19’,}</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a:t>
            </a:r>
          </a:p>
          <a:p>
            <a:r>
              <a:rPr lang="en-GB" sz="2000" dirty="0">
                <a:latin typeface="Arial" panose="020B0604020202020204" pitchFamily="34" charset="0"/>
                <a:ea typeface="+mn-lt"/>
                <a:cs typeface="Arial" panose="020B0604020202020204" pitchFamily="34" charset="0"/>
              </a:rPr>
              <a:t>         ‘I’m feeling fluey, tired, and ill. It’s probably COVID, but I’m still testing negative.’</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‘I’m feeling fluey, </a:t>
            </a:r>
            <a:r>
              <a:rPr lang="en-GB" sz="2000" dirty="0">
                <a:highlight>
                  <a:srgbClr val="FFFF00"/>
                </a:highlight>
                <a:latin typeface="Arial" panose="020B0604020202020204" pitchFamily="34" charset="0"/>
                <a:ea typeface="+mn-lt"/>
                <a:cs typeface="Arial" panose="020B0604020202020204" pitchFamily="34" charset="0"/>
              </a:rPr>
              <a:t>fatigued</a:t>
            </a:r>
            <a:r>
              <a:rPr lang="en-GB" sz="2000" dirty="0">
                <a:latin typeface="Arial" panose="020B0604020202020204" pitchFamily="34" charset="0"/>
                <a:ea typeface="+mn-lt"/>
                <a:cs typeface="Arial" panose="020B0604020202020204" pitchFamily="34" charset="0"/>
              </a:rPr>
              <a:t>, and </a:t>
            </a:r>
            <a:r>
              <a:rPr lang="en-GB" sz="2000" dirty="0">
                <a:highlight>
                  <a:srgbClr val="FFFF00"/>
                </a:highlight>
                <a:latin typeface="Arial" panose="020B0604020202020204" pitchFamily="34" charset="0"/>
                <a:ea typeface="+mn-lt"/>
                <a:cs typeface="Arial" panose="020B0604020202020204" pitchFamily="34" charset="0"/>
              </a:rPr>
              <a:t>unwell</a:t>
            </a:r>
            <a:r>
              <a:rPr lang="en-GB" sz="2000" dirty="0">
                <a:latin typeface="Arial" panose="020B0604020202020204" pitchFamily="34" charset="0"/>
                <a:ea typeface="+mn-lt"/>
                <a:cs typeface="Arial" panose="020B0604020202020204" pitchFamily="34" charset="0"/>
              </a:rPr>
              <a:t>. It’s probably </a:t>
            </a:r>
            <a:r>
              <a:rPr lang="en-GB" sz="2000" dirty="0">
                <a:highlight>
                  <a:srgbClr val="FFFF00"/>
                </a:highlight>
                <a:latin typeface="Arial" panose="020B0604020202020204" pitchFamily="34" charset="0"/>
                <a:ea typeface="+mn-lt"/>
                <a:cs typeface="Arial" panose="020B0604020202020204" pitchFamily="34" charset="0"/>
              </a:rPr>
              <a:t>covid-19</a:t>
            </a:r>
            <a:r>
              <a:rPr lang="en-GB" sz="2000" dirty="0">
                <a:latin typeface="Arial" panose="020B0604020202020204" pitchFamily="34" charset="0"/>
                <a:ea typeface="+mn-lt"/>
                <a:cs typeface="Arial" panose="020B0604020202020204" pitchFamily="34" charset="0"/>
              </a:rPr>
              <a:t>, but I’m still testing negative.’</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Many standardisation tools with different targets</a:t>
            </a:r>
          </a:p>
          <a:p>
            <a:pPr marL="342900" indent="-342900">
              <a:buFont typeface="Arial" panose="020B0604020202020204" pitchFamily="34" charset="0"/>
              <a:buChar char="•"/>
            </a:pPr>
            <a:r>
              <a:rPr lang="en-GB" sz="2000" dirty="0">
                <a:latin typeface="Arial" panose="020B0604020202020204" pitchFamily="34" charset="0"/>
                <a:ea typeface="+mn-lt"/>
                <a:cs typeface="Arial" panose="020B0604020202020204" pitchFamily="34" charset="0"/>
              </a:rPr>
              <a:t>case converter</a:t>
            </a:r>
          </a:p>
          <a:p>
            <a:pPr marL="342900" indent="-342900">
              <a:buFont typeface="Arial" panose="020B0604020202020204" pitchFamily="34" charset="0"/>
              <a:buChar char="•"/>
            </a:pPr>
            <a:r>
              <a:rPr lang="en-GB" sz="2000" dirty="0">
                <a:latin typeface="Arial" panose="020B0604020202020204" pitchFamily="34" charset="0"/>
                <a:ea typeface="+mn-lt"/>
                <a:cs typeface="Arial" panose="020B0604020202020204" pitchFamily="34" charset="0"/>
              </a:rPr>
              <a:t>spellcheck</a:t>
            </a:r>
          </a:p>
        </p:txBody>
      </p:sp>
      <p:sp>
        <p:nvSpPr>
          <p:cNvPr id="5" name="Arrow: Down 4">
            <a:extLst>
              <a:ext uri="{FF2B5EF4-FFF2-40B4-BE49-F238E27FC236}">
                <a16:creationId xmlns:a16="http://schemas.microsoft.com/office/drawing/2014/main" id="{9D7B4D5F-A652-4175-A6DE-A57459BF1E17}"/>
              </a:ext>
            </a:extLst>
          </p:cNvPr>
          <p:cNvSpPr/>
          <p:nvPr/>
        </p:nvSpPr>
        <p:spPr>
          <a:xfrm>
            <a:off x="2189687" y="306896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F942D8FD-91A0-408C-BF23-E7CCFA1A779B}"/>
              </a:ext>
            </a:extLst>
          </p:cNvPr>
          <p:cNvSpPr/>
          <p:nvPr/>
        </p:nvSpPr>
        <p:spPr>
          <a:xfrm>
            <a:off x="3614616" y="3051544"/>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F052EA05-2BB6-4948-90E2-5CBB2FCE9F2C}"/>
              </a:ext>
            </a:extLst>
          </p:cNvPr>
          <p:cNvSpPr/>
          <p:nvPr/>
        </p:nvSpPr>
        <p:spPr>
          <a:xfrm>
            <a:off x="6269082" y="3051544"/>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F46C7ED2-3D25-4BF3-96F5-FEF935FBD455}"/>
              </a:ext>
            </a:extLst>
          </p:cNvPr>
          <p:cNvSpPr/>
          <p:nvPr/>
        </p:nvSpPr>
        <p:spPr>
          <a:xfrm>
            <a:off x="9678277" y="3049143"/>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98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Removing irrelevancies</a:t>
            </a:r>
            <a:endParaRPr lang="en-US" dirty="0"/>
          </a:p>
        </p:txBody>
      </p:sp>
      <p:sp>
        <p:nvSpPr>
          <p:cNvPr id="4" name="TextBox 3"/>
          <p:cNvSpPr txBox="1"/>
          <p:nvPr/>
        </p:nvSpPr>
        <p:spPr>
          <a:xfrm>
            <a:off x="410492" y="1135299"/>
            <a:ext cx="10812089" cy="2862322"/>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Punctuation</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5" name="Arrow: Down 24">
            <a:extLst>
              <a:ext uri="{FF2B5EF4-FFF2-40B4-BE49-F238E27FC236}">
                <a16:creationId xmlns:a16="http://schemas.microsoft.com/office/drawing/2014/main" id="{0C27BCB7-AF79-44A6-9C74-6EEF763B5E7C}"/>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1">
            <a:extLst>
              <a:ext uri="{FF2B5EF4-FFF2-40B4-BE49-F238E27FC236}">
                <a16:creationId xmlns:a16="http://schemas.microsoft.com/office/drawing/2014/main" id="{132E4F91-7779-E530-6081-45EA9D1A3777}"/>
              </a:ext>
            </a:extLst>
          </p:cNvPr>
          <p:cNvSpPr/>
          <p:nvPr/>
        </p:nvSpPr>
        <p:spPr>
          <a:xfrm>
            <a:off x="6037531" y="1843944"/>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26" name="Rectangle: Rounded Corners 4">
            <a:extLst>
              <a:ext uri="{FF2B5EF4-FFF2-40B4-BE49-F238E27FC236}">
                <a16:creationId xmlns:a16="http://schemas.microsoft.com/office/drawing/2014/main" id="{BFB24FF0-963C-E5C6-C3B1-5CB87CE254AC}"/>
              </a:ext>
            </a:extLst>
          </p:cNvPr>
          <p:cNvSpPr/>
          <p:nvPr/>
        </p:nvSpPr>
        <p:spPr>
          <a:xfrm>
            <a:off x="6578405" y="1867048"/>
            <a:ext cx="790358"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27" name="Rectangle: Rounded Corners 5">
            <a:extLst>
              <a:ext uri="{FF2B5EF4-FFF2-40B4-BE49-F238E27FC236}">
                <a16:creationId xmlns:a16="http://schemas.microsoft.com/office/drawing/2014/main" id="{5F321700-7E7E-9ACB-57EE-15342191F60F}"/>
              </a:ext>
            </a:extLst>
          </p:cNvPr>
          <p:cNvSpPr/>
          <p:nvPr/>
        </p:nvSpPr>
        <p:spPr>
          <a:xfrm>
            <a:off x="3354834" y="2566168"/>
            <a:ext cx="722001" cy="460694"/>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'but'</a:t>
            </a:r>
          </a:p>
        </p:txBody>
      </p:sp>
      <p:sp>
        <p:nvSpPr>
          <p:cNvPr id="28" name="Rectangle: Rounded Corners 6">
            <a:extLst>
              <a:ext uri="{FF2B5EF4-FFF2-40B4-BE49-F238E27FC236}">
                <a16:creationId xmlns:a16="http://schemas.microsoft.com/office/drawing/2014/main" id="{FFA63FDE-38F9-B1D6-2678-DD64BD2130C4}"/>
              </a:ext>
            </a:extLst>
          </p:cNvPr>
          <p:cNvSpPr/>
          <p:nvPr/>
        </p:nvSpPr>
        <p:spPr>
          <a:xfrm>
            <a:off x="901491" y="2510720"/>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29" name="Rectangle: Rounded Corners 10">
            <a:extLst>
              <a:ext uri="{FF2B5EF4-FFF2-40B4-BE49-F238E27FC236}">
                <a16:creationId xmlns:a16="http://schemas.microsoft.com/office/drawing/2014/main" id="{DBC59387-D404-62DB-8F2F-25827E5B2F5C}"/>
              </a:ext>
            </a:extLst>
          </p:cNvPr>
          <p:cNvSpPr/>
          <p:nvPr/>
        </p:nvSpPr>
        <p:spPr>
          <a:xfrm>
            <a:off x="7443895" y="1892572"/>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31" name="Rectangle: Rounded Corners 12">
            <a:extLst>
              <a:ext uri="{FF2B5EF4-FFF2-40B4-BE49-F238E27FC236}">
                <a16:creationId xmlns:a16="http://schemas.microsoft.com/office/drawing/2014/main" id="{03746D3D-093C-DE07-2397-8AC17AAE683C}"/>
              </a:ext>
            </a:extLst>
          </p:cNvPr>
          <p:cNvSpPr/>
          <p:nvPr/>
        </p:nvSpPr>
        <p:spPr>
          <a:xfrm>
            <a:off x="5045593" y="1867048"/>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32" name="Rectangle: Rounded Corners 13">
            <a:extLst>
              <a:ext uri="{FF2B5EF4-FFF2-40B4-BE49-F238E27FC236}">
                <a16:creationId xmlns:a16="http://schemas.microsoft.com/office/drawing/2014/main" id="{6A47A84F-98AD-F7DC-9094-B0C2380CE000}"/>
              </a:ext>
            </a:extLst>
          </p:cNvPr>
          <p:cNvSpPr/>
          <p:nvPr/>
        </p:nvSpPr>
        <p:spPr>
          <a:xfrm>
            <a:off x="4472846" y="1879748"/>
            <a:ext cx="483347"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33" name="Rectangle: Rounded Corners 14">
            <a:extLst>
              <a:ext uri="{FF2B5EF4-FFF2-40B4-BE49-F238E27FC236}">
                <a16:creationId xmlns:a16="http://schemas.microsoft.com/office/drawing/2014/main" id="{B2A83915-2461-73C3-996B-D1803DD177B3}"/>
              </a:ext>
            </a:extLst>
          </p:cNvPr>
          <p:cNvSpPr/>
          <p:nvPr/>
        </p:nvSpPr>
        <p:spPr>
          <a:xfrm>
            <a:off x="3490905" y="1867048"/>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34" name="Rectangle: Rounded Corners 15">
            <a:extLst>
              <a:ext uri="{FF2B5EF4-FFF2-40B4-BE49-F238E27FC236}">
                <a16:creationId xmlns:a16="http://schemas.microsoft.com/office/drawing/2014/main" id="{72585DE9-1B2A-85C3-E29B-FA897BF93FCF}"/>
              </a:ext>
            </a:extLst>
          </p:cNvPr>
          <p:cNvSpPr/>
          <p:nvPr/>
        </p:nvSpPr>
        <p:spPr>
          <a:xfrm>
            <a:off x="2409567" y="186704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35" name="Rectangle: Rounded Corners 16">
            <a:extLst>
              <a:ext uri="{FF2B5EF4-FFF2-40B4-BE49-F238E27FC236}">
                <a16:creationId xmlns:a16="http://schemas.microsoft.com/office/drawing/2014/main" id="{97395323-6C93-03D1-ACDF-AA27EC9A56D2}"/>
              </a:ext>
            </a:extLst>
          </p:cNvPr>
          <p:cNvSpPr/>
          <p:nvPr/>
        </p:nvSpPr>
        <p:spPr>
          <a:xfrm>
            <a:off x="1604670" y="1867047"/>
            <a:ext cx="790359" cy="477871"/>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36" name="Rectangle: Rounded Corners 17">
            <a:extLst>
              <a:ext uri="{FF2B5EF4-FFF2-40B4-BE49-F238E27FC236}">
                <a16:creationId xmlns:a16="http://schemas.microsoft.com/office/drawing/2014/main" id="{70978D23-9CB7-2281-5218-C11B655915CC}"/>
              </a:ext>
            </a:extLst>
          </p:cNvPr>
          <p:cNvSpPr/>
          <p:nvPr/>
        </p:nvSpPr>
        <p:spPr>
          <a:xfrm>
            <a:off x="956597" y="186704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37" name="Rectangle: Rounded Corners 19">
            <a:extLst>
              <a:ext uri="{FF2B5EF4-FFF2-40B4-BE49-F238E27FC236}">
                <a16:creationId xmlns:a16="http://schemas.microsoft.com/office/drawing/2014/main" id="{B3CE7416-BA16-0D6F-49D3-1FC32CCEF030}"/>
              </a:ext>
            </a:extLst>
          </p:cNvPr>
          <p:cNvSpPr/>
          <p:nvPr/>
        </p:nvSpPr>
        <p:spPr>
          <a:xfrm>
            <a:off x="8212601" y="1900096"/>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38" name="Rectangle: Rounded Corners 20">
            <a:extLst>
              <a:ext uri="{FF2B5EF4-FFF2-40B4-BE49-F238E27FC236}">
                <a16:creationId xmlns:a16="http://schemas.microsoft.com/office/drawing/2014/main" id="{D265792C-A01A-6720-8576-726148925464}"/>
              </a:ext>
            </a:extLst>
          </p:cNvPr>
          <p:cNvSpPr/>
          <p:nvPr/>
        </p:nvSpPr>
        <p:spPr>
          <a:xfrm>
            <a:off x="2352696" y="2545212"/>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39" name="Rectangle: Rounded Corners 21">
            <a:extLst>
              <a:ext uri="{FF2B5EF4-FFF2-40B4-BE49-F238E27FC236}">
                <a16:creationId xmlns:a16="http://schemas.microsoft.com/office/drawing/2014/main" id="{2A826BF3-1378-096E-ECD9-4BFC39A01C13}"/>
              </a:ext>
            </a:extLst>
          </p:cNvPr>
          <p:cNvSpPr/>
          <p:nvPr/>
        </p:nvSpPr>
        <p:spPr>
          <a:xfrm>
            <a:off x="4787412" y="25661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40" name="Rectangle: Rounded Corners 22">
            <a:extLst>
              <a:ext uri="{FF2B5EF4-FFF2-40B4-BE49-F238E27FC236}">
                <a16:creationId xmlns:a16="http://schemas.microsoft.com/office/drawing/2014/main" id="{0EBDCD45-5500-1ACE-8ECF-A2C4D2294C0C}"/>
              </a:ext>
            </a:extLst>
          </p:cNvPr>
          <p:cNvSpPr/>
          <p:nvPr/>
        </p:nvSpPr>
        <p:spPr>
          <a:xfrm>
            <a:off x="5491764" y="2573818"/>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41" name="Rectangle: Rounded Corners 23">
            <a:extLst>
              <a:ext uri="{FF2B5EF4-FFF2-40B4-BE49-F238E27FC236}">
                <a16:creationId xmlns:a16="http://schemas.microsoft.com/office/drawing/2014/main" id="{8D0ED4BE-1836-FF96-FA76-D9FFB01FD67A}"/>
              </a:ext>
            </a:extLst>
          </p:cNvPr>
          <p:cNvSpPr/>
          <p:nvPr/>
        </p:nvSpPr>
        <p:spPr>
          <a:xfrm>
            <a:off x="6658949" y="2549655"/>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42" name="Rectangle: Rounded Corners 24">
            <a:extLst>
              <a:ext uri="{FF2B5EF4-FFF2-40B4-BE49-F238E27FC236}">
                <a16:creationId xmlns:a16="http://schemas.microsoft.com/office/drawing/2014/main" id="{F1CBC83E-5274-BD40-58B1-1228501335E4}"/>
              </a:ext>
            </a:extLst>
          </p:cNvPr>
          <p:cNvSpPr/>
          <p:nvPr/>
        </p:nvSpPr>
        <p:spPr>
          <a:xfrm>
            <a:off x="7803700" y="2583918"/>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43" name="Rectangle: Rounded Corners 25">
            <a:extLst>
              <a:ext uri="{FF2B5EF4-FFF2-40B4-BE49-F238E27FC236}">
                <a16:creationId xmlns:a16="http://schemas.microsoft.com/office/drawing/2014/main" id="{E644EE55-E28F-3F0B-8D4C-B2B0A6EAEC84}"/>
              </a:ext>
            </a:extLst>
          </p:cNvPr>
          <p:cNvSpPr/>
          <p:nvPr/>
        </p:nvSpPr>
        <p:spPr>
          <a:xfrm>
            <a:off x="9362632" y="2566168"/>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44" name="Rectangle: Rounded Corners 19">
            <a:extLst>
              <a:ext uri="{FF2B5EF4-FFF2-40B4-BE49-F238E27FC236}">
                <a16:creationId xmlns:a16="http://schemas.microsoft.com/office/drawing/2014/main" id="{8C44452F-B89F-9E6E-0795-404DEB00FB9E}"/>
              </a:ext>
            </a:extLst>
          </p:cNvPr>
          <p:cNvSpPr/>
          <p:nvPr/>
        </p:nvSpPr>
        <p:spPr>
          <a:xfrm>
            <a:off x="8894421" y="1921127"/>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45" name="Rectangle: Rounded Corners 11">
            <a:extLst>
              <a:ext uri="{FF2B5EF4-FFF2-40B4-BE49-F238E27FC236}">
                <a16:creationId xmlns:a16="http://schemas.microsoft.com/office/drawing/2014/main" id="{6CEFA60C-9BAF-0BBC-DF4B-8D64FE92F007}"/>
              </a:ext>
            </a:extLst>
          </p:cNvPr>
          <p:cNvSpPr/>
          <p:nvPr/>
        </p:nvSpPr>
        <p:spPr>
          <a:xfrm>
            <a:off x="9557471" y="1867048"/>
            <a:ext cx="56599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46" name="Rectangle: Rounded Corners 17">
            <a:extLst>
              <a:ext uri="{FF2B5EF4-FFF2-40B4-BE49-F238E27FC236}">
                <a16:creationId xmlns:a16="http://schemas.microsoft.com/office/drawing/2014/main" id="{6A966735-2EF5-D2E7-BF82-86F135FC0AAE}"/>
              </a:ext>
            </a:extLst>
          </p:cNvPr>
          <p:cNvSpPr/>
          <p:nvPr/>
        </p:nvSpPr>
        <p:spPr>
          <a:xfrm>
            <a:off x="4123713" y="257381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87" name="Rectangle: Rounded Corners 4">
            <a:extLst>
              <a:ext uri="{FF2B5EF4-FFF2-40B4-BE49-F238E27FC236}">
                <a16:creationId xmlns:a16="http://schemas.microsoft.com/office/drawing/2014/main" id="{A58AF4BB-819F-A55C-EFA1-0DEB17B0D407}"/>
              </a:ext>
            </a:extLst>
          </p:cNvPr>
          <p:cNvSpPr/>
          <p:nvPr/>
        </p:nvSpPr>
        <p:spPr>
          <a:xfrm>
            <a:off x="6657325" y="5019988"/>
            <a:ext cx="790358"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88" name="Rectangle: Rounded Corners 5">
            <a:extLst>
              <a:ext uri="{FF2B5EF4-FFF2-40B4-BE49-F238E27FC236}">
                <a16:creationId xmlns:a16="http://schemas.microsoft.com/office/drawing/2014/main" id="{0652B8BE-641D-9759-7454-9ED895D571F9}"/>
              </a:ext>
            </a:extLst>
          </p:cNvPr>
          <p:cNvSpPr/>
          <p:nvPr/>
        </p:nvSpPr>
        <p:spPr>
          <a:xfrm>
            <a:off x="3433754" y="5719108"/>
            <a:ext cx="722001" cy="460694"/>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'but'</a:t>
            </a:r>
          </a:p>
        </p:txBody>
      </p:sp>
      <p:sp>
        <p:nvSpPr>
          <p:cNvPr id="89" name="Rectangle: Rounded Corners 6">
            <a:extLst>
              <a:ext uri="{FF2B5EF4-FFF2-40B4-BE49-F238E27FC236}">
                <a16:creationId xmlns:a16="http://schemas.microsoft.com/office/drawing/2014/main" id="{3696CF63-2AE5-49E1-B426-94C26BC42045}"/>
              </a:ext>
            </a:extLst>
          </p:cNvPr>
          <p:cNvSpPr/>
          <p:nvPr/>
        </p:nvSpPr>
        <p:spPr>
          <a:xfrm>
            <a:off x="980411" y="5663660"/>
            <a:ext cx="1410455" cy="525348"/>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'probably'</a:t>
            </a:r>
          </a:p>
        </p:txBody>
      </p:sp>
      <p:sp>
        <p:nvSpPr>
          <p:cNvPr id="90" name="Rectangle: Rounded Corners 10">
            <a:extLst>
              <a:ext uri="{FF2B5EF4-FFF2-40B4-BE49-F238E27FC236}">
                <a16:creationId xmlns:a16="http://schemas.microsoft.com/office/drawing/2014/main" id="{C749A705-CF87-2A37-EFD9-1030BEC32C5C}"/>
              </a:ext>
            </a:extLst>
          </p:cNvPr>
          <p:cNvSpPr/>
          <p:nvPr/>
        </p:nvSpPr>
        <p:spPr>
          <a:xfrm>
            <a:off x="7545620" y="5031633"/>
            <a:ext cx="701518" cy="46622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'ill</a:t>
            </a:r>
            <a:r>
              <a:rPr lang="en-GB" dirty="0">
                <a:solidFill>
                  <a:srgbClr val="7030A0"/>
                </a:solidFill>
              </a:rPr>
              <a:t>'</a:t>
            </a:r>
          </a:p>
        </p:txBody>
      </p:sp>
      <p:sp>
        <p:nvSpPr>
          <p:cNvPr id="92" name="Rectangle: Rounded Corners 12">
            <a:extLst>
              <a:ext uri="{FF2B5EF4-FFF2-40B4-BE49-F238E27FC236}">
                <a16:creationId xmlns:a16="http://schemas.microsoft.com/office/drawing/2014/main" id="{021006D3-00EA-DDC5-EBC8-BF49818AC085}"/>
              </a:ext>
            </a:extLst>
          </p:cNvPr>
          <p:cNvSpPr/>
          <p:nvPr/>
        </p:nvSpPr>
        <p:spPr>
          <a:xfrm>
            <a:off x="5124513" y="5019988"/>
            <a:ext cx="969337"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'tired'</a:t>
            </a:r>
          </a:p>
        </p:txBody>
      </p:sp>
      <p:sp>
        <p:nvSpPr>
          <p:cNvPr id="94" name="Rectangle: Rounded Corners 14">
            <a:extLst>
              <a:ext uri="{FF2B5EF4-FFF2-40B4-BE49-F238E27FC236}">
                <a16:creationId xmlns:a16="http://schemas.microsoft.com/office/drawing/2014/main" id="{CD40C1E4-F846-BFA4-06EF-F8A7BD0BFCA6}"/>
              </a:ext>
            </a:extLst>
          </p:cNvPr>
          <p:cNvSpPr/>
          <p:nvPr/>
        </p:nvSpPr>
        <p:spPr>
          <a:xfrm>
            <a:off x="3569825" y="5019988"/>
            <a:ext cx="92575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'fluey'</a:t>
            </a:r>
          </a:p>
        </p:txBody>
      </p:sp>
      <p:sp>
        <p:nvSpPr>
          <p:cNvPr id="95" name="Rectangle: Rounded Corners 15">
            <a:extLst>
              <a:ext uri="{FF2B5EF4-FFF2-40B4-BE49-F238E27FC236}">
                <a16:creationId xmlns:a16="http://schemas.microsoft.com/office/drawing/2014/main" id="{AFE1CB0A-1370-D06F-6A91-E77812F6F354}"/>
              </a:ext>
            </a:extLst>
          </p:cNvPr>
          <p:cNvSpPr/>
          <p:nvPr/>
        </p:nvSpPr>
        <p:spPr>
          <a:xfrm>
            <a:off x="2488487" y="501998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'feeling'</a:t>
            </a:r>
          </a:p>
        </p:txBody>
      </p:sp>
      <p:sp>
        <p:nvSpPr>
          <p:cNvPr id="96" name="Rectangle: Rounded Corners 16">
            <a:extLst>
              <a:ext uri="{FF2B5EF4-FFF2-40B4-BE49-F238E27FC236}">
                <a16:creationId xmlns:a16="http://schemas.microsoft.com/office/drawing/2014/main" id="{D04D0425-EA49-2FFF-9904-2902573504FC}"/>
              </a:ext>
            </a:extLst>
          </p:cNvPr>
          <p:cNvSpPr/>
          <p:nvPr/>
        </p:nvSpPr>
        <p:spPr>
          <a:xfrm>
            <a:off x="1683590" y="5019987"/>
            <a:ext cx="790359" cy="477871"/>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p>
        </p:txBody>
      </p:sp>
      <p:sp>
        <p:nvSpPr>
          <p:cNvPr id="97" name="Rectangle: Rounded Corners 17">
            <a:extLst>
              <a:ext uri="{FF2B5EF4-FFF2-40B4-BE49-F238E27FC236}">
                <a16:creationId xmlns:a16="http://schemas.microsoft.com/office/drawing/2014/main" id="{DE90ED20-B9EE-BE9E-5F64-0B24A43B2F33}"/>
              </a:ext>
            </a:extLst>
          </p:cNvPr>
          <p:cNvSpPr/>
          <p:nvPr/>
        </p:nvSpPr>
        <p:spPr>
          <a:xfrm>
            <a:off x="1035517" y="501998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
        <p:nvSpPr>
          <p:cNvPr id="99" name="Rectangle: Rounded Corners 20">
            <a:extLst>
              <a:ext uri="{FF2B5EF4-FFF2-40B4-BE49-F238E27FC236}">
                <a16:creationId xmlns:a16="http://schemas.microsoft.com/office/drawing/2014/main" id="{F06CA1B1-5530-E47D-D014-A005BCD381BC}"/>
              </a:ext>
            </a:extLst>
          </p:cNvPr>
          <p:cNvSpPr/>
          <p:nvPr/>
        </p:nvSpPr>
        <p:spPr>
          <a:xfrm>
            <a:off x="2431616" y="5698152"/>
            <a:ext cx="950449" cy="450285"/>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'COVID</a:t>
            </a:r>
          </a:p>
        </p:txBody>
      </p:sp>
      <p:sp>
        <p:nvSpPr>
          <p:cNvPr id="100" name="Rectangle: Rounded Corners 21">
            <a:extLst>
              <a:ext uri="{FF2B5EF4-FFF2-40B4-BE49-F238E27FC236}">
                <a16:creationId xmlns:a16="http://schemas.microsoft.com/office/drawing/2014/main" id="{F73D8FBC-6FB3-F3EF-F5E4-2F209C08312B}"/>
              </a:ext>
            </a:extLst>
          </p:cNvPr>
          <p:cNvSpPr/>
          <p:nvPr/>
        </p:nvSpPr>
        <p:spPr>
          <a:xfrm>
            <a:off x="4866332" y="5719108"/>
            <a:ext cx="673100" cy="469900"/>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‘m</a:t>
            </a:r>
            <a:r>
              <a:rPr lang="en-GB" dirty="0">
                <a:solidFill>
                  <a:srgbClr val="7030A0"/>
                </a:solidFill>
              </a:rPr>
              <a:t>'</a:t>
            </a:r>
          </a:p>
        </p:txBody>
      </p:sp>
      <p:sp>
        <p:nvSpPr>
          <p:cNvPr id="101" name="Rectangle: Rounded Corners 22">
            <a:extLst>
              <a:ext uri="{FF2B5EF4-FFF2-40B4-BE49-F238E27FC236}">
                <a16:creationId xmlns:a16="http://schemas.microsoft.com/office/drawing/2014/main" id="{99017202-F71B-5E14-69B1-FDD4515E1EA4}"/>
              </a:ext>
            </a:extLst>
          </p:cNvPr>
          <p:cNvSpPr/>
          <p:nvPr/>
        </p:nvSpPr>
        <p:spPr>
          <a:xfrm>
            <a:off x="5570684" y="5726758"/>
            <a:ext cx="1113499" cy="4800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'still'</a:t>
            </a:r>
          </a:p>
        </p:txBody>
      </p:sp>
      <p:sp>
        <p:nvSpPr>
          <p:cNvPr id="102" name="Rectangle: Rounded Corners 23">
            <a:extLst>
              <a:ext uri="{FF2B5EF4-FFF2-40B4-BE49-F238E27FC236}">
                <a16:creationId xmlns:a16="http://schemas.microsoft.com/office/drawing/2014/main" id="{D80F11D3-882E-D6DE-8B3A-B1DEC926EA8F}"/>
              </a:ext>
            </a:extLst>
          </p:cNvPr>
          <p:cNvSpPr/>
          <p:nvPr/>
        </p:nvSpPr>
        <p:spPr>
          <a:xfrm>
            <a:off x="6737869" y="5702595"/>
            <a:ext cx="1084419" cy="5118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'testing'</a:t>
            </a:r>
          </a:p>
        </p:txBody>
      </p:sp>
      <p:sp>
        <p:nvSpPr>
          <p:cNvPr id="103" name="Rectangle: Rounded Corners 24">
            <a:extLst>
              <a:ext uri="{FF2B5EF4-FFF2-40B4-BE49-F238E27FC236}">
                <a16:creationId xmlns:a16="http://schemas.microsoft.com/office/drawing/2014/main" id="{9D6E1563-FA98-74C0-520B-7875C814C6C4}"/>
              </a:ext>
            </a:extLst>
          </p:cNvPr>
          <p:cNvSpPr/>
          <p:nvPr/>
        </p:nvSpPr>
        <p:spPr>
          <a:xfrm>
            <a:off x="7882620" y="5736858"/>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'negative'</a:t>
            </a:r>
          </a:p>
        </p:txBody>
      </p:sp>
      <p:sp>
        <p:nvSpPr>
          <p:cNvPr id="105" name="Rectangle: Rounded Corners 19">
            <a:extLst>
              <a:ext uri="{FF2B5EF4-FFF2-40B4-BE49-F238E27FC236}">
                <a16:creationId xmlns:a16="http://schemas.microsoft.com/office/drawing/2014/main" id="{98933AA0-861A-93EF-B3F3-5544753ED899}"/>
              </a:ext>
            </a:extLst>
          </p:cNvPr>
          <p:cNvSpPr/>
          <p:nvPr/>
        </p:nvSpPr>
        <p:spPr>
          <a:xfrm>
            <a:off x="8311921" y="5036512"/>
            <a:ext cx="587918" cy="436852"/>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06" name="Rectangle: Rounded Corners 11">
            <a:extLst>
              <a:ext uri="{FF2B5EF4-FFF2-40B4-BE49-F238E27FC236}">
                <a16:creationId xmlns:a16="http://schemas.microsoft.com/office/drawing/2014/main" id="{99C58180-F923-A09F-1980-D744B0B7C442}"/>
              </a:ext>
            </a:extLst>
          </p:cNvPr>
          <p:cNvSpPr/>
          <p:nvPr/>
        </p:nvSpPr>
        <p:spPr>
          <a:xfrm>
            <a:off x="8964622" y="4986940"/>
            <a:ext cx="565994" cy="469900"/>
          </a:xfrm>
          <a:prstGeom prst="roundRect">
            <a:avLst/>
          </a:prstGeom>
          <a:solidFill>
            <a:schemeClr val="accent5">
              <a:lumMod val="40000"/>
              <a:lumOff val="6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a:t>
            </a:r>
          </a:p>
        </p:txBody>
      </p:sp>
      <p:sp>
        <p:nvSpPr>
          <p:cNvPr id="107" name="Rectangle: Rounded Corners 17">
            <a:extLst>
              <a:ext uri="{FF2B5EF4-FFF2-40B4-BE49-F238E27FC236}">
                <a16:creationId xmlns:a16="http://schemas.microsoft.com/office/drawing/2014/main" id="{7ABCA436-ABD9-5180-9AED-B41697413B15}"/>
              </a:ext>
            </a:extLst>
          </p:cNvPr>
          <p:cNvSpPr/>
          <p:nvPr/>
        </p:nvSpPr>
        <p:spPr>
          <a:xfrm>
            <a:off x="4188093" y="5738158"/>
            <a:ext cx="648073"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a:t>
            </a:r>
          </a:p>
        </p:txBody>
      </p:sp>
    </p:spTree>
    <p:extLst>
      <p:ext uri="{BB962C8B-B14F-4D97-AF65-F5344CB8AC3E}">
        <p14:creationId xmlns:p14="http://schemas.microsoft.com/office/powerpoint/2010/main" val="269573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87" grpId="0" animBg="1"/>
      <p:bldP spid="88" grpId="0" animBg="1"/>
      <p:bldP spid="89" grpId="0" animBg="1"/>
      <p:bldP spid="90" grpId="0" animBg="1"/>
      <p:bldP spid="92" grpId="0" animBg="1"/>
      <p:bldP spid="94" grpId="0" animBg="1"/>
      <p:bldP spid="95" grpId="0" animBg="1"/>
      <p:bldP spid="96" grpId="0" animBg="1"/>
      <p:bldP spid="97" grpId="0" animBg="1"/>
      <p:bldP spid="99" grpId="0" animBg="1"/>
      <p:bldP spid="100" grpId="0" animBg="1"/>
      <p:bldP spid="101" grpId="0" animBg="1"/>
      <p:bldP spid="102" grpId="0" animBg="1"/>
      <p:bldP spid="103" grpId="0" animBg="1"/>
      <p:bldP spid="105" grpId="0" animBg="1"/>
      <p:bldP spid="106" grpId="0" animBg="1"/>
      <p:bldP spid="107" grpId="0" animBg="1"/>
    </p:bldLst>
  </p:timing>
</p:sld>
</file>

<file path=ppt/theme/theme1.xml><?xml version="1.0" encoding="utf-8"?>
<a:theme xmlns:a="http://schemas.openxmlformats.org/drawingml/2006/main" name="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A33AB7F-3AF2-4A92-BC4D-CA763E3DBF3C}" vid="{99DD1193-940B-4805-AE9D-933ABA50BE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6" ma:contentTypeDescription="Create a new document." ma:contentTypeScope="" ma:versionID="953c7af80d244b688ad423cd1abbe20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3e79bcb2608852f7b5ad3d3b590f9c85"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9bc31f-51e0-4109-a170-5affb3c8abc1}" ma:internalName="TaxCatchAll" ma:showField="CatchAllData" ma:web="1d2e6339-9963-4444-b0f2-be5dad007d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d2e6339-9963-4444-b0f2-be5dad007de0">
      <UserInfo>
        <DisplayName>Gillian Meadows</DisplayName>
        <AccountId>14</AccountId>
        <AccountType/>
      </UserInfo>
      <UserInfo>
        <DisplayName>Alice Bloom</DisplayName>
        <AccountId>29</AccountId>
        <AccountType/>
      </UserInfo>
    </SharedWithUsers>
    <TaxCatchAll xmlns="1d2e6339-9963-4444-b0f2-be5dad007de0" xsi:nil="true"/>
    <lcf76f155ced4ddcb4097134ff3c332f xmlns="28b91107-4a81-451c-84f7-f52706813e2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D3B174C-DBC9-4888-9AF9-A60387584361}">
  <ds:schemaRefs>
    <ds:schemaRef ds:uri="http://schemas.microsoft.com/sharepoint/v3/contenttype/forms"/>
  </ds:schemaRefs>
</ds:datastoreItem>
</file>

<file path=customXml/itemProps2.xml><?xml version="1.0" encoding="utf-8"?>
<ds:datastoreItem xmlns:ds="http://schemas.openxmlformats.org/officeDocument/2006/customXml" ds:itemID="{85BCF5C4-8B5C-4471-837B-D79BE9EFFC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91107-4a81-451c-84f7-f52706813e27"/>
    <ds:schemaRef ds:uri="1d2e6339-9963-4444-b0f2-be5dad007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8E1DD7-0B99-4327-9368-BD8E487AC03D}">
  <ds:schemaRefs>
    <ds:schemaRef ds:uri="http://schemas.microsoft.com/office/2006/metadata/properties"/>
    <ds:schemaRef ds:uri="http://schemas.microsoft.com/office/infopath/2007/PartnerControls"/>
    <ds:schemaRef ds:uri="1d2e6339-9963-4444-b0f2-be5dad007de0"/>
    <ds:schemaRef ds:uri="28b91107-4a81-451c-84f7-f52706813e27"/>
  </ds:schemaRefs>
</ds:datastoreItem>
</file>

<file path=docProps/app.xml><?xml version="1.0" encoding="utf-8"?>
<Properties xmlns="http://schemas.openxmlformats.org/officeDocument/2006/extended-properties" xmlns:vt="http://schemas.openxmlformats.org/officeDocument/2006/docPropsVTypes">
  <Template>UKDS_UKDA</Template>
  <TotalTime>3738</TotalTime>
  <Words>6788</Words>
  <Application>Microsoft Macintosh PowerPoint</Application>
  <PresentationFormat>Widescreen</PresentationFormat>
  <Paragraphs>940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Museo Sans 500</vt:lpstr>
      <vt:lpstr>Consolas</vt:lpstr>
      <vt:lpstr>Roboto</vt:lpstr>
      <vt:lpstr>Calibri</vt:lpstr>
      <vt:lpstr>Arial</vt:lpstr>
      <vt:lpstr>UKDS_UKDA</vt:lpstr>
      <vt:lpstr>Introduction to Text-Mining for Digital Health:  Basic Processes</vt:lpstr>
      <vt:lpstr>Text-Mining: Basic Processes</vt:lpstr>
      <vt:lpstr>Text-mining is a form of data-mining</vt:lpstr>
      <vt:lpstr>Text-mining has 4 basic steps</vt:lpstr>
      <vt:lpstr>Processing – Raw data into useful data</vt:lpstr>
      <vt:lpstr>Processing – Tokenisation</vt:lpstr>
      <vt:lpstr>Processing – Standardising</vt:lpstr>
      <vt:lpstr>Processing – Standardising</vt:lpstr>
      <vt:lpstr>Processing – Removing irrelevancies</vt:lpstr>
      <vt:lpstr>Processing – Removing irrelevancies</vt:lpstr>
      <vt:lpstr>Processing – Consolidation</vt:lpstr>
      <vt:lpstr>Processing – Consolidation</vt:lpstr>
      <vt:lpstr>Basic NLP – Part of Speech (POS) tagging</vt:lpstr>
      <vt:lpstr>Basic NLP – Post POS-tagging Lemmatisation</vt:lpstr>
      <vt:lpstr>Basic NLP – Chunking</vt:lpstr>
      <vt:lpstr>Basic NLP – Named Entity Recognition</vt:lpstr>
      <vt:lpstr>Basic NLP – Named Entity Recognition</vt:lpstr>
      <vt:lpstr>Processing – What to do and in what order?</vt:lpstr>
      <vt:lpstr>Extraction - Word Frequency</vt:lpstr>
      <vt:lpstr>Extraction - Word Frequency</vt:lpstr>
      <vt:lpstr>Extraction – Word similarity</vt:lpstr>
      <vt:lpstr>Extraction – Word similarity</vt:lpstr>
      <vt:lpstr>Extraction – Document similarity</vt:lpstr>
      <vt:lpstr>Extraction – Discovery</vt:lpstr>
      <vt:lpstr>Extraction – Discovery</vt:lpstr>
      <vt:lpstr>Links to code, python packages and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Parkes</dc:creator>
  <cp:lastModifiedBy>Capener, Louise</cp:lastModifiedBy>
  <cp:revision>611</cp:revision>
  <dcterms:created xsi:type="dcterms:W3CDTF">2018-09-28T14:14:24Z</dcterms:created>
  <dcterms:modified xsi:type="dcterms:W3CDTF">2022-11-09T17:29:19Z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y fmtid="{D5CDD505-2E9C-101B-9397-08002B2CF9AE}" pid="3" name="Order">
    <vt:r8>31900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