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handoutMasterIdLst>
    <p:handoutMasterId r:id="rId38"/>
  </p:handoutMasterIdLst>
  <p:sldIdLst>
    <p:sldId id="309" r:id="rId5"/>
    <p:sldId id="306" r:id="rId6"/>
    <p:sldId id="258" r:id="rId7"/>
    <p:sldId id="266" r:id="rId8"/>
    <p:sldId id="307" r:id="rId9"/>
    <p:sldId id="315" r:id="rId10"/>
    <p:sldId id="276" r:id="rId11"/>
    <p:sldId id="308" r:id="rId12"/>
    <p:sldId id="279" r:id="rId13"/>
    <p:sldId id="286" r:id="rId14"/>
    <p:sldId id="311" r:id="rId15"/>
    <p:sldId id="319" r:id="rId16"/>
    <p:sldId id="278" r:id="rId17"/>
    <p:sldId id="313" r:id="rId18"/>
    <p:sldId id="259" r:id="rId19"/>
    <p:sldId id="314" r:id="rId20"/>
    <p:sldId id="268" r:id="rId21"/>
    <p:sldId id="262" r:id="rId22"/>
    <p:sldId id="270" r:id="rId23"/>
    <p:sldId id="282" r:id="rId24"/>
    <p:sldId id="283" r:id="rId25"/>
    <p:sldId id="269" r:id="rId26"/>
    <p:sldId id="260" r:id="rId27"/>
    <p:sldId id="265" r:id="rId28"/>
    <p:sldId id="317" r:id="rId29"/>
    <p:sldId id="273" r:id="rId30"/>
    <p:sldId id="318" r:id="rId31"/>
    <p:sldId id="310" r:id="rId32"/>
    <p:sldId id="289" r:id="rId33"/>
    <p:sldId id="288" r:id="rId34"/>
    <p:sldId id="281" r:id="rId35"/>
    <p:sldId id="31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322"/>
    <a:srgbClr val="D9E1E2"/>
    <a:srgbClr val="702082"/>
    <a:srgbClr val="5B67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7" autoAdjust="0"/>
    <p:restoredTop sz="86449" autoAdjust="0"/>
  </p:normalViewPr>
  <p:slideViewPr>
    <p:cSldViewPr snapToGrid="0" snapToObjects="1">
      <p:cViewPr>
        <p:scale>
          <a:sx n="56" d="100"/>
          <a:sy n="56" d="100"/>
        </p:scale>
        <p:origin x="816" y="456"/>
      </p:cViewPr>
      <p:guideLst/>
    </p:cSldViewPr>
  </p:slideViewPr>
  <p:outlineViewPr>
    <p:cViewPr>
      <p:scale>
        <a:sx n="33" d="100"/>
        <a:sy n="33" d="100"/>
      </p:scale>
      <p:origin x="0" y="-2562"/>
    </p:cViewPr>
  </p:outlineViewPr>
  <p:notesTextViewPr>
    <p:cViewPr>
      <p:scale>
        <a:sx n="1" d="1"/>
        <a:sy n="1" d="1"/>
      </p:scale>
      <p:origin x="0" y="0"/>
    </p:cViewPr>
  </p:notesTextViewPr>
  <p:sorterViewPr>
    <p:cViewPr varScale="1">
      <p:scale>
        <a:sx n="1" d="1"/>
        <a:sy n="1" d="1"/>
      </p:scale>
      <p:origin x="0" y="-6883"/>
    </p:cViewPr>
  </p:sorterViewPr>
  <p:notesViewPr>
    <p:cSldViewPr snapToGrid="0" snapToObjects="1">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dia kennar" userId="cca44d876da77982" providerId="LiveId" clId="{AD73258B-C7E5-4E71-B19B-3CC022B96554}"/>
    <pc:docChg chg="custSel addSld modSld">
      <pc:chgData name="nadia kennar" userId="cca44d876da77982" providerId="LiveId" clId="{AD73258B-C7E5-4E71-B19B-3CC022B96554}" dt="2022-04-07T11:36:59.641" v="742" actId="20577"/>
      <pc:docMkLst>
        <pc:docMk/>
      </pc:docMkLst>
      <pc:sldChg chg="modSp new mod">
        <pc:chgData name="nadia kennar" userId="cca44d876da77982" providerId="LiveId" clId="{AD73258B-C7E5-4E71-B19B-3CC022B96554}" dt="2022-04-07T11:36:59.641" v="742" actId="20577"/>
        <pc:sldMkLst>
          <pc:docMk/>
          <pc:sldMk cId="209699438" sldId="319"/>
        </pc:sldMkLst>
        <pc:spChg chg="mod">
          <ac:chgData name="nadia kennar" userId="cca44d876da77982" providerId="LiveId" clId="{AD73258B-C7E5-4E71-B19B-3CC022B96554}" dt="2022-04-07T11:10:54.170" v="173" actId="27636"/>
          <ac:spMkLst>
            <pc:docMk/>
            <pc:sldMk cId="209699438" sldId="319"/>
            <ac:spMk id="2" creationId="{CB805469-7234-43C2-B38D-B5AF39FCA78F}"/>
          </ac:spMkLst>
        </pc:spChg>
        <pc:spChg chg="mod">
          <ac:chgData name="nadia kennar" userId="cca44d876da77982" providerId="LiveId" clId="{AD73258B-C7E5-4E71-B19B-3CC022B96554}" dt="2022-04-07T11:36:59.641" v="742" actId="20577"/>
          <ac:spMkLst>
            <pc:docMk/>
            <pc:sldMk cId="209699438" sldId="319"/>
            <ac:spMk id="3" creationId="{7298132C-FCA0-460B-B868-348479E7253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53542-6DB0-433F-A254-AEF992256B1C}" type="datetimeFigureOut">
              <a:rPr lang="en-GB" smtClean="0"/>
              <a:t>07/04/2022</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8BA1C7-F8EB-407D-B268-5D2A8AEBBEE5}" type="slidenum">
              <a:rPr lang="en-GB" smtClean="0"/>
              <a:t>‹#›</a:t>
            </a:fld>
            <a:endParaRPr lang="en-GB"/>
          </a:p>
        </p:txBody>
      </p:sp>
    </p:spTree>
    <p:extLst>
      <p:ext uri="{BB962C8B-B14F-4D97-AF65-F5344CB8AC3E}">
        <p14:creationId xmlns:p14="http://schemas.microsoft.com/office/powerpoint/2010/main" val="1820149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20EB2-56AE-4D49-92A2-200E9A3683D8}" type="datetimeFigureOut">
              <a:rPr lang="en-US" smtClean="0"/>
              <a:t>4/7/2022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D74495-12D2-6A47-A762-3590D56449EA}" type="slidenum">
              <a:rPr lang="en-US" smtClean="0"/>
              <a:t>‹#›</a:t>
            </a:fld>
            <a:endParaRPr lang="en-US"/>
          </a:p>
        </p:txBody>
      </p:sp>
    </p:spTree>
    <p:extLst>
      <p:ext uri="{BB962C8B-B14F-4D97-AF65-F5344CB8AC3E}">
        <p14:creationId xmlns:p14="http://schemas.microsoft.com/office/powerpoint/2010/main" val="3712722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5D74495-12D2-6A47-A762-3590D56449EA}" type="slidenum">
              <a:rPr lang="en-US" smtClean="0"/>
              <a:t>2</a:t>
            </a:fld>
            <a:endParaRPr lang="en-US"/>
          </a:p>
        </p:txBody>
      </p:sp>
    </p:spTree>
    <p:extLst>
      <p:ext uri="{BB962C8B-B14F-4D97-AF65-F5344CB8AC3E}">
        <p14:creationId xmlns:p14="http://schemas.microsoft.com/office/powerpoint/2010/main" val="3610766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2F8669A-CD82-4171-9E84-017F1EC8533D}" type="slidenum">
              <a:rPr lang="en-GB" smtClean="0"/>
              <a:t>3</a:t>
            </a:fld>
            <a:endParaRPr lang="en-GB"/>
          </a:p>
        </p:txBody>
      </p:sp>
    </p:spTree>
    <p:extLst>
      <p:ext uri="{BB962C8B-B14F-4D97-AF65-F5344CB8AC3E}">
        <p14:creationId xmlns:p14="http://schemas.microsoft.com/office/powerpoint/2010/main" val="3908896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02F8669A-CD82-4171-9E84-017F1EC8533D}" type="slidenum">
              <a:rPr lang="en-GB" smtClean="0"/>
              <a:t>4</a:t>
            </a:fld>
            <a:endParaRPr lang="en-GB"/>
          </a:p>
        </p:txBody>
      </p:sp>
    </p:spTree>
    <p:extLst>
      <p:ext uri="{BB962C8B-B14F-4D97-AF65-F5344CB8AC3E}">
        <p14:creationId xmlns:p14="http://schemas.microsoft.com/office/powerpoint/2010/main" val="1922859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2F8669A-CD82-4171-9E84-017F1EC8533D}" type="slidenum">
              <a:rPr lang="en-GB" smtClean="0"/>
              <a:t>5</a:t>
            </a:fld>
            <a:endParaRPr lang="en-GB"/>
          </a:p>
        </p:txBody>
      </p:sp>
    </p:spTree>
    <p:extLst>
      <p:ext uri="{BB962C8B-B14F-4D97-AF65-F5344CB8AC3E}">
        <p14:creationId xmlns:p14="http://schemas.microsoft.com/office/powerpoint/2010/main" val="371480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Mentimeter</a:t>
            </a:r>
            <a:endParaRPr lang="en-GB" dirty="0"/>
          </a:p>
        </p:txBody>
      </p:sp>
      <p:sp>
        <p:nvSpPr>
          <p:cNvPr id="4" name="Slide Number Placeholder 3"/>
          <p:cNvSpPr>
            <a:spLocks noGrp="1"/>
          </p:cNvSpPr>
          <p:nvPr>
            <p:ph type="sldNum" sz="quarter" idx="5"/>
          </p:nvPr>
        </p:nvSpPr>
        <p:spPr/>
        <p:txBody>
          <a:bodyPr/>
          <a:lstStyle/>
          <a:p>
            <a:fld id="{95D74495-12D2-6A47-A762-3590D56449EA}" type="slidenum">
              <a:rPr lang="en-US" smtClean="0"/>
              <a:t>6</a:t>
            </a:fld>
            <a:endParaRPr lang="en-US"/>
          </a:p>
        </p:txBody>
      </p:sp>
    </p:spTree>
    <p:extLst>
      <p:ext uri="{BB962C8B-B14F-4D97-AF65-F5344CB8AC3E}">
        <p14:creationId xmlns:p14="http://schemas.microsoft.com/office/powerpoint/2010/main" val="4041079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for example …</a:t>
            </a:r>
          </a:p>
        </p:txBody>
      </p:sp>
      <p:sp>
        <p:nvSpPr>
          <p:cNvPr id="4" name="Slide Number Placeholder 3"/>
          <p:cNvSpPr>
            <a:spLocks noGrp="1"/>
          </p:cNvSpPr>
          <p:nvPr>
            <p:ph type="sldNum" sz="quarter" idx="5"/>
          </p:nvPr>
        </p:nvSpPr>
        <p:spPr/>
        <p:txBody>
          <a:bodyPr/>
          <a:lstStyle/>
          <a:p>
            <a:fld id="{95D74495-12D2-6A47-A762-3590D56449EA}" type="slidenum">
              <a:rPr lang="en-US" smtClean="0"/>
              <a:t>13</a:t>
            </a:fld>
            <a:endParaRPr lang="en-US"/>
          </a:p>
        </p:txBody>
      </p:sp>
    </p:spTree>
    <p:extLst>
      <p:ext uri="{BB962C8B-B14F-4D97-AF65-F5344CB8AC3E}">
        <p14:creationId xmlns:p14="http://schemas.microsoft.com/office/powerpoint/2010/main" val="2291974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Mentimeter</a:t>
            </a:r>
            <a:endParaRPr lang="en-GB" dirty="0"/>
          </a:p>
        </p:txBody>
      </p:sp>
      <p:sp>
        <p:nvSpPr>
          <p:cNvPr id="4" name="Slide Number Placeholder 3"/>
          <p:cNvSpPr>
            <a:spLocks noGrp="1"/>
          </p:cNvSpPr>
          <p:nvPr>
            <p:ph type="sldNum" sz="quarter" idx="5"/>
          </p:nvPr>
        </p:nvSpPr>
        <p:spPr/>
        <p:txBody>
          <a:bodyPr/>
          <a:lstStyle/>
          <a:p>
            <a:fld id="{95D74495-12D2-6A47-A762-3590D56449EA}" type="slidenum">
              <a:rPr lang="en-US" smtClean="0"/>
              <a:t>16</a:t>
            </a:fld>
            <a:endParaRPr lang="en-US"/>
          </a:p>
        </p:txBody>
      </p:sp>
    </p:spTree>
    <p:extLst>
      <p:ext uri="{BB962C8B-B14F-4D97-AF65-F5344CB8AC3E}">
        <p14:creationId xmlns:p14="http://schemas.microsoft.com/office/powerpoint/2010/main" val="3934656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2F8669A-CD82-4171-9E84-017F1EC8533D}" type="slidenum">
              <a:rPr lang="en-GB" smtClean="0"/>
              <a:t>18</a:t>
            </a:fld>
            <a:endParaRPr lang="en-GB"/>
          </a:p>
        </p:txBody>
      </p:sp>
    </p:spTree>
    <p:extLst>
      <p:ext uri="{BB962C8B-B14F-4D97-AF65-F5344CB8AC3E}">
        <p14:creationId xmlns:p14="http://schemas.microsoft.com/office/powerpoint/2010/main" val="908023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have to make sure out data is stationary before we can run different ARIMA models</a:t>
            </a:r>
          </a:p>
        </p:txBody>
      </p:sp>
      <p:sp>
        <p:nvSpPr>
          <p:cNvPr id="4" name="Slide Number Placeholder 3"/>
          <p:cNvSpPr>
            <a:spLocks noGrp="1"/>
          </p:cNvSpPr>
          <p:nvPr>
            <p:ph type="sldNum" sz="quarter" idx="5"/>
          </p:nvPr>
        </p:nvSpPr>
        <p:spPr/>
        <p:txBody>
          <a:bodyPr/>
          <a:lstStyle/>
          <a:p>
            <a:fld id="{02F8669A-CD82-4171-9E84-017F1EC8533D}" type="slidenum">
              <a:rPr lang="en-GB" smtClean="0"/>
              <a:t>23</a:t>
            </a:fld>
            <a:endParaRPr lang="en-GB"/>
          </a:p>
        </p:txBody>
      </p:sp>
    </p:spTree>
    <p:extLst>
      <p:ext uri="{BB962C8B-B14F-4D97-AF65-F5344CB8AC3E}">
        <p14:creationId xmlns:p14="http://schemas.microsoft.com/office/powerpoint/2010/main" val="6582531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5FFB9A-F3F6-8946-9ABA-98B8C06C07F5}"/>
              </a:ext>
            </a:extLst>
          </p:cNvPr>
          <p:cNvSpPr>
            <a:spLocks noGrp="1"/>
          </p:cNvSpPr>
          <p:nvPr>
            <p:ph type="title" hasCustomPrompt="1"/>
          </p:nvPr>
        </p:nvSpPr>
        <p:spPr>
          <a:xfrm>
            <a:off x="831851" y="1209040"/>
            <a:ext cx="5264150" cy="2578867"/>
          </a:xfrm>
        </p:spPr>
        <p:txBody>
          <a:bodyPr anchor="b">
            <a:normAutofit/>
          </a:bodyPr>
          <a:lstStyle>
            <a:lvl1pPr>
              <a:defRPr sz="4400">
                <a:solidFill>
                  <a:schemeClr val="tx1"/>
                </a:solidFill>
              </a:defRPr>
            </a:lvl1pPr>
          </a:lstStyle>
          <a:p>
            <a:r>
              <a:rPr lang="en-GB" dirty="0"/>
              <a:t>Click to edit Master title style w/ image</a:t>
            </a:r>
            <a:endParaRPr lang="en-US" dirty="0"/>
          </a:p>
        </p:txBody>
      </p:sp>
      <p:sp>
        <p:nvSpPr>
          <p:cNvPr id="8" name="Text Placeholder 2">
            <a:extLst>
              <a:ext uri="{FF2B5EF4-FFF2-40B4-BE49-F238E27FC236}">
                <a16:creationId xmlns:a16="http://schemas.microsoft.com/office/drawing/2014/main" id="{5333B02D-6238-4843-B9D5-1E272AAC556A}"/>
              </a:ext>
            </a:extLst>
          </p:cNvPr>
          <p:cNvSpPr>
            <a:spLocks noGrp="1"/>
          </p:cNvSpPr>
          <p:nvPr>
            <p:ph type="body" idx="1"/>
          </p:nvPr>
        </p:nvSpPr>
        <p:spPr>
          <a:xfrm>
            <a:off x="831851" y="3814895"/>
            <a:ext cx="526415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4" name="Logo" descr="UK Data Service logo">
            <a:extLst>
              <a:ext uri="{FF2B5EF4-FFF2-40B4-BE49-F238E27FC236}">
                <a16:creationId xmlns:a16="http://schemas.microsoft.com/office/drawing/2014/main" id="{76C60B7B-315C-B548-A043-C196F7D38CB3}"/>
              </a:ext>
            </a:extLst>
          </p:cNvPr>
          <p:cNvPicPr>
            <a:picLocks noChangeAspect="1"/>
          </p:cNvPicPr>
          <p:nvPr userDrawn="1"/>
        </p:nvPicPr>
        <p:blipFill>
          <a:blip r:embed="rId2"/>
          <a:stretch>
            <a:fillRect/>
          </a:stretch>
        </p:blipFill>
        <p:spPr>
          <a:xfrm>
            <a:off x="599440" y="182880"/>
            <a:ext cx="3101521" cy="1059831"/>
          </a:xfrm>
          <a:prstGeom prst="rect">
            <a:avLst/>
          </a:prstGeom>
        </p:spPr>
      </p:pic>
      <p:sp>
        <p:nvSpPr>
          <p:cNvPr id="13" name="Picture Placeholder 2" descr="[Image description to go here]">
            <a:extLst>
              <a:ext uri="{FF2B5EF4-FFF2-40B4-BE49-F238E27FC236}">
                <a16:creationId xmlns:a16="http://schemas.microsoft.com/office/drawing/2014/main" id="{3C9C5F8A-2236-FE4B-91BF-E087092BF608}"/>
              </a:ext>
            </a:extLst>
          </p:cNvPr>
          <p:cNvSpPr>
            <a:spLocks noGrp="1"/>
          </p:cNvSpPr>
          <p:nvPr>
            <p:ph type="pic" idx="13" hasCustomPrompt="1"/>
          </p:nvPr>
        </p:nvSpPr>
        <p:spPr>
          <a:xfrm>
            <a:off x="8077200" y="1"/>
            <a:ext cx="4114800" cy="6857999"/>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Place black and white image for generic/service content or </a:t>
            </a:r>
            <a:r>
              <a:rPr lang="en-US" dirty="0" err="1"/>
              <a:t>colour</a:t>
            </a:r>
            <a:r>
              <a:rPr lang="en-US" dirty="0"/>
              <a:t> image for ‘impact’ content.</a:t>
            </a:r>
          </a:p>
        </p:txBody>
      </p:sp>
      <p:sp>
        <p:nvSpPr>
          <p:cNvPr id="12" name="Picture Placeholder 2">
            <a:extLst>
              <a:ext uri="{FF2B5EF4-FFF2-40B4-BE49-F238E27FC236}">
                <a16:creationId xmlns:a16="http://schemas.microsoft.com/office/drawing/2014/main" id="{F2791F5A-39D3-DC4F-AA9D-8EF80ABB167C}"/>
              </a:ext>
              <a:ext uri="{C183D7F6-B498-43B3-948B-1728B52AA6E4}">
                <adec:decorative xmlns:adec="http://schemas.microsoft.com/office/drawing/2017/decorative" val="1"/>
              </a:ext>
            </a:extLst>
          </p:cNvPr>
          <p:cNvSpPr>
            <a:spLocks noGrp="1"/>
          </p:cNvSpPr>
          <p:nvPr>
            <p:ph type="pic" idx="14" hasCustomPrompt="1"/>
          </p:nvPr>
        </p:nvSpPr>
        <p:spPr>
          <a:xfrm>
            <a:off x="6213474" y="2388526"/>
            <a:ext cx="3727451" cy="2852737"/>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Place hex graphic here to overlay black and white image.</a:t>
            </a:r>
          </a:p>
        </p:txBody>
      </p:sp>
      <p:pic>
        <p:nvPicPr>
          <p:cNvPr id="10" name="Picture 9" descr="UKRI Economic and Social Research Council logo">
            <a:extLst>
              <a:ext uri="{FF2B5EF4-FFF2-40B4-BE49-F238E27FC236}">
                <a16:creationId xmlns:a16="http://schemas.microsoft.com/office/drawing/2014/main" id="{B406835A-EC17-A04A-BE37-2B9F3923BD3C}"/>
              </a:ext>
            </a:extLst>
          </p:cNvPr>
          <p:cNvPicPr>
            <a:picLocks noChangeAspect="1"/>
          </p:cNvPicPr>
          <p:nvPr userDrawn="1"/>
        </p:nvPicPr>
        <p:blipFill>
          <a:blip r:embed="rId3"/>
          <a:stretch>
            <a:fillRect/>
          </a:stretch>
        </p:blipFill>
        <p:spPr>
          <a:xfrm>
            <a:off x="831851" y="5527040"/>
            <a:ext cx="2210353" cy="560520"/>
          </a:xfrm>
          <a:prstGeom prst="rect">
            <a:avLst/>
          </a:prstGeom>
        </p:spPr>
      </p:pic>
      <p:sp>
        <p:nvSpPr>
          <p:cNvPr id="4" name="Date Placeholder 3">
            <a:extLst>
              <a:ext uri="{FF2B5EF4-FFF2-40B4-BE49-F238E27FC236}">
                <a16:creationId xmlns:a16="http://schemas.microsoft.com/office/drawing/2014/main" id="{7EDFE899-5F81-544E-A915-E6320293E09D}"/>
              </a:ext>
            </a:extLst>
          </p:cNvPr>
          <p:cNvSpPr>
            <a:spLocks noGrp="1"/>
          </p:cNvSpPr>
          <p:nvPr>
            <p:ph type="dt" sz="half" idx="10"/>
          </p:nvPr>
        </p:nvSpPr>
        <p:spPr/>
        <p:txBody>
          <a:bodyPr/>
          <a:lstStyle/>
          <a:p>
            <a:fld id="{7AB3EE13-5FCB-9C42-A93B-39A2047ADC20}" type="datetime1">
              <a:rPr lang="en-GB" smtClean="0"/>
              <a:t>07/04/2022</a:t>
            </a:fld>
            <a:endParaRPr lang="en-US" dirty="0"/>
          </a:p>
        </p:txBody>
      </p:sp>
      <p:sp>
        <p:nvSpPr>
          <p:cNvPr id="5" name="Footer Placeholder 4">
            <a:extLst>
              <a:ext uri="{FF2B5EF4-FFF2-40B4-BE49-F238E27FC236}">
                <a16:creationId xmlns:a16="http://schemas.microsoft.com/office/drawing/2014/main" id="{2FB821E7-45D7-F74F-B564-964148DA00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9A7D14-C32E-2C42-98CD-EAC78D9BD1FA}"/>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3156538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eneric/Impact Text &amp; Image 2">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B5E875-B60A-AE45-B59D-5F3A83B9175D}"/>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838200" y="1459478"/>
            <a:ext cx="50444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2">
            <a:extLst>
              <a:ext uri="{FF2B5EF4-FFF2-40B4-BE49-F238E27FC236}">
                <a16:creationId xmlns:a16="http://schemas.microsoft.com/office/drawing/2014/main" id="{A88647BF-A57C-8249-889F-5AC7DD3202E7}"/>
              </a:ext>
            </a:extLst>
          </p:cNvPr>
          <p:cNvSpPr>
            <a:spLocks noGrp="1"/>
          </p:cNvSpPr>
          <p:nvPr>
            <p:ph type="pic" idx="13" hasCustomPrompt="1"/>
          </p:nvPr>
        </p:nvSpPr>
        <p:spPr>
          <a:xfrm>
            <a:off x="6309360" y="1463040"/>
            <a:ext cx="5044440" cy="3362960"/>
          </a:xfrm>
          <a:prstGeom prst="roundRect">
            <a:avLst>
              <a:gd name="adj" fmla="val 2736"/>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Place black and white image for generic/service content or </a:t>
            </a:r>
            <a:r>
              <a:rPr lang="en-US" dirty="0" err="1"/>
              <a:t>colour</a:t>
            </a:r>
            <a:r>
              <a:rPr lang="en-US" dirty="0"/>
              <a:t> image for ‘impact’ content.</a:t>
            </a:r>
          </a:p>
          <a:p>
            <a:endParaRPr lang="en-US" dirty="0"/>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9059AB2C-4B99-BA49-A1DA-3174DB9E16C4}" type="datetime1">
              <a:rPr lang="en-GB" smtClean="0"/>
              <a:t>07/04/2022</a:t>
            </a:fld>
            <a:endParaRPr lang="en-US" dirty="0"/>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pic>
        <p:nvPicPr>
          <p:cNvPr id="17" name="Picture 16">
            <a:extLst>
              <a:ext uri="{FF2B5EF4-FFF2-40B4-BE49-F238E27FC236}">
                <a16:creationId xmlns:a16="http://schemas.microsoft.com/office/drawing/2014/main" id="{FDA96812-C596-B049-AAB8-93457EF6B8F9}"/>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Tree>
    <p:extLst>
      <p:ext uri="{BB962C8B-B14F-4D97-AF65-F5344CB8AC3E}">
        <p14:creationId xmlns:p14="http://schemas.microsoft.com/office/powerpoint/2010/main" val="403105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eneric Text &amp; Image 2">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B6D3317-D90B-EF49-866A-F478D6494A08}"/>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3" name="Picture 12">
            <a:extLst>
              <a:ext uri="{FF2B5EF4-FFF2-40B4-BE49-F238E27FC236}">
                <a16:creationId xmlns:a16="http://schemas.microsoft.com/office/drawing/2014/main" id="{528D9441-422C-3640-820A-48711927143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160000" y="1818000"/>
            <a:ext cx="4032000" cy="5040000"/>
          </a:xfrm>
          <a:prstGeom prst="rect">
            <a:avLst/>
          </a:prstGeom>
        </p:spPr>
      </p:pic>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838200" y="1459478"/>
            <a:ext cx="5044440" cy="4352400"/>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2">
            <a:extLst>
              <a:ext uri="{FF2B5EF4-FFF2-40B4-BE49-F238E27FC236}">
                <a16:creationId xmlns:a16="http://schemas.microsoft.com/office/drawing/2014/main" id="{A88647BF-A57C-8249-889F-5AC7DD3202E7}"/>
              </a:ext>
            </a:extLst>
          </p:cNvPr>
          <p:cNvSpPr>
            <a:spLocks noGrp="1"/>
          </p:cNvSpPr>
          <p:nvPr>
            <p:ph type="pic" idx="13" hasCustomPrompt="1"/>
          </p:nvPr>
        </p:nvSpPr>
        <p:spPr>
          <a:xfrm>
            <a:off x="6309360" y="1463040"/>
            <a:ext cx="5044440" cy="3362960"/>
          </a:xfrm>
          <a:prstGeom prst="roundRect">
            <a:avLst>
              <a:gd name="adj" fmla="val 2736"/>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Place black and white for generic/service content or </a:t>
            </a:r>
            <a:r>
              <a:rPr lang="en-US" dirty="0" err="1"/>
              <a:t>colour</a:t>
            </a:r>
            <a:r>
              <a:rPr lang="en-US" dirty="0"/>
              <a:t> image for ‘impact’ content.</a:t>
            </a:r>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EFE0CEC1-651B-7546-AFA1-0AE5803C80CE}" type="datetime1">
              <a:rPr lang="en-GB" smtClean="0"/>
              <a:t>07/04/2022</a:t>
            </a:fld>
            <a:endParaRPr lang="en-US" dirty="0"/>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673671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ic/Impact Text &amp; Imag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BCBE07B-4D26-5540-BEE8-6A38DAFED008}"/>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6" name="Picture 15">
            <a:extLst>
              <a:ext uri="{FF2B5EF4-FFF2-40B4-BE49-F238E27FC236}">
                <a16:creationId xmlns:a16="http://schemas.microsoft.com/office/drawing/2014/main" id="{BDDACAEE-DC94-BB45-B780-0A68123536C2}"/>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838200" y="1459478"/>
            <a:ext cx="5044440" cy="4352400"/>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2">
            <a:extLst>
              <a:ext uri="{FF2B5EF4-FFF2-40B4-BE49-F238E27FC236}">
                <a16:creationId xmlns:a16="http://schemas.microsoft.com/office/drawing/2014/main" id="{A88647BF-A57C-8249-889F-5AC7DD3202E7}"/>
              </a:ext>
            </a:extLst>
          </p:cNvPr>
          <p:cNvSpPr>
            <a:spLocks noGrp="1"/>
          </p:cNvSpPr>
          <p:nvPr>
            <p:ph type="pic" idx="13" hasCustomPrompt="1"/>
          </p:nvPr>
        </p:nvSpPr>
        <p:spPr>
          <a:xfrm>
            <a:off x="6309360" y="1463040"/>
            <a:ext cx="5044440" cy="3362960"/>
          </a:xfrm>
          <a:prstGeom prst="roundRect">
            <a:avLst>
              <a:gd name="adj" fmla="val 2736"/>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Place black and white for generic/service content or </a:t>
            </a:r>
            <a:r>
              <a:rPr lang="en-US" dirty="0" err="1"/>
              <a:t>colour</a:t>
            </a:r>
            <a:r>
              <a:rPr lang="en-US" dirty="0"/>
              <a:t> image for ‘impact’ content.</a:t>
            </a:r>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EFE0CEC1-651B-7546-AFA1-0AE5803C80CE}" type="datetime1">
              <a:rPr lang="en-GB" smtClean="0"/>
              <a:t>07/04/2022</a:t>
            </a:fld>
            <a:endParaRPr lang="en-US" dirty="0"/>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82286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Flow Chart 1">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56D04D0-7888-BF4A-8490-E3598A8C2B1F}"/>
              </a:ext>
              <a:ext uri="{C183D7F6-B498-43B3-948B-1728B52AA6E4}">
                <adec:decorative xmlns:adec="http://schemas.microsoft.com/office/drawing/2017/decorative" val="1"/>
              </a:ext>
            </a:extLst>
          </p:cNvPr>
          <p:cNvCxnSpPr>
            <a:cxnSpLocks/>
          </p:cNvCxnSpPr>
          <p:nvPr userDrawn="1"/>
        </p:nvCxnSpPr>
        <p:spPr>
          <a:xfrm>
            <a:off x="2913682" y="3617843"/>
            <a:ext cx="9288981" cy="0"/>
          </a:xfrm>
          <a:prstGeom prst="line">
            <a:avLst/>
          </a:prstGeom>
          <a:ln w="28575">
            <a:solidFill>
              <a:srgbClr val="702082"/>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DBD6C3D8-F4FB-0748-80D9-9B0C2AE54EA7}"/>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21" name="Title 1">
            <a:extLst>
              <a:ext uri="{FF2B5EF4-FFF2-40B4-BE49-F238E27FC236}">
                <a16:creationId xmlns:a16="http://schemas.microsoft.com/office/drawing/2014/main" id="{3EA6D41D-BD33-514C-80EA-5E51B030E26E}"/>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838199" y="1960844"/>
            <a:ext cx="2369457" cy="3313997"/>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Box 15" descr="1">
            <a:extLst>
              <a:ext uri="{FF2B5EF4-FFF2-40B4-BE49-F238E27FC236}">
                <a16:creationId xmlns:a16="http://schemas.microsoft.com/office/drawing/2014/main" id="{5229882F-8E60-DC4E-B829-E40C3B79068A}"/>
              </a:ext>
            </a:extLst>
          </p:cNvPr>
          <p:cNvSpPr txBox="1">
            <a:spLocks noChangeAspect="1"/>
          </p:cNvSpPr>
          <p:nvPr userDrawn="1"/>
        </p:nvSpPr>
        <p:spPr>
          <a:xfrm>
            <a:off x="3440291" y="3257843"/>
            <a:ext cx="720000" cy="720000"/>
          </a:xfrm>
          <a:prstGeom prst="ellipse">
            <a:avLst/>
          </a:prstGeom>
          <a:solidFill>
            <a:srgbClr val="70208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1</a:t>
            </a:r>
          </a:p>
        </p:txBody>
      </p:sp>
      <p:sp>
        <p:nvSpPr>
          <p:cNvPr id="17" name="Content Placeholder 2">
            <a:extLst>
              <a:ext uri="{FF2B5EF4-FFF2-40B4-BE49-F238E27FC236}">
                <a16:creationId xmlns:a16="http://schemas.microsoft.com/office/drawing/2014/main" id="{551A80D3-61D4-CF4A-8400-CA845C208530}"/>
              </a:ext>
            </a:extLst>
          </p:cNvPr>
          <p:cNvSpPr>
            <a:spLocks noGrp="1"/>
          </p:cNvSpPr>
          <p:nvPr>
            <p:ph idx="13"/>
          </p:nvPr>
        </p:nvSpPr>
        <p:spPr>
          <a:xfrm>
            <a:off x="4443757" y="1960844"/>
            <a:ext cx="2370113" cy="3313997"/>
          </a:xfrm>
          <a:prstGeom prst="roundRect">
            <a:avLst>
              <a:gd name="adj" fmla="val 3758"/>
            </a:avLst>
          </a:prstGeom>
          <a:solidFill>
            <a:srgbClr val="21232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Box 17" descr="2">
            <a:extLst>
              <a:ext uri="{FF2B5EF4-FFF2-40B4-BE49-F238E27FC236}">
                <a16:creationId xmlns:a16="http://schemas.microsoft.com/office/drawing/2014/main" id="{FEC23411-C866-AD45-97DB-A8500AA6A094}"/>
              </a:ext>
            </a:extLst>
          </p:cNvPr>
          <p:cNvSpPr txBox="1">
            <a:spLocks/>
          </p:cNvSpPr>
          <p:nvPr userDrawn="1"/>
        </p:nvSpPr>
        <p:spPr>
          <a:xfrm>
            <a:off x="7041271" y="3257843"/>
            <a:ext cx="720000" cy="720000"/>
          </a:xfrm>
          <a:prstGeom prst="ellipse">
            <a:avLst/>
          </a:prstGeom>
          <a:solidFill>
            <a:srgbClr val="21232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2</a:t>
            </a:r>
          </a:p>
        </p:txBody>
      </p:sp>
      <p:sp>
        <p:nvSpPr>
          <p:cNvPr id="20" name="Content Placeholder 2">
            <a:extLst>
              <a:ext uri="{FF2B5EF4-FFF2-40B4-BE49-F238E27FC236}">
                <a16:creationId xmlns:a16="http://schemas.microsoft.com/office/drawing/2014/main" id="{4B35406F-3770-2A40-9173-67A3538D2FBD}"/>
              </a:ext>
            </a:extLst>
          </p:cNvPr>
          <p:cNvSpPr>
            <a:spLocks noGrp="1"/>
          </p:cNvSpPr>
          <p:nvPr>
            <p:ph idx="14"/>
          </p:nvPr>
        </p:nvSpPr>
        <p:spPr>
          <a:xfrm>
            <a:off x="8042227" y="1960844"/>
            <a:ext cx="2361661" cy="3313997"/>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Box 18" descr="3">
            <a:extLst>
              <a:ext uri="{FF2B5EF4-FFF2-40B4-BE49-F238E27FC236}">
                <a16:creationId xmlns:a16="http://schemas.microsoft.com/office/drawing/2014/main" id="{A666CD40-405E-8F48-BB3F-139D673BAC5B}"/>
              </a:ext>
            </a:extLst>
          </p:cNvPr>
          <p:cNvSpPr txBox="1">
            <a:spLocks/>
          </p:cNvSpPr>
          <p:nvPr userDrawn="1"/>
        </p:nvSpPr>
        <p:spPr>
          <a:xfrm>
            <a:off x="10633800" y="3275678"/>
            <a:ext cx="720000" cy="720000"/>
          </a:xfrm>
          <a:prstGeom prst="ellipse">
            <a:avLst/>
          </a:prstGeom>
          <a:solidFill>
            <a:srgbClr val="70208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3</a:t>
            </a:r>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0715BF9A-A25A-9E44-AC24-21CF2156EB06}" type="datetime1">
              <a:rPr lang="en-GB" smtClean="0"/>
              <a:t>07/04/2022</a:t>
            </a:fld>
            <a:endParaRPr lang="en-US"/>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2501938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eneric Flow Chart 2">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56D04D0-7888-BF4A-8490-E3598A8C2B1F}"/>
              </a:ext>
              <a:ext uri="{C183D7F6-B498-43B3-948B-1728B52AA6E4}">
                <adec:decorative xmlns:adec="http://schemas.microsoft.com/office/drawing/2017/decorative" val="1"/>
              </a:ext>
            </a:extLst>
          </p:cNvPr>
          <p:cNvCxnSpPr>
            <a:cxnSpLocks/>
          </p:cNvCxnSpPr>
          <p:nvPr userDrawn="1"/>
        </p:nvCxnSpPr>
        <p:spPr>
          <a:xfrm>
            <a:off x="-50800" y="3617843"/>
            <a:ext cx="12253463" cy="0"/>
          </a:xfrm>
          <a:prstGeom prst="line">
            <a:avLst/>
          </a:prstGeom>
          <a:ln w="28575">
            <a:solidFill>
              <a:srgbClr val="702082"/>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4AE12F76-1376-6D42-B2AA-7CB3A9664C0E}"/>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21" name="Title 1">
            <a:extLst>
              <a:ext uri="{FF2B5EF4-FFF2-40B4-BE49-F238E27FC236}">
                <a16:creationId xmlns:a16="http://schemas.microsoft.com/office/drawing/2014/main" id="{867A9403-DB04-8348-B31B-339D7FB807C9}"/>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838199" y="1960844"/>
            <a:ext cx="2369457" cy="3313997"/>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Box 15" descr="3">
            <a:extLst>
              <a:ext uri="{FF2B5EF4-FFF2-40B4-BE49-F238E27FC236}">
                <a16:creationId xmlns:a16="http://schemas.microsoft.com/office/drawing/2014/main" id="{5229882F-8E60-DC4E-B829-E40C3B79068A}"/>
              </a:ext>
            </a:extLst>
          </p:cNvPr>
          <p:cNvSpPr txBox="1">
            <a:spLocks noChangeAspect="1"/>
          </p:cNvSpPr>
          <p:nvPr userDrawn="1"/>
        </p:nvSpPr>
        <p:spPr>
          <a:xfrm>
            <a:off x="3440291" y="3264220"/>
            <a:ext cx="720000" cy="720000"/>
          </a:xfrm>
          <a:prstGeom prst="ellipse">
            <a:avLst/>
          </a:prstGeom>
          <a:solidFill>
            <a:srgbClr val="70208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4</a:t>
            </a:r>
          </a:p>
        </p:txBody>
      </p:sp>
      <p:sp>
        <p:nvSpPr>
          <p:cNvPr id="17" name="Content Placeholder 2">
            <a:extLst>
              <a:ext uri="{FF2B5EF4-FFF2-40B4-BE49-F238E27FC236}">
                <a16:creationId xmlns:a16="http://schemas.microsoft.com/office/drawing/2014/main" id="{551A80D3-61D4-CF4A-8400-CA845C208530}"/>
              </a:ext>
            </a:extLst>
          </p:cNvPr>
          <p:cNvSpPr>
            <a:spLocks noGrp="1"/>
          </p:cNvSpPr>
          <p:nvPr>
            <p:ph idx="13"/>
          </p:nvPr>
        </p:nvSpPr>
        <p:spPr>
          <a:xfrm>
            <a:off x="4443757" y="1960844"/>
            <a:ext cx="2370113" cy="3313997"/>
          </a:xfrm>
          <a:prstGeom prst="roundRect">
            <a:avLst>
              <a:gd name="adj" fmla="val 3758"/>
            </a:avLst>
          </a:prstGeom>
          <a:solidFill>
            <a:srgbClr val="21232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Box 17" descr="4">
            <a:extLst>
              <a:ext uri="{FF2B5EF4-FFF2-40B4-BE49-F238E27FC236}">
                <a16:creationId xmlns:a16="http://schemas.microsoft.com/office/drawing/2014/main" id="{FEC23411-C866-AD45-97DB-A8500AA6A094}"/>
              </a:ext>
            </a:extLst>
          </p:cNvPr>
          <p:cNvSpPr txBox="1">
            <a:spLocks noChangeAspect="1"/>
          </p:cNvSpPr>
          <p:nvPr userDrawn="1"/>
        </p:nvSpPr>
        <p:spPr>
          <a:xfrm>
            <a:off x="7041271" y="3264220"/>
            <a:ext cx="720000" cy="720000"/>
          </a:xfrm>
          <a:prstGeom prst="ellipse">
            <a:avLst/>
          </a:prstGeom>
          <a:solidFill>
            <a:srgbClr val="21232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5</a:t>
            </a:r>
          </a:p>
        </p:txBody>
      </p:sp>
      <p:sp>
        <p:nvSpPr>
          <p:cNvPr id="20" name="Content Placeholder 2">
            <a:extLst>
              <a:ext uri="{FF2B5EF4-FFF2-40B4-BE49-F238E27FC236}">
                <a16:creationId xmlns:a16="http://schemas.microsoft.com/office/drawing/2014/main" id="{4B35406F-3770-2A40-9173-67A3538D2FBD}"/>
              </a:ext>
            </a:extLst>
          </p:cNvPr>
          <p:cNvSpPr>
            <a:spLocks noGrp="1"/>
          </p:cNvSpPr>
          <p:nvPr>
            <p:ph idx="14"/>
          </p:nvPr>
        </p:nvSpPr>
        <p:spPr>
          <a:xfrm>
            <a:off x="8042227" y="1960844"/>
            <a:ext cx="2361661" cy="3313997"/>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Box 18" descr="5">
            <a:extLst>
              <a:ext uri="{FF2B5EF4-FFF2-40B4-BE49-F238E27FC236}">
                <a16:creationId xmlns:a16="http://schemas.microsoft.com/office/drawing/2014/main" id="{A666CD40-405E-8F48-BB3F-139D673BAC5B}"/>
              </a:ext>
            </a:extLst>
          </p:cNvPr>
          <p:cNvSpPr txBox="1">
            <a:spLocks/>
          </p:cNvSpPr>
          <p:nvPr userDrawn="1"/>
        </p:nvSpPr>
        <p:spPr>
          <a:xfrm>
            <a:off x="10746535" y="3264220"/>
            <a:ext cx="723600" cy="720000"/>
          </a:xfrm>
          <a:prstGeom prst="ellipse">
            <a:avLst/>
          </a:prstGeom>
          <a:solidFill>
            <a:srgbClr val="70208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6</a:t>
            </a:r>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4503D537-DB89-2741-879E-E6FBC377CB7F}" type="datetime1">
              <a:rPr lang="en-GB" smtClean="0"/>
              <a:t>07/04/2022</a:t>
            </a:fld>
            <a:endParaRPr lang="en-US"/>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908249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eneric Flow Chart 3">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56D04D0-7888-BF4A-8490-E3598A8C2B1F}"/>
              </a:ext>
            </a:extLst>
          </p:cNvPr>
          <p:cNvCxnSpPr>
            <a:cxnSpLocks/>
          </p:cNvCxnSpPr>
          <p:nvPr userDrawn="1"/>
        </p:nvCxnSpPr>
        <p:spPr>
          <a:xfrm>
            <a:off x="0" y="3617843"/>
            <a:ext cx="11036591" cy="0"/>
          </a:xfrm>
          <a:prstGeom prst="line">
            <a:avLst/>
          </a:prstGeom>
          <a:ln w="28575">
            <a:solidFill>
              <a:srgbClr val="702082"/>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53365D08-9FBB-4142-93B8-0502CDFD9847}"/>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19" name="Title 1">
            <a:extLst>
              <a:ext uri="{FF2B5EF4-FFF2-40B4-BE49-F238E27FC236}">
                <a16:creationId xmlns:a16="http://schemas.microsoft.com/office/drawing/2014/main" id="{A783AA5C-25E9-1D47-A098-CB8BECAF4201}"/>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sp>
        <p:nvSpPr>
          <p:cNvPr id="21" name="TextBox 20" descr="4">
            <a:extLst>
              <a:ext uri="{FF2B5EF4-FFF2-40B4-BE49-F238E27FC236}">
                <a16:creationId xmlns:a16="http://schemas.microsoft.com/office/drawing/2014/main" id="{402C4869-86BF-854E-91B5-2F8215766C1F}"/>
              </a:ext>
            </a:extLst>
          </p:cNvPr>
          <p:cNvSpPr txBox="1">
            <a:spLocks/>
          </p:cNvSpPr>
          <p:nvPr userDrawn="1"/>
        </p:nvSpPr>
        <p:spPr>
          <a:xfrm>
            <a:off x="795409" y="3261755"/>
            <a:ext cx="720000" cy="720000"/>
          </a:xfrm>
          <a:prstGeom prst="ellipse">
            <a:avLst/>
          </a:prstGeom>
          <a:solidFill>
            <a:srgbClr val="21232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4</a:t>
            </a:r>
          </a:p>
        </p:txBody>
      </p:sp>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1773663" y="1960844"/>
            <a:ext cx="2369457" cy="3313997"/>
          </a:xfrm>
          <a:prstGeom prst="roundRect">
            <a:avLst>
              <a:gd name="adj" fmla="val 3758"/>
            </a:avLst>
          </a:prstGeom>
          <a:solidFill>
            <a:srgbClr val="21232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Box 15" descr="5">
            <a:extLst>
              <a:ext uri="{FF2B5EF4-FFF2-40B4-BE49-F238E27FC236}">
                <a16:creationId xmlns:a16="http://schemas.microsoft.com/office/drawing/2014/main" id="{5229882F-8E60-DC4E-B829-E40C3B79068A}"/>
              </a:ext>
            </a:extLst>
          </p:cNvPr>
          <p:cNvSpPr txBox="1">
            <a:spLocks/>
          </p:cNvSpPr>
          <p:nvPr userDrawn="1"/>
        </p:nvSpPr>
        <p:spPr>
          <a:xfrm>
            <a:off x="4405429" y="3243612"/>
            <a:ext cx="723600" cy="720000"/>
          </a:xfrm>
          <a:prstGeom prst="ellipse">
            <a:avLst/>
          </a:prstGeom>
          <a:solidFill>
            <a:srgbClr val="70208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5</a:t>
            </a:r>
          </a:p>
        </p:txBody>
      </p:sp>
      <p:sp>
        <p:nvSpPr>
          <p:cNvPr id="17" name="Content Placeholder 2">
            <a:extLst>
              <a:ext uri="{FF2B5EF4-FFF2-40B4-BE49-F238E27FC236}">
                <a16:creationId xmlns:a16="http://schemas.microsoft.com/office/drawing/2014/main" id="{551A80D3-61D4-CF4A-8400-CA845C208530}"/>
              </a:ext>
            </a:extLst>
          </p:cNvPr>
          <p:cNvSpPr>
            <a:spLocks noGrp="1"/>
          </p:cNvSpPr>
          <p:nvPr>
            <p:ph idx="13"/>
          </p:nvPr>
        </p:nvSpPr>
        <p:spPr>
          <a:xfrm>
            <a:off x="5382573" y="1960844"/>
            <a:ext cx="2370113" cy="3313997"/>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Box 17" descr="6">
            <a:extLst>
              <a:ext uri="{FF2B5EF4-FFF2-40B4-BE49-F238E27FC236}">
                <a16:creationId xmlns:a16="http://schemas.microsoft.com/office/drawing/2014/main" id="{FEC23411-C866-AD45-97DB-A8500AA6A094}"/>
              </a:ext>
            </a:extLst>
          </p:cNvPr>
          <p:cNvSpPr txBox="1">
            <a:spLocks/>
          </p:cNvSpPr>
          <p:nvPr userDrawn="1"/>
        </p:nvSpPr>
        <p:spPr>
          <a:xfrm>
            <a:off x="8020801" y="3243612"/>
            <a:ext cx="720000" cy="720000"/>
          </a:xfrm>
          <a:prstGeom prst="ellipse">
            <a:avLst/>
          </a:prstGeom>
          <a:solidFill>
            <a:srgbClr val="21232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6</a:t>
            </a:r>
          </a:p>
        </p:txBody>
      </p:sp>
      <p:sp>
        <p:nvSpPr>
          <p:cNvPr id="20" name="Content Placeholder 2">
            <a:extLst>
              <a:ext uri="{FF2B5EF4-FFF2-40B4-BE49-F238E27FC236}">
                <a16:creationId xmlns:a16="http://schemas.microsoft.com/office/drawing/2014/main" id="{4B35406F-3770-2A40-9173-67A3538D2FBD}"/>
              </a:ext>
            </a:extLst>
          </p:cNvPr>
          <p:cNvSpPr>
            <a:spLocks noGrp="1"/>
          </p:cNvSpPr>
          <p:nvPr>
            <p:ph idx="14"/>
          </p:nvPr>
        </p:nvSpPr>
        <p:spPr>
          <a:xfrm>
            <a:off x="9007581" y="1960844"/>
            <a:ext cx="2361661" cy="3313997"/>
          </a:xfrm>
          <a:prstGeom prst="roundRect">
            <a:avLst>
              <a:gd name="adj" fmla="val 3758"/>
            </a:avLst>
          </a:prstGeom>
          <a:solidFill>
            <a:srgbClr val="21232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A4096729-12C7-6847-AF20-30EC9E9095B0}" type="datetime1">
              <a:rPr lang="en-GB" smtClean="0"/>
              <a:t>07/04/2022</a:t>
            </a:fld>
            <a:endParaRPr lang="en-US"/>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4160475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eneric/Impact Two Column">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26A9C47-FC13-6448-9F53-7E11444CCFFD}"/>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6" name="Picture 15">
            <a:extLst>
              <a:ext uri="{FF2B5EF4-FFF2-40B4-BE49-F238E27FC236}">
                <a16:creationId xmlns:a16="http://schemas.microsoft.com/office/drawing/2014/main" id="{C5878313-77FD-8244-8818-E61634B962F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15" name="Content Placeholder 2">
            <a:extLst>
              <a:ext uri="{FF2B5EF4-FFF2-40B4-BE49-F238E27FC236}">
                <a16:creationId xmlns:a16="http://schemas.microsoft.com/office/drawing/2014/main" id="{8A0C2EC8-81AB-2648-BD99-8F3BC31361FC}"/>
              </a:ext>
            </a:extLst>
          </p:cNvPr>
          <p:cNvSpPr>
            <a:spLocks noGrp="1"/>
          </p:cNvSpPr>
          <p:nvPr>
            <p:ph idx="14"/>
          </p:nvPr>
        </p:nvSpPr>
        <p:spPr>
          <a:xfrm>
            <a:off x="838200" y="1459478"/>
            <a:ext cx="50444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4B89A0-27EB-7D49-A1FB-0A24F43DEDB3}"/>
              </a:ext>
            </a:extLst>
          </p:cNvPr>
          <p:cNvSpPr>
            <a:spLocks noGrp="1"/>
          </p:cNvSpPr>
          <p:nvPr>
            <p:ph sz="half" idx="2"/>
          </p:nvPr>
        </p:nvSpPr>
        <p:spPr>
          <a:xfrm>
            <a:off x="6309360" y="1473048"/>
            <a:ext cx="50444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396E716-C6D3-7140-8AC0-DDCC0A368FE6}"/>
              </a:ext>
            </a:extLst>
          </p:cNvPr>
          <p:cNvSpPr>
            <a:spLocks noGrp="1"/>
          </p:cNvSpPr>
          <p:nvPr>
            <p:ph type="dt" sz="half" idx="10"/>
          </p:nvPr>
        </p:nvSpPr>
        <p:spPr/>
        <p:txBody>
          <a:bodyPr/>
          <a:lstStyle/>
          <a:p>
            <a:fld id="{01026011-5817-4C4F-8C54-ED4A8F32D78D}" type="datetime1">
              <a:rPr lang="en-GB" smtClean="0"/>
              <a:t>07/04/2022</a:t>
            </a:fld>
            <a:endParaRPr lang="en-US"/>
          </a:p>
        </p:txBody>
      </p:sp>
      <p:sp>
        <p:nvSpPr>
          <p:cNvPr id="6" name="Footer Placeholder 5">
            <a:extLst>
              <a:ext uri="{FF2B5EF4-FFF2-40B4-BE49-F238E27FC236}">
                <a16:creationId xmlns:a16="http://schemas.microsoft.com/office/drawing/2014/main" id="{0933742A-7D36-C84C-82B7-F28431F11E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FA0B6A-A6F4-6C45-A2B9-16CA5FF6523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3556566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eneric/Impact Two Column 2">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0337DCC-087C-EF4C-B483-4BDDB150609F}"/>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7" name="Picture 16">
            <a:extLst>
              <a:ext uri="{FF2B5EF4-FFF2-40B4-BE49-F238E27FC236}">
                <a16:creationId xmlns:a16="http://schemas.microsoft.com/office/drawing/2014/main" id="{21502FDC-D3BB-9B41-8939-2A314D1D487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3" name="Text Placeholder 2">
            <a:extLst>
              <a:ext uri="{FF2B5EF4-FFF2-40B4-BE49-F238E27FC236}">
                <a16:creationId xmlns:a16="http://schemas.microsoft.com/office/drawing/2014/main" id="{2FDD5734-76C8-6E43-990B-FACD1199D39C}"/>
              </a:ext>
            </a:extLst>
          </p:cNvPr>
          <p:cNvSpPr>
            <a:spLocks noGrp="1"/>
          </p:cNvSpPr>
          <p:nvPr>
            <p:ph type="body" idx="1"/>
          </p:nvPr>
        </p:nvSpPr>
        <p:spPr>
          <a:xfrm>
            <a:off x="839789" y="1462549"/>
            <a:ext cx="5042852" cy="823912"/>
          </a:xfrm>
        </p:spPr>
        <p:txBody>
          <a:bodyPr anchor="b"/>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2">
            <a:extLst>
              <a:ext uri="{FF2B5EF4-FFF2-40B4-BE49-F238E27FC236}">
                <a16:creationId xmlns:a16="http://schemas.microsoft.com/office/drawing/2014/main" id="{D2049980-D938-5240-A9B1-A7B9C08A3FD7}"/>
              </a:ext>
            </a:extLst>
          </p:cNvPr>
          <p:cNvSpPr>
            <a:spLocks noGrp="1"/>
          </p:cNvSpPr>
          <p:nvPr>
            <p:ph idx="14"/>
          </p:nvPr>
        </p:nvSpPr>
        <p:spPr>
          <a:xfrm>
            <a:off x="838200" y="2540580"/>
            <a:ext cx="5044440" cy="3327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694AF8A-80DC-4A40-A902-B667F289330F}"/>
              </a:ext>
            </a:extLst>
          </p:cNvPr>
          <p:cNvSpPr>
            <a:spLocks noGrp="1"/>
          </p:cNvSpPr>
          <p:nvPr>
            <p:ph type="body" sz="quarter" idx="3"/>
          </p:nvPr>
        </p:nvSpPr>
        <p:spPr>
          <a:xfrm>
            <a:off x="6309360" y="1462549"/>
            <a:ext cx="5046028" cy="823912"/>
          </a:xfrm>
        </p:spPr>
        <p:txBody>
          <a:bodyPr anchor="b"/>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3">
            <a:extLst>
              <a:ext uri="{FF2B5EF4-FFF2-40B4-BE49-F238E27FC236}">
                <a16:creationId xmlns:a16="http://schemas.microsoft.com/office/drawing/2014/main" id="{1FFC97D4-D179-AC49-9CD5-C230CF63DF32}"/>
              </a:ext>
            </a:extLst>
          </p:cNvPr>
          <p:cNvSpPr>
            <a:spLocks noGrp="1"/>
          </p:cNvSpPr>
          <p:nvPr>
            <p:ph sz="half" idx="2"/>
          </p:nvPr>
        </p:nvSpPr>
        <p:spPr>
          <a:xfrm>
            <a:off x="6309360" y="2554150"/>
            <a:ext cx="5044440" cy="3327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D7CB24B-B261-464F-8701-7A7D30D33A55}"/>
              </a:ext>
            </a:extLst>
          </p:cNvPr>
          <p:cNvSpPr>
            <a:spLocks noGrp="1"/>
          </p:cNvSpPr>
          <p:nvPr>
            <p:ph type="dt" sz="half" idx="10"/>
          </p:nvPr>
        </p:nvSpPr>
        <p:spPr/>
        <p:txBody>
          <a:bodyPr/>
          <a:lstStyle/>
          <a:p>
            <a:fld id="{57AD4DEB-400B-2F47-8EA9-BED2FF45862A}" type="datetime1">
              <a:rPr lang="en-GB" smtClean="0"/>
              <a:t>07/04/2022</a:t>
            </a:fld>
            <a:endParaRPr lang="en-US"/>
          </a:p>
        </p:txBody>
      </p:sp>
      <p:sp>
        <p:nvSpPr>
          <p:cNvPr id="8" name="Footer Placeholder 7">
            <a:extLst>
              <a:ext uri="{FF2B5EF4-FFF2-40B4-BE49-F238E27FC236}">
                <a16:creationId xmlns:a16="http://schemas.microsoft.com/office/drawing/2014/main" id="{D77D488B-CF03-CF4C-AC0D-CE28BE9175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FEA418-9509-2546-A306-76691545CF90}"/>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35302325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eneric/Impact Blank">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6BF8616-2073-4D43-96DD-F449E93AA97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F617DED8-4350-C740-BB7C-D6C45B1EB394}" type="datetime1">
              <a:rPr lang="en-GB" smtClean="0"/>
              <a:t>07/04/2022</a:t>
            </a:fld>
            <a:endParaRPr lang="en-US"/>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
        <p:nvSpPr>
          <p:cNvPr id="9" name="Title 1">
            <a:extLst>
              <a:ext uri="{FF2B5EF4-FFF2-40B4-BE49-F238E27FC236}">
                <a16:creationId xmlns:a16="http://schemas.microsoft.com/office/drawing/2014/main" id="{75F5B6C1-7363-7845-84D2-65178D7ACEAF}"/>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17712650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eneric/Impact Two Column Imag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B171A6C3-7214-5D45-B4C8-B6981E6ED0EA}"/>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5" name="Picture 14">
            <a:extLst>
              <a:ext uri="{FF2B5EF4-FFF2-40B4-BE49-F238E27FC236}">
                <a16:creationId xmlns:a16="http://schemas.microsoft.com/office/drawing/2014/main" id="{89054E92-8F01-F54E-8278-480D5601F5A3}"/>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11" name="Picture Placeholder 2">
            <a:extLst>
              <a:ext uri="{FF2B5EF4-FFF2-40B4-BE49-F238E27FC236}">
                <a16:creationId xmlns:a16="http://schemas.microsoft.com/office/drawing/2014/main" id="{E2730E72-8D0C-9849-B689-B4BEB07099DE}"/>
              </a:ext>
            </a:extLst>
          </p:cNvPr>
          <p:cNvSpPr>
            <a:spLocks noGrp="1"/>
          </p:cNvSpPr>
          <p:nvPr>
            <p:ph type="pic" idx="14"/>
          </p:nvPr>
        </p:nvSpPr>
        <p:spPr>
          <a:xfrm>
            <a:off x="838201" y="1463040"/>
            <a:ext cx="5044440" cy="3362960"/>
          </a:xfrm>
          <a:prstGeom prst="roundRect">
            <a:avLst>
              <a:gd name="adj" fmla="val 2736"/>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2" name="Text Placeholder 3">
            <a:extLst>
              <a:ext uri="{FF2B5EF4-FFF2-40B4-BE49-F238E27FC236}">
                <a16:creationId xmlns:a16="http://schemas.microsoft.com/office/drawing/2014/main" id="{70287752-A3D4-354A-80FC-B04FFE1BC6F4}"/>
              </a:ext>
            </a:extLst>
          </p:cNvPr>
          <p:cNvSpPr>
            <a:spLocks noGrp="1"/>
          </p:cNvSpPr>
          <p:nvPr>
            <p:ph type="body" sz="half" idx="2"/>
          </p:nvPr>
        </p:nvSpPr>
        <p:spPr>
          <a:xfrm>
            <a:off x="839788" y="5150923"/>
            <a:ext cx="5042853" cy="6881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Picture Placeholder 2">
            <a:extLst>
              <a:ext uri="{FF2B5EF4-FFF2-40B4-BE49-F238E27FC236}">
                <a16:creationId xmlns:a16="http://schemas.microsoft.com/office/drawing/2014/main" id="{D51B0398-8716-8F4A-97F7-95F84FB5CA3A}"/>
              </a:ext>
            </a:extLst>
          </p:cNvPr>
          <p:cNvSpPr>
            <a:spLocks noGrp="1"/>
          </p:cNvSpPr>
          <p:nvPr>
            <p:ph type="pic" idx="13"/>
          </p:nvPr>
        </p:nvSpPr>
        <p:spPr>
          <a:xfrm>
            <a:off x="6309360" y="1463040"/>
            <a:ext cx="5044440" cy="3362960"/>
          </a:xfrm>
          <a:prstGeom prst="roundRect">
            <a:avLst>
              <a:gd name="adj" fmla="val 2736"/>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a:extLst>
              <a:ext uri="{FF2B5EF4-FFF2-40B4-BE49-F238E27FC236}">
                <a16:creationId xmlns:a16="http://schemas.microsoft.com/office/drawing/2014/main" id="{CBB708B0-6D17-BC4F-A793-1D36B2137D90}"/>
              </a:ext>
            </a:extLst>
          </p:cNvPr>
          <p:cNvSpPr>
            <a:spLocks noGrp="1"/>
          </p:cNvSpPr>
          <p:nvPr>
            <p:ph type="body" sz="half" idx="15"/>
          </p:nvPr>
        </p:nvSpPr>
        <p:spPr>
          <a:xfrm>
            <a:off x="6309360" y="5150923"/>
            <a:ext cx="5085807" cy="6881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Date Placeholder 1">
            <a:extLst>
              <a:ext uri="{FF2B5EF4-FFF2-40B4-BE49-F238E27FC236}">
                <a16:creationId xmlns:a16="http://schemas.microsoft.com/office/drawing/2014/main" id="{02822C03-EB4F-6C40-A1DC-FC28C5081126}"/>
              </a:ext>
            </a:extLst>
          </p:cNvPr>
          <p:cNvSpPr>
            <a:spLocks noGrp="1"/>
          </p:cNvSpPr>
          <p:nvPr>
            <p:ph type="dt" sz="half" idx="10"/>
          </p:nvPr>
        </p:nvSpPr>
        <p:spPr/>
        <p:txBody>
          <a:bodyPr/>
          <a:lstStyle/>
          <a:p>
            <a:fld id="{6B019124-9FEE-F749-B64E-9F79989DAC2E}" type="datetime1">
              <a:rPr lang="en-GB" smtClean="0"/>
              <a:t>07/04/2022</a:t>
            </a:fld>
            <a:endParaRPr lang="en-US"/>
          </a:p>
        </p:txBody>
      </p:sp>
      <p:sp>
        <p:nvSpPr>
          <p:cNvPr id="3" name="Footer Placeholder 2">
            <a:extLst>
              <a:ext uri="{FF2B5EF4-FFF2-40B4-BE49-F238E27FC236}">
                <a16:creationId xmlns:a16="http://schemas.microsoft.com/office/drawing/2014/main" id="{077AB214-15AA-D748-81F1-3058A17859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425E78-C9A1-1F43-B258-04C4C460ED07}"/>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92661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ic Section Tit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568CA6-59BD-244B-9036-0C61FAFBFC2A}"/>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8160000" y="1818000"/>
            <a:ext cx="4032000" cy="5040000"/>
          </a:xfrm>
          <a:prstGeom prst="rect">
            <a:avLst/>
          </a:prstGeom>
        </p:spPr>
      </p:pic>
      <p:sp>
        <p:nvSpPr>
          <p:cNvPr id="15" name="Title 1">
            <a:extLst>
              <a:ext uri="{FF2B5EF4-FFF2-40B4-BE49-F238E27FC236}">
                <a16:creationId xmlns:a16="http://schemas.microsoft.com/office/drawing/2014/main" id="{D7F1ED91-20F3-6C45-B97B-320BA4DC48B7}"/>
              </a:ext>
            </a:extLst>
          </p:cNvPr>
          <p:cNvSpPr>
            <a:spLocks noGrp="1"/>
          </p:cNvSpPr>
          <p:nvPr>
            <p:ph type="title"/>
          </p:nvPr>
        </p:nvSpPr>
        <p:spPr>
          <a:xfrm>
            <a:off x="831850" y="1229360"/>
            <a:ext cx="7347646" cy="2558547"/>
          </a:xfrm>
        </p:spPr>
        <p:txBody>
          <a:bodyPr anchor="b">
            <a:normAutofit/>
          </a:bodyPr>
          <a:lstStyle>
            <a:lvl1pPr>
              <a:defRPr sz="4400"/>
            </a:lvl1pPr>
          </a:lstStyle>
          <a:p>
            <a:r>
              <a:rPr lang="en-US"/>
              <a:t>Click to edit Master title style</a:t>
            </a:r>
            <a:endParaRPr lang="en-US" dirty="0"/>
          </a:p>
        </p:txBody>
      </p:sp>
      <p:sp>
        <p:nvSpPr>
          <p:cNvPr id="16" name="Text Placeholder 2">
            <a:extLst>
              <a:ext uri="{FF2B5EF4-FFF2-40B4-BE49-F238E27FC236}">
                <a16:creationId xmlns:a16="http://schemas.microsoft.com/office/drawing/2014/main" id="{ACAD05E5-D687-604F-9665-B43A8F5A0F15}"/>
              </a:ext>
            </a:extLst>
          </p:cNvPr>
          <p:cNvSpPr>
            <a:spLocks noGrp="1"/>
          </p:cNvSpPr>
          <p:nvPr>
            <p:ph type="body" idx="1"/>
          </p:nvPr>
        </p:nvSpPr>
        <p:spPr>
          <a:xfrm>
            <a:off x="831850" y="3814895"/>
            <a:ext cx="7336790" cy="1500187"/>
          </a:xfrm>
        </p:spPr>
        <p:txBody>
          <a:bodyPr/>
          <a:lstStyle>
            <a:lvl1pPr marL="0" indent="0">
              <a:buNone/>
              <a:defRPr sz="240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1" name="Picture 10" descr="UK Data Service logo">
            <a:extLst>
              <a:ext uri="{FF2B5EF4-FFF2-40B4-BE49-F238E27FC236}">
                <a16:creationId xmlns:a16="http://schemas.microsoft.com/office/drawing/2014/main" id="{156298A7-4C3C-BA4C-97D4-F2F510C5A17A}"/>
              </a:ext>
            </a:extLst>
          </p:cNvPr>
          <p:cNvPicPr>
            <a:picLocks noChangeAspect="1"/>
          </p:cNvPicPr>
          <p:nvPr userDrawn="1"/>
        </p:nvPicPr>
        <p:blipFill>
          <a:blip r:embed="rId3"/>
          <a:stretch>
            <a:fillRect/>
          </a:stretch>
        </p:blipFill>
        <p:spPr>
          <a:xfrm>
            <a:off x="599440" y="182880"/>
            <a:ext cx="3101521" cy="1059831"/>
          </a:xfrm>
          <a:prstGeom prst="rect">
            <a:avLst/>
          </a:prstGeom>
        </p:spPr>
      </p:pic>
      <p:sp>
        <p:nvSpPr>
          <p:cNvPr id="4" name="Date Placeholder 3">
            <a:extLst>
              <a:ext uri="{FF2B5EF4-FFF2-40B4-BE49-F238E27FC236}">
                <a16:creationId xmlns:a16="http://schemas.microsoft.com/office/drawing/2014/main" id="{576A7BAA-6633-ED49-B704-0C3C14CAA02E}"/>
              </a:ext>
            </a:extLst>
          </p:cNvPr>
          <p:cNvSpPr>
            <a:spLocks noGrp="1"/>
          </p:cNvSpPr>
          <p:nvPr>
            <p:ph type="dt" sz="half" idx="10"/>
          </p:nvPr>
        </p:nvSpPr>
        <p:spPr/>
        <p:txBody>
          <a:bodyPr/>
          <a:lstStyle/>
          <a:p>
            <a:fld id="{B215A42F-436F-F945-AF86-C545F1275288}" type="datetime1">
              <a:rPr lang="en-GB" smtClean="0"/>
              <a:t>07/04/2022</a:t>
            </a:fld>
            <a:endParaRPr lang="en-US" dirty="0"/>
          </a:p>
        </p:txBody>
      </p:sp>
      <p:sp>
        <p:nvSpPr>
          <p:cNvPr id="5" name="Footer Placeholder 4">
            <a:extLst>
              <a:ext uri="{FF2B5EF4-FFF2-40B4-BE49-F238E27FC236}">
                <a16:creationId xmlns:a16="http://schemas.microsoft.com/office/drawing/2014/main" id="{BFAB7BBB-4F97-4945-8A6E-B312377E7D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4C29CD-B531-3345-9F02-2BBEC37AF461}"/>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37595621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eneric/Impact Text w/ Large Imag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D637F60-8147-E64A-B40D-2B0E76450DAB}"/>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3" name="Picture 12">
            <a:extLst>
              <a:ext uri="{FF2B5EF4-FFF2-40B4-BE49-F238E27FC236}">
                <a16:creationId xmlns:a16="http://schemas.microsoft.com/office/drawing/2014/main" id="{1D3CC57A-08FB-2043-9F96-FEB3835CE5EC}"/>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15" name="Content Placeholder 2">
            <a:extLst>
              <a:ext uri="{FF2B5EF4-FFF2-40B4-BE49-F238E27FC236}">
                <a16:creationId xmlns:a16="http://schemas.microsoft.com/office/drawing/2014/main" id="{E30400B8-1E22-FA40-8821-BF2BE615A391}"/>
              </a:ext>
            </a:extLst>
          </p:cNvPr>
          <p:cNvSpPr>
            <a:spLocks noGrp="1"/>
          </p:cNvSpPr>
          <p:nvPr>
            <p:ph idx="1"/>
          </p:nvPr>
        </p:nvSpPr>
        <p:spPr>
          <a:xfrm>
            <a:off x="838200" y="1463040"/>
            <a:ext cx="3981994" cy="41137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2">
            <a:extLst>
              <a:ext uri="{FF2B5EF4-FFF2-40B4-BE49-F238E27FC236}">
                <a16:creationId xmlns:a16="http://schemas.microsoft.com/office/drawing/2014/main" id="{B1AA4212-F7CB-D54A-B323-E0607E7F2D43}"/>
              </a:ext>
            </a:extLst>
          </p:cNvPr>
          <p:cNvSpPr>
            <a:spLocks noGrp="1"/>
          </p:cNvSpPr>
          <p:nvPr>
            <p:ph type="pic" idx="13" hasCustomPrompt="1"/>
          </p:nvPr>
        </p:nvSpPr>
        <p:spPr>
          <a:xfrm>
            <a:off x="5183188" y="1463040"/>
            <a:ext cx="6170612" cy="4113741"/>
          </a:xfrm>
          <a:prstGeom prst="roundRect">
            <a:avLst>
              <a:gd name="adj" fmla="val 2736"/>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Place black and white for generic/service content or </a:t>
            </a:r>
            <a:r>
              <a:rPr lang="en-US" dirty="0" err="1"/>
              <a:t>colour</a:t>
            </a:r>
            <a:r>
              <a:rPr lang="en-US" dirty="0"/>
              <a:t> image for ‘impact’ content.</a:t>
            </a:r>
          </a:p>
          <a:p>
            <a:endParaRPr lang="en-US" dirty="0"/>
          </a:p>
        </p:txBody>
      </p:sp>
      <p:sp>
        <p:nvSpPr>
          <p:cNvPr id="5" name="Date Placeholder 4">
            <a:extLst>
              <a:ext uri="{FF2B5EF4-FFF2-40B4-BE49-F238E27FC236}">
                <a16:creationId xmlns:a16="http://schemas.microsoft.com/office/drawing/2014/main" id="{24E5832B-BD35-5546-BFD6-7A0897477F2A}"/>
              </a:ext>
            </a:extLst>
          </p:cNvPr>
          <p:cNvSpPr>
            <a:spLocks noGrp="1"/>
          </p:cNvSpPr>
          <p:nvPr>
            <p:ph type="dt" sz="half" idx="10"/>
          </p:nvPr>
        </p:nvSpPr>
        <p:spPr/>
        <p:txBody>
          <a:bodyPr/>
          <a:lstStyle/>
          <a:p>
            <a:fld id="{121B5539-A31E-E445-B370-3EE7B5028308}" type="datetime1">
              <a:rPr lang="en-GB" smtClean="0"/>
              <a:t>07/04/2022</a:t>
            </a:fld>
            <a:endParaRPr lang="en-US"/>
          </a:p>
        </p:txBody>
      </p:sp>
      <p:sp>
        <p:nvSpPr>
          <p:cNvPr id="6" name="Footer Placeholder 5">
            <a:extLst>
              <a:ext uri="{FF2B5EF4-FFF2-40B4-BE49-F238E27FC236}">
                <a16:creationId xmlns:a16="http://schemas.microsoft.com/office/drawing/2014/main" id="{12417B17-7C2F-CC4E-8479-ACD6C7D42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C452-7B7D-9941-880B-F88136874632}"/>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17914769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257F14C-28EB-D44F-835B-2A45258A3E7D}"/>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440193" y="0"/>
            <a:ext cx="4140000" cy="4140000"/>
          </a:xfrm>
          <a:prstGeom prst="rect">
            <a:avLst/>
          </a:prstGeom>
        </p:spPr>
      </p:pic>
      <p:pic>
        <p:nvPicPr>
          <p:cNvPr id="15" name="Picture 14">
            <a:extLst>
              <a:ext uri="{FF2B5EF4-FFF2-40B4-BE49-F238E27FC236}">
                <a16:creationId xmlns:a16="http://schemas.microsoft.com/office/drawing/2014/main" id="{3DCBD7EA-7633-8544-82AA-792AA39D270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8052000" y="2718000"/>
            <a:ext cx="4140000" cy="4140000"/>
          </a:xfrm>
          <a:prstGeom prst="rect">
            <a:avLst/>
          </a:prstGeom>
        </p:spPr>
      </p:pic>
      <p:sp>
        <p:nvSpPr>
          <p:cNvPr id="13" name="Title 1">
            <a:extLst>
              <a:ext uri="{FF2B5EF4-FFF2-40B4-BE49-F238E27FC236}">
                <a16:creationId xmlns:a16="http://schemas.microsoft.com/office/drawing/2014/main" id="{2278BD0B-2407-594E-B441-F29356308E5A}"/>
              </a:ext>
            </a:extLst>
          </p:cNvPr>
          <p:cNvSpPr>
            <a:spLocks noGrp="1"/>
          </p:cNvSpPr>
          <p:nvPr>
            <p:ph type="title"/>
          </p:nvPr>
        </p:nvSpPr>
        <p:spPr>
          <a:xfrm>
            <a:off x="831850" y="1240077"/>
            <a:ext cx="5264150" cy="2547830"/>
          </a:xfrm>
        </p:spPr>
        <p:txBody>
          <a:bodyPr anchor="b">
            <a:normAutofit/>
          </a:bodyPr>
          <a:lstStyle>
            <a:lvl1pPr>
              <a:defRPr sz="4400"/>
            </a:lvl1p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3073C0B5-D10A-244A-A642-F2ECD8D216A4}"/>
              </a:ext>
            </a:extLst>
          </p:cNvPr>
          <p:cNvSpPr>
            <a:spLocks noGrp="1"/>
          </p:cNvSpPr>
          <p:nvPr>
            <p:ph type="body" idx="1" hasCustomPrompt="1"/>
          </p:nvPr>
        </p:nvSpPr>
        <p:spPr>
          <a:xfrm>
            <a:off x="831850" y="3814895"/>
            <a:ext cx="5264150" cy="1500187"/>
          </a:xfrm>
        </p:spPr>
        <p:txBody>
          <a:bodyPr/>
          <a:lstStyle>
            <a:lvl1pPr marL="0" indent="0">
              <a:buNone/>
              <a:defRPr sz="240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Insert contact details [name, email]</a:t>
            </a:r>
          </a:p>
        </p:txBody>
      </p:sp>
      <p:pic>
        <p:nvPicPr>
          <p:cNvPr id="17" name="Logo" descr="UK Data Service logo">
            <a:extLst>
              <a:ext uri="{FF2B5EF4-FFF2-40B4-BE49-F238E27FC236}">
                <a16:creationId xmlns:a16="http://schemas.microsoft.com/office/drawing/2014/main" id="{0F76BA20-AA2B-7340-AC15-C4F4ACBB3B65}"/>
              </a:ext>
            </a:extLst>
          </p:cNvPr>
          <p:cNvPicPr>
            <a:picLocks noChangeAspect="1"/>
          </p:cNvPicPr>
          <p:nvPr userDrawn="1"/>
        </p:nvPicPr>
        <p:blipFill>
          <a:blip r:embed="rId4"/>
          <a:stretch>
            <a:fillRect/>
          </a:stretch>
        </p:blipFill>
        <p:spPr>
          <a:xfrm>
            <a:off x="599440" y="182880"/>
            <a:ext cx="3101521" cy="1059831"/>
          </a:xfrm>
          <a:prstGeom prst="rect">
            <a:avLst/>
          </a:prstGeom>
        </p:spPr>
      </p:pic>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45591B23-550B-D34F-BD1A-05839C075451}" type="datetime1">
              <a:rPr lang="en-GB" smtClean="0"/>
              <a:t>07/04/2022</a:t>
            </a:fld>
            <a:endParaRPr lang="en-US"/>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17246269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Slide 2">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2278BD0B-2407-594E-B441-F29356308E5A}"/>
              </a:ext>
            </a:extLst>
          </p:cNvPr>
          <p:cNvSpPr>
            <a:spLocks noGrp="1"/>
          </p:cNvSpPr>
          <p:nvPr>
            <p:ph type="title"/>
          </p:nvPr>
        </p:nvSpPr>
        <p:spPr>
          <a:xfrm>
            <a:off x="831850" y="1252603"/>
            <a:ext cx="5264150" cy="2535304"/>
          </a:xfrm>
        </p:spPr>
        <p:txBody>
          <a:bodyPr anchor="b">
            <a:normAutofit/>
          </a:bodyPr>
          <a:lstStyle>
            <a:lvl1pPr>
              <a:defRPr sz="4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45591B23-550B-D34F-BD1A-05839C075451}" type="datetime1">
              <a:rPr lang="en-GB" smtClean="0"/>
              <a:t>07/04/2022</a:t>
            </a:fld>
            <a:endParaRPr lang="en-US"/>
          </a:p>
        </p:txBody>
      </p:sp>
      <p:pic>
        <p:nvPicPr>
          <p:cNvPr id="10" name="Logo" descr="UK Data Service logo">
            <a:extLst>
              <a:ext uri="{FF2B5EF4-FFF2-40B4-BE49-F238E27FC236}">
                <a16:creationId xmlns:a16="http://schemas.microsoft.com/office/drawing/2014/main" id="{7236A974-59D9-5341-B4B6-A118591D7A93}"/>
              </a:ext>
            </a:extLst>
          </p:cNvPr>
          <p:cNvPicPr>
            <a:picLocks noChangeAspect="1"/>
          </p:cNvPicPr>
          <p:nvPr userDrawn="1"/>
        </p:nvPicPr>
        <p:blipFill>
          <a:blip r:embed="rId2"/>
          <a:stretch>
            <a:fillRect/>
          </a:stretch>
        </p:blipFill>
        <p:spPr>
          <a:xfrm>
            <a:off x="599440" y="182880"/>
            <a:ext cx="3101521" cy="1059831"/>
          </a:xfrm>
          <a:prstGeom prst="rect">
            <a:avLst/>
          </a:prstGeom>
        </p:spPr>
      </p:pic>
      <p:sp>
        <p:nvSpPr>
          <p:cNvPr id="14" name="Text Placeholder 2">
            <a:extLst>
              <a:ext uri="{FF2B5EF4-FFF2-40B4-BE49-F238E27FC236}">
                <a16:creationId xmlns:a16="http://schemas.microsoft.com/office/drawing/2014/main" id="{3073C0B5-D10A-244A-A642-F2ECD8D216A4}"/>
              </a:ext>
            </a:extLst>
          </p:cNvPr>
          <p:cNvSpPr>
            <a:spLocks noGrp="1"/>
          </p:cNvSpPr>
          <p:nvPr>
            <p:ph type="body" idx="1"/>
          </p:nvPr>
        </p:nvSpPr>
        <p:spPr>
          <a:xfrm>
            <a:off x="831850" y="3814895"/>
            <a:ext cx="5264150" cy="1500187"/>
          </a:xfrm>
        </p:spPr>
        <p:txBody>
          <a:bodyPr/>
          <a:lstStyle>
            <a:lvl1pPr marL="0" indent="0">
              <a:buNone/>
              <a:defRPr sz="240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4670014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BB6CE-15A0-1F4C-8750-95EFE64645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3ABD98-971F-2E47-A3B1-7DF8D24359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D3FDF4-2C51-0642-B47E-E9644E942529}"/>
              </a:ext>
            </a:extLst>
          </p:cNvPr>
          <p:cNvSpPr>
            <a:spLocks noGrp="1"/>
          </p:cNvSpPr>
          <p:nvPr>
            <p:ph type="dt" sz="half" idx="10"/>
          </p:nvPr>
        </p:nvSpPr>
        <p:spPr/>
        <p:txBody>
          <a:bodyPr/>
          <a:lstStyle/>
          <a:p>
            <a:fld id="{49289C17-556E-C046-A339-146F08853335}" type="datetime1">
              <a:rPr lang="en-GB" smtClean="0"/>
              <a:t>07/04/2022</a:t>
            </a:fld>
            <a:endParaRPr lang="en-US"/>
          </a:p>
        </p:txBody>
      </p:sp>
      <p:sp>
        <p:nvSpPr>
          <p:cNvPr id="5" name="Footer Placeholder 4">
            <a:extLst>
              <a:ext uri="{FF2B5EF4-FFF2-40B4-BE49-F238E27FC236}">
                <a16:creationId xmlns:a16="http://schemas.microsoft.com/office/drawing/2014/main" id="{419A1DE3-9B49-6A45-9086-4F82B8A46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178811-6AAB-0544-B451-5714A93F500C}"/>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6357409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704203-40B6-AD49-BABA-0F53D899F9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AD708B-2825-8A44-ADE7-0D8D0CFF2C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A64769-EEF7-A549-9639-8815B60030E5}"/>
              </a:ext>
            </a:extLst>
          </p:cNvPr>
          <p:cNvSpPr>
            <a:spLocks noGrp="1"/>
          </p:cNvSpPr>
          <p:nvPr>
            <p:ph type="dt" sz="half" idx="10"/>
          </p:nvPr>
        </p:nvSpPr>
        <p:spPr/>
        <p:txBody>
          <a:bodyPr/>
          <a:lstStyle/>
          <a:p>
            <a:fld id="{0A4E35E5-3497-504C-90EE-ACD012EC1750}" type="datetime1">
              <a:rPr lang="en-GB" smtClean="0"/>
              <a:t>07/04/2022</a:t>
            </a:fld>
            <a:endParaRPr lang="en-US"/>
          </a:p>
        </p:txBody>
      </p:sp>
      <p:sp>
        <p:nvSpPr>
          <p:cNvPr id="5" name="Footer Placeholder 4">
            <a:extLst>
              <a:ext uri="{FF2B5EF4-FFF2-40B4-BE49-F238E27FC236}">
                <a16:creationId xmlns:a16="http://schemas.microsoft.com/office/drawing/2014/main" id="{A4221ACA-B6B2-A145-B9B1-6320D9CAF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F0699-5091-B846-8889-D3EC580EBA0B}"/>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2681949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1C61E-7F3B-41F7-8911-4EE43984DCC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C82DB46-17B7-4E30-ABC4-11120433DA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356FB6-E510-4D24-9D4F-3DFBCF830CB0}"/>
              </a:ext>
            </a:extLst>
          </p:cNvPr>
          <p:cNvSpPr>
            <a:spLocks noGrp="1"/>
          </p:cNvSpPr>
          <p:nvPr>
            <p:ph type="dt" sz="half" idx="10"/>
          </p:nvPr>
        </p:nvSpPr>
        <p:spPr/>
        <p:txBody>
          <a:bodyPr/>
          <a:lstStyle/>
          <a:p>
            <a:fld id="{BBF176CA-10C5-4301-B2B1-5A3C23F38EBE}" type="datetimeFigureOut">
              <a:rPr lang="en-GB" smtClean="0"/>
              <a:t>07/04/2022</a:t>
            </a:fld>
            <a:endParaRPr lang="en-GB"/>
          </a:p>
        </p:txBody>
      </p:sp>
      <p:sp>
        <p:nvSpPr>
          <p:cNvPr id="5" name="Footer Placeholder 4">
            <a:extLst>
              <a:ext uri="{FF2B5EF4-FFF2-40B4-BE49-F238E27FC236}">
                <a16:creationId xmlns:a16="http://schemas.microsoft.com/office/drawing/2014/main" id="{F3C8F15C-94B2-4852-A93D-3BD5321A84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7731AC-0C0B-4748-A020-9733C9C601AD}"/>
              </a:ext>
            </a:extLst>
          </p:cNvPr>
          <p:cNvSpPr>
            <a:spLocks noGrp="1"/>
          </p:cNvSpPr>
          <p:nvPr>
            <p:ph type="sldNum" sz="quarter" idx="12"/>
          </p:nvPr>
        </p:nvSpPr>
        <p:spPr/>
        <p:txBody>
          <a:bodyPr/>
          <a:lstStyle/>
          <a:p>
            <a:fld id="{1047B330-F133-497C-A615-339932D1FE77}" type="slidenum">
              <a:rPr lang="en-GB" smtClean="0"/>
              <a:t>‹#›</a:t>
            </a:fld>
            <a:endParaRPr lang="en-GB"/>
          </a:p>
        </p:txBody>
      </p:sp>
    </p:spTree>
    <p:extLst>
      <p:ext uri="{BB962C8B-B14F-4D97-AF65-F5344CB8AC3E}">
        <p14:creationId xmlns:p14="http://schemas.microsoft.com/office/powerpoint/2010/main" val="1672028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text block (No-colour Hex)">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B4B117-0BB7-B947-BBCE-4B75B6FF2C13}"/>
              </a:ext>
            </a:extLst>
          </p:cNvPr>
          <p:cNvSpPr>
            <a:spLocks noGrp="1"/>
          </p:cNvSpPr>
          <p:nvPr>
            <p:ph type="title"/>
          </p:nvPr>
        </p:nvSpPr>
        <p:spPr>
          <a:xfrm>
            <a:off x="838200" y="513409"/>
            <a:ext cx="9977271" cy="548819"/>
          </a:xfrm>
        </p:spPr>
        <p:txBody>
          <a:bodyPr>
            <a:noAutofit/>
          </a:bodyPr>
          <a:lstStyle>
            <a:lvl1pPr>
              <a:defRPr sz="3600"/>
            </a:lvl1pPr>
          </a:lstStyle>
          <a:p>
            <a:r>
              <a:rPr lang="en-US"/>
              <a:t>Click to edit Master title style</a:t>
            </a:r>
            <a:endParaRPr lang="en-US" dirty="0"/>
          </a:p>
        </p:txBody>
      </p:sp>
      <p:sp>
        <p:nvSpPr>
          <p:cNvPr id="10" name="Text Placeholder 9"/>
          <p:cNvSpPr>
            <a:spLocks noGrp="1"/>
          </p:cNvSpPr>
          <p:nvPr>
            <p:ph type="body" sz="quarter" idx="13"/>
          </p:nvPr>
        </p:nvSpPr>
        <p:spPr>
          <a:xfrm>
            <a:off x="838200" y="1524001"/>
            <a:ext cx="9977438" cy="32209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6" name="Picture 5" descr="&quot; &quot;">
            <a:extLst>
              <a:ext uri="{FF2B5EF4-FFF2-40B4-BE49-F238E27FC236}">
                <a16:creationId xmlns:a16="http://schemas.microsoft.com/office/drawing/2014/main" id="{5E49A4A5-C4C1-5D41-BB01-2986D21171C3}"/>
              </a:ext>
            </a:extLst>
          </p:cNvPr>
          <p:cNvPicPr>
            <a:picLocks noChangeAspect="1"/>
          </p:cNvPicPr>
          <p:nvPr userDrawn="1"/>
        </p:nvPicPr>
        <p:blipFill>
          <a:blip r:embed="rId2"/>
          <a:stretch>
            <a:fillRect/>
          </a:stretch>
        </p:blipFill>
        <p:spPr>
          <a:xfrm>
            <a:off x="8610600" y="3099873"/>
            <a:ext cx="3594462" cy="3594462"/>
          </a:xfrm>
          <a:prstGeom prst="rect">
            <a:avLst/>
          </a:prstGeom>
        </p:spPr>
      </p:pic>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F617DED8-4350-C740-BB7C-D6C45B1EB394}" type="datetime1">
              <a:rPr lang="en-GB" smtClean="0"/>
              <a:t>07/04/2022</a:t>
            </a:fld>
            <a:endParaRPr lang="en-US"/>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4042561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ingle text block (Colour Hex)">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B4B117-0BB7-B947-BBCE-4B75B6FF2C13}"/>
              </a:ext>
            </a:extLst>
          </p:cNvPr>
          <p:cNvSpPr>
            <a:spLocks noGrp="1"/>
          </p:cNvSpPr>
          <p:nvPr>
            <p:ph type="title"/>
          </p:nvPr>
        </p:nvSpPr>
        <p:spPr>
          <a:xfrm>
            <a:off x="838200" y="538123"/>
            <a:ext cx="9977271" cy="548819"/>
          </a:xfrm>
        </p:spPr>
        <p:txBody>
          <a:bodyPr>
            <a:noAutofit/>
          </a:bodyPr>
          <a:lstStyle>
            <a:lvl1pPr>
              <a:defRPr sz="3600"/>
            </a:lvl1pPr>
          </a:lstStyle>
          <a:p>
            <a:r>
              <a:rPr lang="en-US"/>
              <a:t>Click to edit Master title style</a:t>
            </a:r>
            <a:endParaRPr lang="en-US" dirty="0"/>
          </a:p>
        </p:txBody>
      </p:sp>
      <p:sp>
        <p:nvSpPr>
          <p:cNvPr id="10" name="Text Placeholder 9"/>
          <p:cNvSpPr>
            <a:spLocks noGrp="1"/>
          </p:cNvSpPr>
          <p:nvPr>
            <p:ph type="body" sz="quarter" idx="13"/>
          </p:nvPr>
        </p:nvSpPr>
        <p:spPr>
          <a:xfrm>
            <a:off x="838200" y="1548713"/>
            <a:ext cx="8843682" cy="40654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F617DED8-4350-C740-BB7C-D6C45B1EB394}" type="datetime1">
              <a:rPr lang="en-GB" smtClean="0"/>
              <a:t>07/04/2022</a:t>
            </a:fld>
            <a:endParaRPr lang="en-US"/>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pic>
        <p:nvPicPr>
          <p:cNvPr id="11" name="Picture 10" descr="&quot; &quot;">
            <a:extLst>
              <a:ext uri="{FF2B5EF4-FFF2-40B4-BE49-F238E27FC236}">
                <a16:creationId xmlns:a16="http://schemas.microsoft.com/office/drawing/2014/main" id="{96E4B558-0EB5-6F40-AF8C-7DF31DEF437A}"/>
              </a:ext>
            </a:extLst>
          </p:cNvPr>
          <p:cNvPicPr>
            <a:picLocks noChangeAspect="1"/>
          </p:cNvPicPr>
          <p:nvPr userDrawn="1"/>
        </p:nvPicPr>
        <p:blipFill>
          <a:blip r:embed="rId2"/>
          <a:stretch>
            <a:fillRect/>
          </a:stretch>
        </p:blipFill>
        <p:spPr>
          <a:xfrm>
            <a:off x="7112000" y="1223011"/>
            <a:ext cx="5080000" cy="6350000"/>
          </a:xfrm>
          <a:prstGeom prst="rect">
            <a:avLst/>
          </a:prstGeom>
        </p:spPr>
      </p:pic>
    </p:spTree>
    <p:extLst>
      <p:ext uri="{BB962C8B-B14F-4D97-AF65-F5344CB8AC3E}">
        <p14:creationId xmlns:p14="http://schemas.microsoft.com/office/powerpoint/2010/main" val="3280349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ngle text block (Small Hex)">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B4B117-0BB7-B947-BBCE-4B75B6FF2C13}"/>
              </a:ext>
            </a:extLst>
          </p:cNvPr>
          <p:cNvSpPr>
            <a:spLocks noGrp="1"/>
          </p:cNvSpPr>
          <p:nvPr>
            <p:ph type="title"/>
          </p:nvPr>
        </p:nvSpPr>
        <p:spPr>
          <a:xfrm>
            <a:off x="838200" y="538123"/>
            <a:ext cx="9977271" cy="548819"/>
          </a:xfrm>
        </p:spPr>
        <p:txBody>
          <a:bodyPr>
            <a:noAutofit/>
          </a:bodyPr>
          <a:lstStyle>
            <a:lvl1pPr>
              <a:defRPr sz="3600"/>
            </a:lvl1pPr>
          </a:lstStyle>
          <a:p>
            <a:r>
              <a:rPr lang="en-US"/>
              <a:t>Click to edit Master title style</a:t>
            </a:r>
            <a:endParaRPr lang="en-US" dirty="0"/>
          </a:p>
        </p:txBody>
      </p:sp>
      <p:sp>
        <p:nvSpPr>
          <p:cNvPr id="10" name="Text Placeholder 9"/>
          <p:cNvSpPr>
            <a:spLocks noGrp="1"/>
          </p:cNvSpPr>
          <p:nvPr>
            <p:ph type="body" sz="quarter" idx="13"/>
          </p:nvPr>
        </p:nvSpPr>
        <p:spPr>
          <a:xfrm>
            <a:off x="838200" y="1540477"/>
            <a:ext cx="9977438" cy="4257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F617DED8-4350-C740-BB7C-D6C45B1EB394}" type="datetime1">
              <a:rPr lang="en-GB" smtClean="0"/>
              <a:t>07/04/2022</a:t>
            </a:fld>
            <a:endParaRPr lang="en-US"/>
          </a:p>
        </p:txBody>
      </p:sp>
      <p:pic>
        <p:nvPicPr>
          <p:cNvPr id="12" name="Picture 11">
            <a:extLst>
              <a:ext uri="{FF2B5EF4-FFF2-40B4-BE49-F238E27FC236}">
                <a16:creationId xmlns:a16="http://schemas.microsoft.com/office/drawing/2014/main" id="{8E568CA6-59BD-244B-9036-0C61FAFBFC2A}"/>
              </a:ext>
            </a:extLst>
          </p:cNvPr>
          <p:cNvPicPr>
            <a:picLocks noChangeAspect="1"/>
          </p:cNvPicPr>
          <p:nvPr userDrawn="1"/>
        </p:nvPicPr>
        <p:blipFill>
          <a:blip r:embed="rId2"/>
          <a:srcRect/>
          <a:stretch/>
        </p:blipFill>
        <p:spPr>
          <a:xfrm>
            <a:off x="10647926" y="5391304"/>
            <a:ext cx="1544074" cy="1930092"/>
          </a:xfrm>
          <a:prstGeom prst="rect">
            <a:avLst/>
          </a:prstGeom>
        </p:spPr>
      </p:pic>
    </p:spTree>
    <p:extLst>
      <p:ext uri="{BB962C8B-B14F-4D97-AF65-F5344CB8AC3E}">
        <p14:creationId xmlns:p14="http://schemas.microsoft.com/office/powerpoint/2010/main" val="391842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556283B-FAA3-0C45-8F69-C61CD2C68C0B}"/>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2" name="Picture 11">
            <a:extLst>
              <a:ext uri="{FF2B5EF4-FFF2-40B4-BE49-F238E27FC236}">
                <a16:creationId xmlns:a16="http://schemas.microsoft.com/office/drawing/2014/main" id="{8D2BAFDA-3085-094D-8597-EA125B75D51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3" name="Chart Placeholder 2">
            <a:extLst>
              <a:ext uri="{FF2B5EF4-FFF2-40B4-BE49-F238E27FC236}">
                <a16:creationId xmlns:a16="http://schemas.microsoft.com/office/drawing/2014/main" id="{D7C0223E-760F-4543-BDE3-CA6F2E441259}"/>
              </a:ext>
            </a:extLst>
          </p:cNvPr>
          <p:cNvSpPr>
            <a:spLocks noGrp="1"/>
          </p:cNvSpPr>
          <p:nvPr>
            <p:ph type="chart" sz="quarter" idx="13" hasCustomPrompt="1"/>
          </p:nvPr>
        </p:nvSpPr>
        <p:spPr>
          <a:xfrm>
            <a:off x="838200" y="1498600"/>
            <a:ext cx="7315200" cy="4484687"/>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GB" smtClean="0">
                <a:effectLst/>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Double click the icon to add and edit charts. Use suitable brand </a:t>
            </a:r>
            <a:r>
              <a:rPr lang="en-US" dirty="0" err="1"/>
              <a:t>colours</a:t>
            </a:r>
            <a:r>
              <a:rPr lang="en-US" dirty="0"/>
              <a:t> to change the chart’s appearance. Use black or purple </a:t>
            </a:r>
            <a:r>
              <a:rPr lang="en-US" dirty="0" err="1"/>
              <a:t>colour</a:t>
            </a:r>
            <a:r>
              <a:rPr lang="en-US" dirty="0"/>
              <a:t> (</a:t>
            </a:r>
            <a:r>
              <a:rPr lang="en-GB" dirty="0">
                <a:solidFill>
                  <a:srgbClr val="222221"/>
                </a:solidFill>
                <a:effectLst/>
                <a:latin typeface="Helvetica" pitchFamily="2" charset="0"/>
              </a:rPr>
              <a:t>#702082) for all text. Refer to theme and our brand guide for more colours.</a:t>
            </a:r>
          </a:p>
          <a:p>
            <a:endParaRPr lang="en-US" dirty="0"/>
          </a:p>
        </p:txBody>
      </p:sp>
      <p:sp>
        <p:nvSpPr>
          <p:cNvPr id="5" name="Date Placeholder 4">
            <a:extLst>
              <a:ext uri="{FF2B5EF4-FFF2-40B4-BE49-F238E27FC236}">
                <a16:creationId xmlns:a16="http://schemas.microsoft.com/office/drawing/2014/main" id="{8396E716-C6D3-7140-8AC0-DDCC0A368FE6}"/>
              </a:ext>
            </a:extLst>
          </p:cNvPr>
          <p:cNvSpPr>
            <a:spLocks noGrp="1"/>
          </p:cNvSpPr>
          <p:nvPr>
            <p:ph type="dt" sz="half" idx="10"/>
          </p:nvPr>
        </p:nvSpPr>
        <p:spPr/>
        <p:txBody>
          <a:bodyPr/>
          <a:lstStyle/>
          <a:p>
            <a:fld id="{BC2AF70C-7487-5D49-97F3-B37681DB2E7A}" type="datetime1">
              <a:rPr lang="en-GB" smtClean="0"/>
              <a:t>07/04/2022</a:t>
            </a:fld>
            <a:endParaRPr lang="en-US" dirty="0"/>
          </a:p>
        </p:txBody>
      </p:sp>
      <p:sp>
        <p:nvSpPr>
          <p:cNvPr id="6" name="Footer Placeholder 5">
            <a:extLst>
              <a:ext uri="{FF2B5EF4-FFF2-40B4-BE49-F238E27FC236}">
                <a16:creationId xmlns:a16="http://schemas.microsoft.com/office/drawing/2014/main" id="{0933742A-7D36-C84C-82B7-F28431F11E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FA0B6A-A6F4-6C45-A2B9-16CA5FF6523D}"/>
              </a:ext>
            </a:extLst>
          </p:cNvPr>
          <p:cNvSpPr>
            <a:spLocks noGrp="1"/>
          </p:cNvSpPr>
          <p:nvPr>
            <p:ph type="sldNum" sz="quarter" idx="12"/>
          </p:nvPr>
        </p:nvSpPr>
        <p:spPr/>
        <p:txBody>
          <a:bodyPr/>
          <a:lstStyle/>
          <a:p>
            <a:fld id="{016687C5-7511-7743-B429-3BDBE272F28B}" type="slidenum">
              <a:rPr lang="en-US" smtClean="0"/>
              <a:t>‹#›</a:t>
            </a:fld>
            <a:endParaRPr lang="en-US" dirty="0"/>
          </a:p>
        </p:txBody>
      </p:sp>
    </p:spTree>
    <p:extLst>
      <p:ext uri="{BB962C8B-B14F-4D97-AF65-F5344CB8AC3E}">
        <p14:creationId xmlns:p14="http://schemas.microsoft.com/office/powerpoint/2010/main" val="432745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E85E4F7-9E26-F444-BDD5-B54AD9B3559B}"/>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5" name="Picture 14">
            <a:extLst>
              <a:ext uri="{FF2B5EF4-FFF2-40B4-BE49-F238E27FC236}">
                <a16:creationId xmlns:a16="http://schemas.microsoft.com/office/drawing/2014/main" id="{8179C323-C234-3B4B-AC17-6AE6E504560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4" name="Table Placeholder 3">
            <a:extLst>
              <a:ext uri="{FF2B5EF4-FFF2-40B4-BE49-F238E27FC236}">
                <a16:creationId xmlns:a16="http://schemas.microsoft.com/office/drawing/2014/main" id="{3F149F08-6749-4F49-BA62-07A1E155EC2B}"/>
              </a:ext>
            </a:extLst>
          </p:cNvPr>
          <p:cNvSpPr>
            <a:spLocks noGrp="1"/>
          </p:cNvSpPr>
          <p:nvPr>
            <p:ph type="tbl" sz="quarter" idx="13" hasCustomPrompt="1"/>
          </p:nvPr>
        </p:nvSpPr>
        <p:spPr>
          <a:xfrm>
            <a:off x="838200" y="1498600"/>
            <a:ext cx="9977438" cy="3819525"/>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Double click icon to design your table. Use black or purple </a:t>
            </a:r>
            <a:r>
              <a:rPr lang="en-US" dirty="0" err="1"/>
              <a:t>colour</a:t>
            </a:r>
            <a:r>
              <a:rPr lang="en-US" dirty="0"/>
              <a:t> (</a:t>
            </a:r>
            <a:r>
              <a:rPr lang="en-GB" dirty="0">
                <a:solidFill>
                  <a:srgbClr val="222221"/>
                </a:solidFill>
                <a:effectLst/>
                <a:latin typeface="Helvetica" pitchFamily="2" charset="0"/>
              </a:rPr>
              <a:t>#702082) for all text. Refer to theme and our brand guide for more colours.</a:t>
            </a:r>
          </a:p>
        </p:txBody>
      </p:sp>
      <p:sp>
        <p:nvSpPr>
          <p:cNvPr id="5" name="Date Placeholder 4">
            <a:extLst>
              <a:ext uri="{FF2B5EF4-FFF2-40B4-BE49-F238E27FC236}">
                <a16:creationId xmlns:a16="http://schemas.microsoft.com/office/drawing/2014/main" id="{8396E716-C6D3-7140-8AC0-DDCC0A368FE6}"/>
              </a:ext>
            </a:extLst>
          </p:cNvPr>
          <p:cNvSpPr>
            <a:spLocks noGrp="1"/>
          </p:cNvSpPr>
          <p:nvPr>
            <p:ph type="dt" sz="half" idx="10"/>
          </p:nvPr>
        </p:nvSpPr>
        <p:spPr/>
        <p:txBody>
          <a:bodyPr/>
          <a:lstStyle/>
          <a:p>
            <a:fld id="{98024559-C37D-F943-A0B6-3EDAAF776624}" type="datetime1">
              <a:rPr lang="en-GB" smtClean="0"/>
              <a:t>07/04/2022</a:t>
            </a:fld>
            <a:endParaRPr lang="en-US"/>
          </a:p>
        </p:txBody>
      </p:sp>
      <p:sp>
        <p:nvSpPr>
          <p:cNvPr id="6" name="Footer Placeholder 5">
            <a:extLst>
              <a:ext uri="{FF2B5EF4-FFF2-40B4-BE49-F238E27FC236}">
                <a16:creationId xmlns:a16="http://schemas.microsoft.com/office/drawing/2014/main" id="{0933742A-7D36-C84C-82B7-F28431F11E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FA0B6A-A6F4-6C45-A2B9-16CA5FF6523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669359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rtAr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E85E4F7-9E26-F444-BDD5-B54AD9B3559B}"/>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5" name="Picture 14">
            <a:extLst>
              <a:ext uri="{FF2B5EF4-FFF2-40B4-BE49-F238E27FC236}">
                <a16:creationId xmlns:a16="http://schemas.microsoft.com/office/drawing/2014/main" id="{8179C323-C234-3B4B-AC17-6AE6E504560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5" name="Date Placeholder 4">
            <a:extLst>
              <a:ext uri="{FF2B5EF4-FFF2-40B4-BE49-F238E27FC236}">
                <a16:creationId xmlns:a16="http://schemas.microsoft.com/office/drawing/2014/main" id="{8396E716-C6D3-7140-8AC0-DDCC0A368FE6}"/>
              </a:ext>
            </a:extLst>
          </p:cNvPr>
          <p:cNvSpPr>
            <a:spLocks noGrp="1"/>
          </p:cNvSpPr>
          <p:nvPr>
            <p:ph type="dt" sz="half" idx="10"/>
          </p:nvPr>
        </p:nvSpPr>
        <p:spPr/>
        <p:txBody>
          <a:bodyPr/>
          <a:lstStyle/>
          <a:p>
            <a:fld id="{98024559-C37D-F943-A0B6-3EDAAF776624}" type="datetime1">
              <a:rPr lang="en-GB" smtClean="0"/>
              <a:t>07/04/2022</a:t>
            </a:fld>
            <a:endParaRPr lang="en-US"/>
          </a:p>
        </p:txBody>
      </p:sp>
      <p:sp>
        <p:nvSpPr>
          <p:cNvPr id="6" name="Footer Placeholder 5">
            <a:extLst>
              <a:ext uri="{FF2B5EF4-FFF2-40B4-BE49-F238E27FC236}">
                <a16:creationId xmlns:a16="http://schemas.microsoft.com/office/drawing/2014/main" id="{0933742A-7D36-C84C-82B7-F28431F11E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FA0B6A-A6F4-6C45-A2B9-16CA5FF6523D}"/>
              </a:ext>
            </a:extLst>
          </p:cNvPr>
          <p:cNvSpPr>
            <a:spLocks noGrp="1"/>
          </p:cNvSpPr>
          <p:nvPr>
            <p:ph type="sldNum" sz="quarter" idx="12"/>
          </p:nvPr>
        </p:nvSpPr>
        <p:spPr/>
        <p:txBody>
          <a:bodyPr/>
          <a:lstStyle/>
          <a:p>
            <a:fld id="{016687C5-7511-7743-B429-3BDBE272F28B}" type="slidenum">
              <a:rPr lang="en-US" smtClean="0"/>
              <a:t>‹#›</a:t>
            </a:fld>
            <a:endParaRPr lang="en-US"/>
          </a:p>
        </p:txBody>
      </p:sp>
      <p:sp>
        <p:nvSpPr>
          <p:cNvPr id="11" name="SmartArt Placeholder 3"/>
          <p:cNvSpPr>
            <a:spLocks noGrp="1"/>
          </p:cNvSpPr>
          <p:nvPr>
            <p:ph type="dgm" sz="quarter" idx="13"/>
          </p:nvPr>
        </p:nvSpPr>
        <p:spPr>
          <a:xfrm>
            <a:off x="838200" y="1773238"/>
            <a:ext cx="9424988" cy="3600450"/>
          </a:xfrm>
        </p:spPr>
        <p:txBody>
          <a:bodyPr/>
          <a:lstStyle/>
          <a:p>
            <a:r>
              <a:rPr lang="en-US"/>
              <a:t>Click icon to add SmartArt graphic</a:t>
            </a:r>
            <a:endParaRPr lang="en-GB" dirty="0"/>
          </a:p>
        </p:txBody>
      </p:sp>
    </p:spTree>
    <p:extLst>
      <p:ext uri="{BB962C8B-B14F-4D97-AF65-F5344CB8AC3E}">
        <p14:creationId xmlns:p14="http://schemas.microsoft.com/office/powerpoint/2010/main" val="92837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eneric Text &amp; Imag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F05234C-2ACE-284E-9BC2-36AD230EE50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160000" y="1818000"/>
            <a:ext cx="4032000" cy="5040000"/>
          </a:xfrm>
          <a:prstGeom prst="rect">
            <a:avLst/>
          </a:prstGeom>
        </p:spPr>
      </p:pic>
      <p:sp>
        <p:nvSpPr>
          <p:cNvPr id="2" name="Title 1">
            <a:extLst>
              <a:ext uri="{FF2B5EF4-FFF2-40B4-BE49-F238E27FC236}">
                <a16:creationId xmlns:a16="http://schemas.microsoft.com/office/drawing/2014/main" id="{0A51BE7A-0162-E341-B254-C9EBCDF7DC93}"/>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sp>
        <p:nvSpPr>
          <p:cNvPr id="17" name="Content Placeholder 2">
            <a:extLst>
              <a:ext uri="{FF2B5EF4-FFF2-40B4-BE49-F238E27FC236}">
                <a16:creationId xmlns:a16="http://schemas.microsoft.com/office/drawing/2014/main" id="{62430BE4-70A3-6545-9DF6-33845DC86CAB}"/>
              </a:ext>
            </a:extLst>
          </p:cNvPr>
          <p:cNvSpPr>
            <a:spLocks noGrp="1"/>
          </p:cNvSpPr>
          <p:nvPr>
            <p:ph idx="1"/>
          </p:nvPr>
        </p:nvSpPr>
        <p:spPr>
          <a:xfrm>
            <a:off x="838200" y="1459478"/>
            <a:ext cx="50444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2">
            <a:extLst>
              <a:ext uri="{FF2B5EF4-FFF2-40B4-BE49-F238E27FC236}">
                <a16:creationId xmlns:a16="http://schemas.microsoft.com/office/drawing/2014/main" id="{A88647BF-A57C-8249-889F-5AC7DD3202E7}"/>
              </a:ext>
            </a:extLst>
          </p:cNvPr>
          <p:cNvSpPr>
            <a:spLocks noGrp="1"/>
          </p:cNvSpPr>
          <p:nvPr>
            <p:ph type="pic" idx="13" hasCustomPrompt="1"/>
          </p:nvPr>
        </p:nvSpPr>
        <p:spPr>
          <a:xfrm>
            <a:off x="6309360" y="1463040"/>
            <a:ext cx="5044440" cy="3362960"/>
          </a:xfrm>
          <a:prstGeom prst="roundRect">
            <a:avLst>
              <a:gd name="adj" fmla="val 2736"/>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Place black and white image for generic/service content or </a:t>
            </a:r>
            <a:r>
              <a:rPr lang="en-US" dirty="0" err="1"/>
              <a:t>colour</a:t>
            </a:r>
            <a:r>
              <a:rPr lang="en-US" dirty="0"/>
              <a:t> image for ‘impact’ content.</a:t>
            </a:r>
          </a:p>
          <a:p>
            <a:endParaRPr lang="en-US" dirty="0"/>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9059AB2C-4B99-BA49-A1DA-3174DB9E16C4}" type="datetime1">
              <a:rPr lang="en-GB" smtClean="0"/>
              <a:t>07/04/2022</a:t>
            </a:fld>
            <a:endParaRPr lang="en-US" dirty="0"/>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217055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8D3251-F8FF-3E43-9ABF-224BA6655B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00C572-2F59-9442-A975-71EAAFC4CB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701CD03-6088-6243-83B0-E50471392C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lumMod val="75000"/>
                    <a:lumOff val="25000"/>
                  </a:schemeClr>
                </a:solidFill>
              </a:defRPr>
            </a:lvl1pPr>
          </a:lstStyle>
          <a:p>
            <a:fld id="{94F93ADD-E702-C74C-B2F2-777AA750DCF5}" type="datetime1">
              <a:rPr lang="en-GB" smtClean="0"/>
              <a:t>07/04/2022</a:t>
            </a:fld>
            <a:endParaRPr lang="en-US" dirty="0"/>
          </a:p>
        </p:txBody>
      </p:sp>
      <p:sp>
        <p:nvSpPr>
          <p:cNvPr id="5" name="Footer Placeholder 4">
            <a:extLst>
              <a:ext uri="{FF2B5EF4-FFF2-40B4-BE49-F238E27FC236}">
                <a16:creationId xmlns:a16="http://schemas.microsoft.com/office/drawing/2014/main" id="{C51C6E44-43F8-EC48-801C-C47A6939FA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lumMod val="75000"/>
                    <a:lumOff val="25000"/>
                  </a:schemeClr>
                </a:solidFill>
              </a:defRPr>
            </a:lvl1pPr>
          </a:lstStyle>
          <a:p>
            <a:endParaRPr lang="en-US" dirty="0"/>
          </a:p>
        </p:txBody>
      </p:sp>
      <p:sp>
        <p:nvSpPr>
          <p:cNvPr id="6" name="Slide Number Placeholder 5">
            <a:extLst>
              <a:ext uri="{FF2B5EF4-FFF2-40B4-BE49-F238E27FC236}">
                <a16:creationId xmlns:a16="http://schemas.microsoft.com/office/drawing/2014/main" id="{37BF583A-B9F5-4F41-8DD5-8AC7F4FF96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lumMod val="75000"/>
                    <a:lumOff val="25000"/>
                  </a:schemeClr>
                </a:solidFill>
              </a:defRPr>
            </a:lvl1pPr>
          </a:lstStyle>
          <a:p>
            <a:fld id="{016687C5-7511-7743-B429-3BDBE272F28B}" type="slidenum">
              <a:rPr lang="en-US" smtClean="0"/>
              <a:pPr/>
              <a:t>‹#›</a:t>
            </a:fld>
            <a:endParaRPr lang="en-US" dirty="0"/>
          </a:p>
        </p:txBody>
      </p:sp>
    </p:spTree>
    <p:extLst>
      <p:ext uri="{BB962C8B-B14F-4D97-AF65-F5344CB8AC3E}">
        <p14:creationId xmlns:p14="http://schemas.microsoft.com/office/powerpoint/2010/main" val="344337512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712" r:id="rId3"/>
    <p:sldLayoutId id="2147483713" r:id="rId4"/>
    <p:sldLayoutId id="2147483714" r:id="rId5"/>
    <p:sldLayoutId id="2147483677" r:id="rId6"/>
    <p:sldLayoutId id="2147483669" r:id="rId7"/>
    <p:sldLayoutId id="2147483715" r:id="rId8"/>
    <p:sldLayoutId id="2147483665" r:id="rId9"/>
    <p:sldLayoutId id="2147483702" r:id="rId10"/>
    <p:sldLayoutId id="2147483680" r:id="rId11"/>
    <p:sldLayoutId id="2147483706" r:id="rId12"/>
    <p:sldLayoutId id="2147483671" r:id="rId13"/>
    <p:sldLayoutId id="2147483673" r:id="rId14"/>
    <p:sldLayoutId id="2147483692" r:id="rId15"/>
    <p:sldLayoutId id="2147483652" r:id="rId16"/>
    <p:sldLayoutId id="2147483653" r:id="rId17"/>
    <p:sldLayoutId id="2147483654" r:id="rId18"/>
    <p:sldLayoutId id="2147483655" r:id="rId19"/>
    <p:sldLayoutId id="2147483657" r:id="rId20"/>
    <p:sldLayoutId id="2147483670" r:id="rId21"/>
    <p:sldLayoutId id="2147483678" r:id="rId22"/>
    <p:sldLayoutId id="2147483658" r:id="rId23"/>
    <p:sldLayoutId id="2147483659" r:id="rId24"/>
    <p:sldLayoutId id="2147483716" r:id="rId25"/>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hyperlink" Target="https://www.n8prp.org.uk/wp-content/uploads/sites/315/2022/01/Reka-Solymosi-Police-Demand-Covid.pdf" TargetMode="Externa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hyperlink" Target="https://link.springer.com/content/pdf/10.1186/s40163-020-00117-6.pdf" TargetMode="External"/><Relationship Id="rId2" Type="http://schemas.openxmlformats.org/officeDocument/2006/relationships/hyperlink" Target="mailto:Nadia.kennar@manchester.ac.uk" TargetMode="Externa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doi.org/10.31235/osf.io/9y7qz" TargetMode="External"/><Relationship Id="rId4" Type="http://schemas.openxmlformats.org/officeDocument/2006/relationships/hyperlink" Target="https://github.com/mpjashby/covid19-crim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3">
            <a:extLst>
              <a:ext uri="{FF2B5EF4-FFF2-40B4-BE49-F238E27FC236}">
                <a16:creationId xmlns:a16="http://schemas.microsoft.com/office/drawing/2014/main" id="{5A8A7916-71D5-4F3E-AF47-A50A656560F9}"/>
              </a:ext>
            </a:extLst>
          </p:cNvPr>
          <p:cNvSpPr>
            <a:spLocks noGrp="1"/>
          </p:cNvSpPr>
          <p:nvPr>
            <p:ph type="title"/>
          </p:nvPr>
        </p:nvSpPr>
        <p:spPr>
          <a:xfrm>
            <a:off x="831850" y="1209675"/>
            <a:ext cx="5264150" cy="2578100"/>
          </a:xfrm>
        </p:spPr>
        <p:txBody>
          <a:bodyPr>
            <a:normAutofit/>
          </a:bodyPr>
          <a:lstStyle/>
          <a:p>
            <a:r>
              <a:rPr lang="en-US" dirty="0"/>
              <a:t>An Introduction to Time Series Analysis and Forecasting </a:t>
            </a:r>
          </a:p>
        </p:txBody>
      </p:sp>
      <p:sp>
        <p:nvSpPr>
          <p:cNvPr id="5" name="Text Placeholder 4">
            <a:extLst>
              <a:ext uri="{FF2B5EF4-FFF2-40B4-BE49-F238E27FC236}">
                <a16:creationId xmlns:a16="http://schemas.microsoft.com/office/drawing/2014/main" id="{B23607BC-A661-1942-930C-8EB3C9C8AFDE}"/>
              </a:ext>
            </a:extLst>
          </p:cNvPr>
          <p:cNvSpPr>
            <a:spLocks noGrp="1"/>
          </p:cNvSpPr>
          <p:nvPr>
            <p:ph type="body" idx="1"/>
          </p:nvPr>
        </p:nvSpPr>
        <p:spPr>
          <a:xfrm>
            <a:off x="831850" y="4213443"/>
            <a:ext cx="5264150" cy="1500187"/>
          </a:xfrm>
        </p:spPr>
        <p:txBody>
          <a:bodyPr/>
          <a:lstStyle/>
          <a:p>
            <a:r>
              <a:rPr lang="en-GB" dirty="0"/>
              <a:t>Nadia Kennar, UKDS</a:t>
            </a:r>
            <a:endParaRPr lang="en-US" dirty="0"/>
          </a:p>
        </p:txBody>
      </p:sp>
      <p:pic>
        <p:nvPicPr>
          <p:cNvPr id="8" name="Picture 6" descr="&quot; &quot;&#10;&#10;"/>
          <p:cNvPicPr>
            <a:picLocks noGrp="1" noChangeAspect="1" noChangeArrowheads="1"/>
          </p:cNvPicPr>
          <p:nvPr>
            <p:ph type="pic" idx="14"/>
          </p:nvPr>
        </p:nvPicPr>
        <p:blipFill>
          <a:blip r:embed="rId2">
            <a:extLst>
              <a:ext uri="{28A0092B-C50C-407E-A947-70E740481C1C}">
                <a14:useLocalDpi xmlns:a14="http://schemas.microsoft.com/office/drawing/2010/main" val="0"/>
              </a:ext>
            </a:extLst>
          </a:blip>
          <a:srcRect l="11899" r="11899"/>
          <a:stretch>
            <a:fillRect/>
          </a:stretch>
        </p:blipFill>
        <p:spPr bwMode="auto">
          <a:xfrm>
            <a:off x="4705949" y="1744755"/>
            <a:ext cx="3727451"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1208069" y="6479114"/>
            <a:ext cx="6690633" cy="230832"/>
          </a:xfrm>
          <a:prstGeom prst="rect">
            <a:avLst/>
          </a:prstGeom>
        </p:spPr>
        <p:txBody>
          <a:bodyPr wrap="square">
            <a:spAutoFit/>
          </a:bodyPr>
          <a:lstStyle/>
          <a:p>
            <a:pPr algn="r"/>
            <a:r>
              <a:rPr lang="en-GB" sz="900" dirty="0">
                <a:solidFill>
                  <a:prstClr val="black"/>
                </a:solidFill>
                <a:latin typeface="Arial" panose="020B0604020202020204" pitchFamily="34" charset="0"/>
                <a:cs typeface="Arial" panose="020B0604020202020204" pitchFamily="34" charset="0"/>
              </a:rPr>
              <a:t>Copyright © year Institution. Created by Organisation, UK Data Service. </a:t>
            </a:r>
            <a:endParaRPr lang="en-GB" sz="900" dirty="0"/>
          </a:p>
        </p:txBody>
      </p:sp>
      <p:pic>
        <p:nvPicPr>
          <p:cNvPr id="13" name="Picture Placeholder 12" descr="Cover photo highlighting an example of a time series plot &#10;">
            <a:extLst>
              <a:ext uri="{FF2B5EF4-FFF2-40B4-BE49-F238E27FC236}">
                <a16:creationId xmlns:a16="http://schemas.microsoft.com/office/drawing/2014/main" id="{C020EA22-C3AD-4030-85C2-ED9A5246FF33}"/>
              </a:ext>
            </a:extLst>
          </p:cNvPr>
          <p:cNvPicPr>
            <a:picLocks noGrp="1" noChangeAspect="1"/>
          </p:cNvPicPr>
          <p:nvPr>
            <p:ph type="pic" idx="13"/>
          </p:nvPr>
        </p:nvPicPr>
        <p:blipFill>
          <a:blip r:embed="rId3"/>
          <a:srcRect l="5000" r="5000"/>
          <a:stretch>
            <a:fillRect/>
          </a:stretch>
        </p:blipFill>
        <p:spPr>
          <a:xfrm>
            <a:off x="8122920" y="1"/>
            <a:ext cx="4114800" cy="6857999"/>
          </a:xfrm>
          <a:prstGeom prst="rect">
            <a:avLst/>
          </a:prstGeom>
        </p:spPr>
      </p:pic>
    </p:spTree>
    <p:extLst>
      <p:ext uri="{BB962C8B-B14F-4D97-AF65-F5344CB8AC3E}">
        <p14:creationId xmlns:p14="http://schemas.microsoft.com/office/powerpoint/2010/main" val="2400972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5E56C-506F-40DF-8E88-4AE7D3128D3D}"/>
              </a:ext>
            </a:extLst>
          </p:cNvPr>
          <p:cNvSpPr>
            <a:spLocks noGrp="1"/>
          </p:cNvSpPr>
          <p:nvPr>
            <p:ph type="title"/>
          </p:nvPr>
        </p:nvSpPr>
        <p:spPr/>
        <p:txBody>
          <a:bodyPr/>
          <a:lstStyle/>
          <a:p>
            <a:r>
              <a:rPr lang="en-GB" dirty="0"/>
              <a:t>Different Aims of Time Series Analysis  </a:t>
            </a:r>
          </a:p>
        </p:txBody>
      </p:sp>
      <p:sp>
        <p:nvSpPr>
          <p:cNvPr id="3" name="Content Placeholder 2">
            <a:extLst>
              <a:ext uri="{FF2B5EF4-FFF2-40B4-BE49-F238E27FC236}">
                <a16:creationId xmlns:a16="http://schemas.microsoft.com/office/drawing/2014/main" id="{563DCB7E-9C8B-4C9E-99F0-70261AA4D3BA}"/>
              </a:ext>
            </a:extLst>
          </p:cNvPr>
          <p:cNvSpPr>
            <a:spLocks noGrp="1"/>
          </p:cNvSpPr>
          <p:nvPr>
            <p:ph idx="1"/>
          </p:nvPr>
        </p:nvSpPr>
        <p:spPr/>
        <p:txBody>
          <a:bodyPr/>
          <a:lstStyle/>
          <a:p>
            <a:pPr marL="514350" indent="-514350">
              <a:buFont typeface="+mj-lt"/>
              <a:buAutoNum type="arabicPeriod"/>
            </a:pPr>
            <a:r>
              <a:rPr lang="en-GB" dirty="0"/>
              <a:t>Access the impact of a </a:t>
            </a:r>
            <a:r>
              <a:rPr lang="en-GB" b="1" dirty="0"/>
              <a:t>single event </a:t>
            </a:r>
            <a:r>
              <a:rPr lang="en-GB" i="1" dirty="0"/>
              <a:t>(descriptive)</a:t>
            </a:r>
          </a:p>
          <a:p>
            <a:pPr marL="514350" indent="-514350">
              <a:buFont typeface="+mj-lt"/>
              <a:buAutoNum type="arabicPeriod"/>
            </a:pPr>
            <a:r>
              <a:rPr lang="en-GB" dirty="0"/>
              <a:t>To study </a:t>
            </a:r>
            <a:r>
              <a:rPr lang="en-GB" b="1" dirty="0"/>
              <a:t>casual patterns </a:t>
            </a:r>
            <a:r>
              <a:rPr lang="en-GB" dirty="0"/>
              <a:t>i.e. the effects of variables rather than events (</a:t>
            </a:r>
            <a:r>
              <a:rPr lang="en-GB" i="1" dirty="0"/>
              <a:t>explanatory)</a:t>
            </a:r>
            <a:endParaRPr lang="en-GB" dirty="0"/>
          </a:p>
          <a:p>
            <a:pPr marL="514350" indent="-514350">
              <a:buFont typeface="+mj-lt"/>
              <a:buAutoNum type="arabicPeriod"/>
            </a:pPr>
            <a:r>
              <a:rPr lang="en-GB" dirty="0"/>
              <a:t>To </a:t>
            </a:r>
            <a:r>
              <a:rPr lang="en-GB" b="1" dirty="0"/>
              <a:t>forecast </a:t>
            </a:r>
            <a:r>
              <a:rPr lang="en-GB" dirty="0"/>
              <a:t>future values of a time series using either previous values of one series (or values from others) (</a:t>
            </a:r>
            <a:r>
              <a:rPr lang="en-GB" i="1" dirty="0"/>
              <a:t>prediction)</a:t>
            </a:r>
          </a:p>
          <a:p>
            <a:pPr marL="514350" indent="-514350">
              <a:buFont typeface="+mj-lt"/>
              <a:buAutoNum type="arabicPeriod"/>
            </a:pPr>
            <a:endParaRPr lang="en-GB" dirty="0"/>
          </a:p>
        </p:txBody>
      </p:sp>
    </p:spTree>
    <p:extLst>
      <p:ext uri="{BB962C8B-B14F-4D97-AF65-F5344CB8AC3E}">
        <p14:creationId xmlns:p14="http://schemas.microsoft.com/office/powerpoint/2010/main" val="2470969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FF1B3-5F5C-44E8-AD1E-464AE3884133}"/>
              </a:ext>
            </a:extLst>
          </p:cNvPr>
          <p:cNvSpPr>
            <a:spLocks noGrp="1"/>
          </p:cNvSpPr>
          <p:nvPr>
            <p:ph type="title"/>
          </p:nvPr>
        </p:nvSpPr>
        <p:spPr>
          <a:xfrm>
            <a:off x="838200" y="215900"/>
            <a:ext cx="10934700" cy="1281113"/>
          </a:xfrm>
        </p:spPr>
        <p:txBody>
          <a:bodyPr>
            <a:noAutofit/>
          </a:bodyPr>
          <a:lstStyle/>
          <a:p>
            <a:r>
              <a:rPr lang="en-GB" sz="3200" dirty="0"/>
              <a:t>Ashby 2020: </a:t>
            </a:r>
            <a:r>
              <a:rPr lang="en-US" sz="3200" i="1" dirty="0"/>
              <a:t>Initial evidence on the relationship between the coronavirus pandemic and crime in the United States</a:t>
            </a:r>
            <a:endParaRPr lang="en-GB" sz="3200" i="1" dirty="0"/>
          </a:p>
        </p:txBody>
      </p:sp>
      <p:sp>
        <p:nvSpPr>
          <p:cNvPr id="3" name="Content Placeholder 2">
            <a:extLst>
              <a:ext uri="{FF2B5EF4-FFF2-40B4-BE49-F238E27FC236}">
                <a16:creationId xmlns:a16="http://schemas.microsoft.com/office/drawing/2014/main" id="{F12D7328-3EC3-4F1D-9E83-170041D0D670}"/>
              </a:ext>
            </a:extLst>
          </p:cNvPr>
          <p:cNvSpPr>
            <a:spLocks noGrp="1"/>
          </p:cNvSpPr>
          <p:nvPr>
            <p:ph idx="1"/>
          </p:nvPr>
        </p:nvSpPr>
        <p:spPr/>
        <p:txBody>
          <a:bodyPr>
            <a:normAutofit/>
          </a:bodyPr>
          <a:lstStyle/>
          <a:p>
            <a:r>
              <a:rPr lang="en-GB" dirty="0"/>
              <a:t>Aim: To understand crime patterns during the pandemic. Used police-recorded open crime data to understand how the frequency of certain crime types changed from the start of the pandemic </a:t>
            </a:r>
          </a:p>
          <a:p>
            <a:endParaRPr lang="en-GB" dirty="0"/>
          </a:p>
          <a:p>
            <a:r>
              <a:rPr lang="en-GB" dirty="0"/>
              <a:t>Method: used SARIMA models of the frequency of crime types in 16 US cities between 01.01.2016 and 20.01.2020. Forecasts were created from these models to compare the actual calls to the expected </a:t>
            </a:r>
          </a:p>
          <a:p>
            <a:pPr marL="0" indent="0">
              <a:buNone/>
            </a:pPr>
            <a:endParaRPr lang="en-GB" dirty="0"/>
          </a:p>
          <a:p>
            <a:pPr marL="0" indent="0">
              <a:buNone/>
            </a:pPr>
            <a:endParaRPr lang="en-GB" dirty="0"/>
          </a:p>
          <a:p>
            <a:r>
              <a:rPr lang="en-GB" dirty="0"/>
              <a:t>Data and Code can be found here: https://osf.io/ef4dw/</a:t>
            </a:r>
          </a:p>
        </p:txBody>
      </p:sp>
      <p:sp>
        <p:nvSpPr>
          <p:cNvPr id="4" name="Slide Number Placeholder 3">
            <a:extLst>
              <a:ext uri="{FF2B5EF4-FFF2-40B4-BE49-F238E27FC236}">
                <a16:creationId xmlns:a16="http://schemas.microsoft.com/office/drawing/2014/main" id="{7C5368F3-DCDD-46AE-AE18-AFBB2DE04036}"/>
              </a:ext>
            </a:extLst>
          </p:cNvPr>
          <p:cNvSpPr>
            <a:spLocks noGrp="1"/>
          </p:cNvSpPr>
          <p:nvPr>
            <p:ph type="sldNum" sz="quarter" idx="12"/>
          </p:nvPr>
        </p:nvSpPr>
        <p:spPr/>
        <p:txBody>
          <a:bodyPr/>
          <a:lstStyle/>
          <a:p>
            <a:fld id="{1047B330-F133-497C-A615-339932D1FE77}" type="slidenum">
              <a:rPr lang="en-GB" smtClean="0"/>
              <a:t>11</a:t>
            </a:fld>
            <a:endParaRPr lang="en-GB"/>
          </a:p>
        </p:txBody>
      </p:sp>
    </p:spTree>
    <p:extLst>
      <p:ext uri="{BB962C8B-B14F-4D97-AF65-F5344CB8AC3E}">
        <p14:creationId xmlns:p14="http://schemas.microsoft.com/office/powerpoint/2010/main" val="4293240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5469-7234-43C2-B38D-B5AF39FCA78F}"/>
              </a:ext>
            </a:extLst>
          </p:cNvPr>
          <p:cNvSpPr>
            <a:spLocks noGrp="1"/>
          </p:cNvSpPr>
          <p:nvPr>
            <p:ph type="title"/>
          </p:nvPr>
        </p:nvSpPr>
        <p:spPr>
          <a:xfrm>
            <a:off x="838200" y="365125"/>
            <a:ext cx="10363200" cy="1281113"/>
          </a:xfrm>
        </p:spPr>
        <p:txBody>
          <a:bodyPr>
            <a:normAutofit/>
          </a:bodyPr>
          <a:lstStyle/>
          <a:p>
            <a:r>
              <a:rPr lang="en-GB" sz="3200" dirty="0"/>
              <a:t>Reka 2022: ‘Understanding Changing Demand Police during the Coronavirus Pandemic </a:t>
            </a:r>
          </a:p>
        </p:txBody>
      </p:sp>
      <p:sp>
        <p:nvSpPr>
          <p:cNvPr id="3" name="Content Placeholder 2">
            <a:extLst>
              <a:ext uri="{FF2B5EF4-FFF2-40B4-BE49-F238E27FC236}">
                <a16:creationId xmlns:a16="http://schemas.microsoft.com/office/drawing/2014/main" id="{7298132C-FCA0-460B-B868-348479E7253C}"/>
              </a:ext>
            </a:extLst>
          </p:cNvPr>
          <p:cNvSpPr>
            <a:spLocks noGrp="1"/>
          </p:cNvSpPr>
          <p:nvPr>
            <p:ph idx="1"/>
          </p:nvPr>
        </p:nvSpPr>
        <p:spPr/>
        <p:txBody>
          <a:bodyPr/>
          <a:lstStyle/>
          <a:p>
            <a:r>
              <a:rPr lang="en-GB" dirty="0"/>
              <a:t>Method: Used a mixed-method approach of robust time series analysis and qualitative interviews with force call centre staff to explore changes in police demand during the pandemic. More specifically examining non-demand </a:t>
            </a:r>
          </a:p>
          <a:p>
            <a:r>
              <a:rPr lang="en-GB" dirty="0"/>
              <a:t>Findings: Reduction in overall calls than would be expected in the absence of the pandemic. </a:t>
            </a:r>
          </a:p>
          <a:p>
            <a:endParaRPr lang="en-GB" dirty="0"/>
          </a:p>
          <a:p>
            <a:endParaRPr lang="en-GB" dirty="0"/>
          </a:p>
          <a:p>
            <a:pPr marL="0" indent="0">
              <a:buNone/>
            </a:pPr>
            <a:r>
              <a:rPr lang="en-GB" dirty="0"/>
              <a:t>Report: </a:t>
            </a:r>
            <a:r>
              <a:rPr lang="en-GB" dirty="0">
                <a:hlinkClick r:id="rId2"/>
              </a:rPr>
              <a:t>https://www.n8prp.org.uk/wp-content/uploads/sites/315/2022/01/Reka-Solymosi-Police-Demand-Covid.pdf</a:t>
            </a:r>
            <a:r>
              <a:rPr lang="en-GB" dirty="0"/>
              <a:t>  </a:t>
            </a:r>
          </a:p>
        </p:txBody>
      </p:sp>
      <p:sp>
        <p:nvSpPr>
          <p:cNvPr id="4" name="Slide Number Placeholder 3">
            <a:extLst>
              <a:ext uri="{FF2B5EF4-FFF2-40B4-BE49-F238E27FC236}">
                <a16:creationId xmlns:a16="http://schemas.microsoft.com/office/drawing/2014/main" id="{6E8A4019-1BFB-4FC6-AFF1-9E29040E74A0}"/>
              </a:ext>
            </a:extLst>
          </p:cNvPr>
          <p:cNvSpPr>
            <a:spLocks noGrp="1"/>
          </p:cNvSpPr>
          <p:nvPr>
            <p:ph type="sldNum" sz="quarter" idx="12"/>
          </p:nvPr>
        </p:nvSpPr>
        <p:spPr/>
        <p:txBody>
          <a:bodyPr/>
          <a:lstStyle/>
          <a:p>
            <a:fld id="{1047B330-F133-497C-A615-339932D1FE77}" type="slidenum">
              <a:rPr lang="en-GB" smtClean="0"/>
              <a:t>12</a:t>
            </a:fld>
            <a:endParaRPr lang="en-GB"/>
          </a:p>
        </p:txBody>
      </p:sp>
    </p:spTree>
    <p:extLst>
      <p:ext uri="{BB962C8B-B14F-4D97-AF65-F5344CB8AC3E}">
        <p14:creationId xmlns:p14="http://schemas.microsoft.com/office/powerpoint/2010/main" val="209699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CB64-7EAB-4408-8645-258C6ABD0D9E}"/>
              </a:ext>
            </a:extLst>
          </p:cNvPr>
          <p:cNvSpPr>
            <a:spLocks noGrp="1"/>
          </p:cNvSpPr>
          <p:nvPr>
            <p:ph type="title"/>
          </p:nvPr>
        </p:nvSpPr>
        <p:spPr/>
        <p:txBody>
          <a:bodyPr/>
          <a:lstStyle/>
          <a:p>
            <a:r>
              <a:rPr lang="en-GB" dirty="0"/>
              <a:t>Case Study</a:t>
            </a:r>
          </a:p>
        </p:txBody>
      </p:sp>
      <p:sp>
        <p:nvSpPr>
          <p:cNvPr id="3" name="Content Placeholder 2">
            <a:extLst>
              <a:ext uri="{FF2B5EF4-FFF2-40B4-BE49-F238E27FC236}">
                <a16:creationId xmlns:a16="http://schemas.microsoft.com/office/drawing/2014/main" id="{08F8B965-1632-45BA-AF3D-9C70BD949920}"/>
              </a:ext>
            </a:extLst>
          </p:cNvPr>
          <p:cNvSpPr>
            <a:spLocks noGrp="1"/>
          </p:cNvSpPr>
          <p:nvPr>
            <p:ph idx="1"/>
          </p:nvPr>
        </p:nvSpPr>
        <p:spPr>
          <a:xfrm>
            <a:off x="838200" y="1690688"/>
            <a:ext cx="10515600" cy="3869322"/>
          </a:xfrm>
        </p:spPr>
        <p:txBody>
          <a:bodyPr>
            <a:normAutofit/>
          </a:bodyPr>
          <a:lstStyle/>
          <a:p>
            <a:r>
              <a:rPr lang="en-GB" dirty="0"/>
              <a:t>Using police-recorded crime data, we want to explore Burglary rates from Detroit from 2015- 2020</a:t>
            </a:r>
          </a:p>
          <a:p>
            <a:pPr marL="0" indent="0">
              <a:buNone/>
            </a:pPr>
            <a:endParaRPr lang="en-GB" dirty="0"/>
          </a:p>
          <a:p>
            <a:pPr marL="0" indent="0">
              <a:buNone/>
            </a:pPr>
            <a:endParaRPr lang="en-GB" dirty="0"/>
          </a:p>
          <a:p>
            <a:r>
              <a:rPr lang="en-GB" dirty="0"/>
              <a:t>Aim:</a:t>
            </a:r>
          </a:p>
          <a:p>
            <a:pPr lvl="1"/>
            <a:r>
              <a:rPr lang="en-GB" b="1" dirty="0"/>
              <a:t>A) Explore the long-term trend and seasonality in ‘Burglary’ across the city of Detroit</a:t>
            </a:r>
          </a:p>
          <a:p>
            <a:pPr lvl="1"/>
            <a:endParaRPr lang="en-GB" b="1" dirty="0"/>
          </a:p>
          <a:p>
            <a:pPr lvl="1"/>
            <a:r>
              <a:rPr lang="en-GB" b="1" dirty="0"/>
              <a:t>B)</a:t>
            </a:r>
            <a:r>
              <a:rPr lang="en-GB" b="1" i="1" dirty="0"/>
              <a:t> </a:t>
            </a:r>
            <a:r>
              <a:rPr lang="en-GB" b="1" dirty="0"/>
              <a:t>How the frequency of Burglary changed in Detroit in 2020 (the start of the pandemic) </a:t>
            </a:r>
          </a:p>
          <a:p>
            <a:pPr marL="457200" lvl="1" indent="0">
              <a:buNone/>
            </a:pPr>
            <a:endParaRPr lang="en-GB" b="1" i="1" dirty="0"/>
          </a:p>
          <a:p>
            <a:endParaRPr lang="en-GB" dirty="0"/>
          </a:p>
        </p:txBody>
      </p:sp>
    </p:spTree>
    <p:extLst>
      <p:ext uri="{BB962C8B-B14F-4D97-AF65-F5344CB8AC3E}">
        <p14:creationId xmlns:p14="http://schemas.microsoft.com/office/powerpoint/2010/main" val="1329873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FD3061-8F06-4D41-BD4E-65A1615F4A60}"/>
              </a:ext>
            </a:extLst>
          </p:cNvPr>
          <p:cNvSpPr txBox="1">
            <a:spLocks noGrp="1"/>
          </p:cNvSpPr>
          <p:nvPr>
            <p:ph type="title" idx="4294967295"/>
          </p:nvPr>
        </p:nvSpPr>
        <p:spPr>
          <a:xfrm>
            <a:off x="731520" y="569595"/>
            <a:ext cx="9768840" cy="76944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400" b="0" i="0" u="none" strike="noStrike" kern="1200" cap="none" spc="0" normalizeH="0" baseline="0" noProof="0" dirty="0">
                <a:ln>
                  <a:noFill/>
                </a:ln>
                <a:solidFill>
                  <a:schemeClr val="tx1"/>
                </a:solidFill>
                <a:effectLst/>
                <a:uLnTx/>
                <a:uFillTx/>
                <a:latin typeface="+mn-lt"/>
                <a:ea typeface="+mn-ea"/>
                <a:cs typeface="+mn-cs"/>
              </a:rPr>
              <a:t>Steps in Time Series Analysis</a:t>
            </a:r>
          </a:p>
        </p:txBody>
      </p:sp>
      <p:sp>
        <p:nvSpPr>
          <p:cNvPr id="4" name="Slide Number Placeholder 3">
            <a:extLst>
              <a:ext uri="{FF2B5EF4-FFF2-40B4-BE49-F238E27FC236}">
                <a16:creationId xmlns:a16="http://schemas.microsoft.com/office/drawing/2014/main" id="{BFF6E899-4A99-4737-A10F-001890713E96}"/>
              </a:ext>
            </a:extLst>
          </p:cNvPr>
          <p:cNvSpPr>
            <a:spLocks noGrp="1"/>
          </p:cNvSpPr>
          <p:nvPr>
            <p:ph type="sldNum" sz="quarter" idx="12"/>
          </p:nvPr>
        </p:nvSpPr>
        <p:spPr/>
        <p:txBody>
          <a:bodyPr/>
          <a:lstStyle/>
          <a:p>
            <a:fld id="{1047B330-F133-497C-A615-339932D1FE77}" type="slidenum">
              <a:rPr lang="en-GB" smtClean="0"/>
              <a:t>14</a:t>
            </a:fld>
            <a:endParaRPr lang="en-GB"/>
          </a:p>
        </p:txBody>
      </p:sp>
      <p:sp>
        <p:nvSpPr>
          <p:cNvPr id="3" name="Content Placeholder 2">
            <a:extLst>
              <a:ext uri="{FF2B5EF4-FFF2-40B4-BE49-F238E27FC236}">
                <a16:creationId xmlns:a16="http://schemas.microsoft.com/office/drawing/2014/main" id="{98969ED9-B207-4C0C-A7D3-464CF6BF38E2}"/>
              </a:ext>
            </a:extLst>
          </p:cNvPr>
          <p:cNvSpPr>
            <a:spLocks noGrp="1"/>
          </p:cNvSpPr>
          <p:nvPr>
            <p:ph idx="1"/>
          </p:nvPr>
        </p:nvSpPr>
        <p:spPr>
          <a:xfrm>
            <a:off x="358140" y="2005012"/>
            <a:ext cx="10515600" cy="4351338"/>
          </a:xfrm>
        </p:spPr>
        <p:txBody>
          <a:bodyPr>
            <a:normAutofit/>
          </a:bodyPr>
          <a:lstStyle/>
          <a:p>
            <a:pPr marL="742950" indent="-742950">
              <a:buFont typeface="+mj-lt"/>
              <a:buAutoNum type="arabicPeriod"/>
            </a:pPr>
            <a:r>
              <a:rPr lang="en-GB" sz="4000" dirty="0"/>
              <a:t>Explore your data </a:t>
            </a:r>
          </a:p>
          <a:p>
            <a:pPr marL="742950" indent="-742950">
              <a:buFont typeface="+mj-lt"/>
              <a:buAutoNum type="arabicPeriod"/>
            </a:pPr>
            <a:r>
              <a:rPr lang="en-GB" sz="4000" dirty="0"/>
              <a:t>Identify and graph patterns</a:t>
            </a:r>
          </a:p>
          <a:p>
            <a:pPr marL="742950" indent="-742950">
              <a:buFont typeface="+mj-lt"/>
              <a:buAutoNum type="arabicPeriod"/>
            </a:pPr>
            <a:r>
              <a:rPr lang="en-GB" sz="4000" dirty="0"/>
              <a:t>Model the data </a:t>
            </a:r>
          </a:p>
          <a:p>
            <a:pPr marL="742950" indent="-742950">
              <a:buFont typeface="+mj-lt"/>
              <a:buAutoNum type="arabicPeriod"/>
            </a:pPr>
            <a:r>
              <a:rPr lang="en-GB" sz="4000" dirty="0"/>
              <a:t>Predict </a:t>
            </a:r>
          </a:p>
          <a:p>
            <a:pPr marL="742950" indent="-742950" algn="ctr">
              <a:buFont typeface="+mj-lt"/>
              <a:buAutoNum type="arabicPeriod"/>
            </a:pPr>
            <a:endParaRPr lang="en-GB" sz="4000" dirty="0"/>
          </a:p>
          <a:p>
            <a:pPr marL="0" indent="0" algn="ctr">
              <a:buNone/>
            </a:pPr>
            <a:endParaRPr lang="en-GB" sz="4000" dirty="0"/>
          </a:p>
          <a:p>
            <a:pPr marL="0" indent="0" algn="ctr">
              <a:buNone/>
            </a:pPr>
            <a:endParaRPr lang="en-GB" sz="4000" dirty="0"/>
          </a:p>
          <a:p>
            <a:pPr marL="0" indent="0" algn="ctr">
              <a:buNone/>
            </a:pPr>
            <a:endParaRPr lang="en-GB" sz="4000" dirty="0"/>
          </a:p>
        </p:txBody>
      </p:sp>
    </p:spTree>
    <p:extLst>
      <p:ext uri="{BB962C8B-B14F-4D97-AF65-F5344CB8AC3E}">
        <p14:creationId xmlns:p14="http://schemas.microsoft.com/office/powerpoint/2010/main" val="1112050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62AE-7EC8-4148-8238-55952968ECCD}"/>
              </a:ext>
            </a:extLst>
          </p:cNvPr>
          <p:cNvSpPr>
            <a:spLocks noGrp="1"/>
          </p:cNvSpPr>
          <p:nvPr>
            <p:ph type="title"/>
          </p:nvPr>
        </p:nvSpPr>
        <p:spPr/>
        <p:txBody>
          <a:bodyPr/>
          <a:lstStyle/>
          <a:p>
            <a:r>
              <a:rPr lang="en-GB" dirty="0"/>
              <a:t>Time Series Analysis </a:t>
            </a:r>
          </a:p>
        </p:txBody>
      </p:sp>
      <p:pic>
        <p:nvPicPr>
          <p:cNvPr id="4" name="Content Placeholder 3" descr="&#10;We can use basics time series graph to plot observed values on the y-axis against and increment of time on the x-axis. Most time series graphics will look something like this&#10;&#10;Y = burglary, and X = Time &#10;">
            <a:extLst>
              <a:ext uri="{FF2B5EF4-FFF2-40B4-BE49-F238E27FC236}">
                <a16:creationId xmlns:a16="http://schemas.microsoft.com/office/drawing/2014/main" id="{D2A0D40B-481C-4872-9331-81712F1FC7D2}"/>
              </a:ext>
            </a:extLst>
          </p:cNvPr>
          <p:cNvPicPr>
            <a:picLocks noGrp="1" noChangeAspect="1"/>
          </p:cNvPicPr>
          <p:nvPr>
            <p:ph idx="1"/>
          </p:nvPr>
        </p:nvPicPr>
        <p:blipFill>
          <a:blip r:embed="rId2"/>
          <a:stretch>
            <a:fillRect/>
          </a:stretch>
        </p:blipFill>
        <p:spPr>
          <a:xfrm>
            <a:off x="2080402" y="2267503"/>
            <a:ext cx="7442173" cy="3475571"/>
          </a:xfrm>
          <a:prstGeom prst="rect">
            <a:avLst/>
          </a:prstGeom>
        </p:spPr>
      </p:pic>
    </p:spTree>
    <p:extLst>
      <p:ext uri="{BB962C8B-B14F-4D97-AF65-F5344CB8AC3E}">
        <p14:creationId xmlns:p14="http://schemas.microsoft.com/office/powerpoint/2010/main" val="2642076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276D-8963-4326-A24A-766E059894EC}"/>
              </a:ext>
            </a:extLst>
          </p:cNvPr>
          <p:cNvSpPr>
            <a:spLocks noGrp="1"/>
          </p:cNvSpPr>
          <p:nvPr>
            <p:ph type="title"/>
          </p:nvPr>
        </p:nvSpPr>
        <p:spPr/>
        <p:txBody>
          <a:bodyPr/>
          <a:lstStyle/>
          <a:p>
            <a:r>
              <a:rPr lang="en-GB" dirty="0"/>
              <a:t>What time interval would you use to study police recorded crime data?</a:t>
            </a:r>
          </a:p>
        </p:txBody>
      </p:sp>
      <p:sp>
        <p:nvSpPr>
          <p:cNvPr id="3" name="Content Placeholder 2">
            <a:extLst>
              <a:ext uri="{FF2B5EF4-FFF2-40B4-BE49-F238E27FC236}">
                <a16:creationId xmlns:a16="http://schemas.microsoft.com/office/drawing/2014/main" id="{CA2BAC63-89E4-4DF0-982F-ADA70AA630E3}"/>
              </a:ext>
            </a:extLst>
          </p:cNvPr>
          <p:cNvSpPr>
            <a:spLocks noGrp="1"/>
          </p:cNvSpPr>
          <p:nvPr>
            <p:ph idx="1"/>
          </p:nvPr>
        </p:nvSpPr>
        <p:spPr>
          <a:xfrm>
            <a:off x="838200" y="2386081"/>
            <a:ext cx="10515600" cy="3187246"/>
          </a:xfrm>
        </p:spPr>
        <p:txBody>
          <a:bodyPr/>
          <a:lstStyle/>
          <a:p>
            <a:r>
              <a:rPr lang="en-GB" dirty="0"/>
              <a:t>Yearly </a:t>
            </a:r>
          </a:p>
          <a:p>
            <a:r>
              <a:rPr lang="en-GB" dirty="0"/>
              <a:t>Monthly</a:t>
            </a:r>
          </a:p>
          <a:p>
            <a:r>
              <a:rPr lang="en-GB" dirty="0"/>
              <a:t>Weekly </a:t>
            </a:r>
          </a:p>
          <a:p>
            <a:r>
              <a:rPr lang="en-GB" dirty="0"/>
              <a:t>Hourly </a:t>
            </a:r>
          </a:p>
          <a:p>
            <a:r>
              <a:rPr lang="en-GB" dirty="0"/>
              <a:t>Minutes</a:t>
            </a:r>
          </a:p>
          <a:p>
            <a:r>
              <a:rPr lang="en-GB" dirty="0"/>
              <a:t>Any Others?!</a:t>
            </a:r>
          </a:p>
        </p:txBody>
      </p:sp>
      <p:sp>
        <p:nvSpPr>
          <p:cNvPr id="4" name="Slide Number Placeholder 3">
            <a:extLst>
              <a:ext uri="{FF2B5EF4-FFF2-40B4-BE49-F238E27FC236}">
                <a16:creationId xmlns:a16="http://schemas.microsoft.com/office/drawing/2014/main" id="{1EC0DB01-C5CE-48DD-9767-57CC307C3F0D}"/>
              </a:ext>
            </a:extLst>
          </p:cNvPr>
          <p:cNvSpPr>
            <a:spLocks noGrp="1"/>
          </p:cNvSpPr>
          <p:nvPr>
            <p:ph type="sldNum" sz="quarter" idx="12"/>
          </p:nvPr>
        </p:nvSpPr>
        <p:spPr/>
        <p:txBody>
          <a:bodyPr/>
          <a:lstStyle/>
          <a:p>
            <a:fld id="{1047B330-F133-497C-A615-339932D1FE77}" type="slidenum">
              <a:rPr lang="en-GB" smtClean="0"/>
              <a:t>16</a:t>
            </a:fld>
            <a:endParaRPr lang="en-GB"/>
          </a:p>
        </p:txBody>
      </p:sp>
    </p:spTree>
    <p:extLst>
      <p:ext uri="{BB962C8B-B14F-4D97-AF65-F5344CB8AC3E}">
        <p14:creationId xmlns:p14="http://schemas.microsoft.com/office/powerpoint/2010/main" val="4183776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1CC3-CDE1-49F1-ADE0-B75DEFC64AA5}"/>
              </a:ext>
            </a:extLst>
          </p:cNvPr>
          <p:cNvSpPr>
            <a:spLocks noGrp="1"/>
          </p:cNvSpPr>
          <p:nvPr>
            <p:ph type="title"/>
          </p:nvPr>
        </p:nvSpPr>
        <p:spPr>
          <a:xfrm>
            <a:off x="425116" y="295248"/>
            <a:ext cx="10302755" cy="1174324"/>
          </a:xfrm>
        </p:spPr>
        <p:txBody>
          <a:bodyPr>
            <a:noAutofit/>
          </a:bodyPr>
          <a:lstStyle/>
          <a:p>
            <a:r>
              <a:rPr lang="en-GB" sz="3200" dirty="0"/>
              <a:t>Aim </a:t>
            </a:r>
            <a:r>
              <a:rPr lang="en-GB" sz="3200" i="1" dirty="0"/>
              <a:t>A </a:t>
            </a:r>
            <a:br>
              <a:rPr lang="en-GB" sz="3200" dirty="0"/>
            </a:br>
            <a:r>
              <a:rPr lang="en-GB" sz="1600" b="1" i="1" dirty="0">
                <a:solidFill>
                  <a:srgbClr val="212322"/>
                </a:solidFill>
              </a:rPr>
              <a:t>- A)</a:t>
            </a:r>
            <a:r>
              <a:rPr lang="en-GB" sz="1600" b="1" dirty="0">
                <a:solidFill>
                  <a:srgbClr val="212322"/>
                </a:solidFill>
              </a:rPr>
              <a:t> Explore the long-term trend and seasonality in ‘Burglary’ across the city of Detroit</a:t>
            </a:r>
            <a:br>
              <a:rPr lang="en-GB" sz="1400" b="1" dirty="0"/>
            </a:br>
            <a:br>
              <a:rPr lang="en-GB" sz="3200" dirty="0"/>
            </a:br>
            <a:r>
              <a:rPr lang="en-GB" sz="3200" dirty="0"/>
              <a:t> </a:t>
            </a:r>
          </a:p>
        </p:txBody>
      </p:sp>
      <p:pic>
        <p:nvPicPr>
          <p:cNvPr id="9" name="Content Placeholder 8" descr="Time series plot of burglary rates from 2015-2020 across the city of Detroit &#10;">
            <a:extLst>
              <a:ext uri="{FF2B5EF4-FFF2-40B4-BE49-F238E27FC236}">
                <a16:creationId xmlns:a16="http://schemas.microsoft.com/office/drawing/2014/main" id="{C570EFB1-8966-44F4-A855-33797275D8E5}"/>
              </a:ext>
            </a:extLst>
          </p:cNvPr>
          <p:cNvPicPr>
            <a:picLocks noGrp="1" noChangeAspect="1"/>
          </p:cNvPicPr>
          <p:nvPr>
            <p:ph idx="1"/>
          </p:nvPr>
        </p:nvPicPr>
        <p:blipFill>
          <a:blip r:embed="rId2"/>
          <a:stretch>
            <a:fillRect/>
          </a:stretch>
        </p:blipFill>
        <p:spPr>
          <a:xfrm>
            <a:off x="2049633" y="1301595"/>
            <a:ext cx="8429616" cy="5209160"/>
          </a:xfrm>
          <a:prstGeom prst="rect">
            <a:avLst/>
          </a:prstGeom>
        </p:spPr>
      </p:pic>
    </p:spTree>
    <p:extLst>
      <p:ext uri="{BB962C8B-B14F-4D97-AF65-F5344CB8AC3E}">
        <p14:creationId xmlns:p14="http://schemas.microsoft.com/office/powerpoint/2010/main" val="620803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07D09-F090-422F-9AFB-8E1A42AC8F06}"/>
              </a:ext>
            </a:extLst>
          </p:cNvPr>
          <p:cNvSpPr>
            <a:spLocks noGrp="1"/>
          </p:cNvSpPr>
          <p:nvPr>
            <p:ph type="title"/>
          </p:nvPr>
        </p:nvSpPr>
        <p:spPr/>
        <p:txBody>
          <a:bodyPr/>
          <a:lstStyle/>
          <a:p>
            <a:r>
              <a:rPr lang="en-GB" dirty="0"/>
              <a:t>Components of Time Series Analysis </a:t>
            </a:r>
          </a:p>
        </p:txBody>
      </p:sp>
      <p:sp>
        <p:nvSpPr>
          <p:cNvPr id="3" name="Content Placeholder 2">
            <a:extLst>
              <a:ext uri="{FF2B5EF4-FFF2-40B4-BE49-F238E27FC236}">
                <a16:creationId xmlns:a16="http://schemas.microsoft.com/office/drawing/2014/main" id="{75944557-BCB0-410C-8008-216758DE2E64}"/>
              </a:ext>
            </a:extLst>
          </p:cNvPr>
          <p:cNvSpPr>
            <a:spLocks noGrp="1"/>
          </p:cNvSpPr>
          <p:nvPr>
            <p:ph idx="1"/>
          </p:nvPr>
        </p:nvSpPr>
        <p:spPr/>
        <p:txBody>
          <a:bodyPr>
            <a:normAutofit lnSpcReduction="10000"/>
          </a:bodyPr>
          <a:lstStyle/>
          <a:p>
            <a:pPr marL="285750" indent="-285750">
              <a:buFont typeface="Arial" panose="020B0604020202020204" pitchFamily="34" charset="0"/>
              <a:buChar char="•"/>
            </a:pPr>
            <a:r>
              <a:rPr lang="en-GB" sz="2800" b="1" dirty="0"/>
              <a:t>Trend </a:t>
            </a:r>
            <a:r>
              <a:rPr lang="en-GB" sz="2800" dirty="0"/>
              <a:t>– The linearity (increasing – decreasing) </a:t>
            </a:r>
          </a:p>
          <a:p>
            <a:pPr marL="285750" indent="-285750">
              <a:buFont typeface="Arial" panose="020B0604020202020204" pitchFamily="34" charset="0"/>
              <a:buChar char="•"/>
            </a:pPr>
            <a:r>
              <a:rPr lang="en-GB" sz="2800" b="1" dirty="0"/>
              <a:t>Cyclic </a:t>
            </a:r>
            <a:r>
              <a:rPr lang="en-GB" sz="2800" dirty="0"/>
              <a:t>– repeated patterns of non-periodic fluctuations</a:t>
            </a:r>
            <a:endParaRPr lang="en-GB" sz="2800" b="1" dirty="0"/>
          </a:p>
          <a:p>
            <a:pPr marL="285750" indent="-285750">
              <a:buFont typeface="Arial" panose="020B0604020202020204" pitchFamily="34" charset="0"/>
              <a:buChar char="•"/>
            </a:pPr>
            <a:r>
              <a:rPr lang="en-GB" sz="2800" b="1" dirty="0"/>
              <a:t>Seasonality</a:t>
            </a:r>
            <a:r>
              <a:rPr lang="en-GB" sz="2800" dirty="0"/>
              <a:t>– Repeating patterns of behaviour over time</a:t>
            </a:r>
          </a:p>
          <a:p>
            <a:pPr marL="285750" indent="-285750">
              <a:buFont typeface="Arial" panose="020B0604020202020204" pitchFamily="34" charset="0"/>
              <a:buChar char="•"/>
            </a:pPr>
            <a:r>
              <a:rPr lang="en-GB" sz="2800" b="1" dirty="0"/>
              <a:t>Random or irregular movements (noise) </a:t>
            </a:r>
            <a:r>
              <a:rPr lang="en-GB" sz="2800" dirty="0"/>
              <a:t>– Variation that cannot be explained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dirty="0"/>
              <a:t>The combination of these components can either be</a:t>
            </a:r>
          </a:p>
          <a:p>
            <a:pPr marL="742950" lvl="1" indent="-285750"/>
            <a:r>
              <a:rPr lang="en-GB" sz="2800" dirty="0"/>
              <a:t>Additive </a:t>
            </a:r>
          </a:p>
          <a:p>
            <a:pPr marL="742950" lvl="1" indent="-285750"/>
            <a:r>
              <a:rPr lang="en-GB" sz="2800" dirty="0"/>
              <a:t>Multiplicative </a:t>
            </a:r>
          </a:p>
          <a:p>
            <a:pPr marL="285750" indent="-285750">
              <a:buFont typeface="Arial" panose="020B0604020202020204" pitchFamily="34" charset="0"/>
              <a:buChar char="•"/>
            </a:pPr>
            <a:endParaRPr lang="en-GB" sz="2800" dirty="0"/>
          </a:p>
          <a:p>
            <a:pPr marL="0" indent="0">
              <a:buNone/>
            </a:pPr>
            <a:endParaRPr lang="en-GB" sz="2800" dirty="0"/>
          </a:p>
          <a:p>
            <a:pPr marL="0" indent="0">
              <a:buNone/>
            </a:pPr>
            <a:endParaRPr lang="en-GB" sz="2800" dirty="0"/>
          </a:p>
          <a:p>
            <a:endParaRPr lang="en-GB" dirty="0"/>
          </a:p>
        </p:txBody>
      </p:sp>
    </p:spTree>
    <p:extLst>
      <p:ext uri="{BB962C8B-B14F-4D97-AF65-F5344CB8AC3E}">
        <p14:creationId xmlns:p14="http://schemas.microsoft.com/office/powerpoint/2010/main" val="3459882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32F8C-11F6-4B8A-B62D-BFA788257B0B}"/>
              </a:ext>
            </a:extLst>
          </p:cNvPr>
          <p:cNvSpPr>
            <a:spLocks noGrp="1"/>
          </p:cNvSpPr>
          <p:nvPr>
            <p:ph type="title"/>
          </p:nvPr>
        </p:nvSpPr>
        <p:spPr/>
        <p:txBody>
          <a:bodyPr/>
          <a:lstStyle/>
          <a:p>
            <a:r>
              <a:rPr lang="en-GB" dirty="0"/>
              <a:t>Additive vs Multiplicative </a:t>
            </a:r>
          </a:p>
        </p:txBody>
      </p:sp>
      <p:sp>
        <p:nvSpPr>
          <p:cNvPr id="3" name="Content Placeholder 2">
            <a:extLst>
              <a:ext uri="{FF2B5EF4-FFF2-40B4-BE49-F238E27FC236}">
                <a16:creationId xmlns:a16="http://schemas.microsoft.com/office/drawing/2014/main" id="{9F4B82AF-35CA-48E5-BBBA-E9FDA756DB84}"/>
              </a:ext>
            </a:extLst>
          </p:cNvPr>
          <p:cNvSpPr>
            <a:spLocks noGrp="1"/>
          </p:cNvSpPr>
          <p:nvPr>
            <p:ph idx="1"/>
          </p:nvPr>
        </p:nvSpPr>
        <p:spPr/>
        <p:txBody>
          <a:bodyPr>
            <a:normAutofit/>
          </a:bodyPr>
          <a:lstStyle/>
          <a:p>
            <a:pPr algn="l">
              <a:buFont typeface="Arial" panose="020B0604020202020204" pitchFamily="34" charset="0"/>
              <a:buChar char="•"/>
            </a:pPr>
            <a:r>
              <a:rPr lang="en-US" sz="2800" b="0" i="0" dirty="0">
                <a:solidFill>
                  <a:srgbClr val="3B444F"/>
                </a:solidFill>
                <a:effectLst/>
                <a:latin typeface="open-sans"/>
              </a:rPr>
              <a:t>Additive = </a:t>
            </a:r>
            <a:r>
              <a:rPr lang="en-US" b="0" i="0" dirty="0">
                <a:solidFill>
                  <a:srgbClr val="0C0C0C"/>
                </a:solidFill>
                <a:effectLst/>
                <a:latin typeface="Tinos"/>
              </a:rPr>
              <a:t>the increasing or decreasing pattern of the time series is similar throughout the series.</a:t>
            </a:r>
            <a:endParaRPr lang="en-US" sz="2800" b="0" i="0" dirty="0">
              <a:solidFill>
                <a:srgbClr val="3B444F"/>
              </a:solidFill>
              <a:effectLst/>
              <a:latin typeface="open-sans"/>
            </a:endParaRPr>
          </a:p>
          <a:p>
            <a:pPr lvl="1"/>
            <a:r>
              <a:rPr lang="en-GB" b="1" i="1" dirty="0"/>
              <a:t>Y = trend + cyclic + seasonality + noise  (additive model) </a:t>
            </a:r>
          </a:p>
          <a:p>
            <a:pPr algn="l">
              <a:buFont typeface="Arial" panose="020B0604020202020204" pitchFamily="34" charset="0"/>
              <a:buChar char="•"/>
            </a:pPr>
            <a:endParaRPr lang="en-US" dirty="0">
              <a:solidFill>
                <a:srgbClr val="3B444F"/>
              </a:solidFill>
              <a:latin typeface="open-sans"/>
            </a:endParaRPr>
          </a:p>
          <a:p>
            <a:pPr algn="l">
              <a:buFont typeface="Arial" panose="020B0604020202020204" pitchFamily="34" charset="0"/>
              <a:buChar char="•"/>
            </a:pPr>
            <a:endParaRPr lang="en-US" sz="2800" b="0" i="0" dirty="0">
              <a:solidFill>
                <a:srgbClr val="3B444F"/>
              </a:solidFill>
              <a:effectLst/>
              <a:latin typeface="open-sans"/>
            </a:endParaRPr>
          </a:p>
          <a:p>
            <a:pPr algn="l">
              <a:buFont typeface="Arial" panose="020B0604020202020204" pitchFamily="34" charset="0"/>
              <a:buChar char="•"/>
            </a:pPr>
            <a:r>
              <a:rPr lang="en-US" sz="2800" b="0" i="0" dirty="0">
                <a:solidFill>
                  <a:srgbClr val="3B444F"/>
                </a:solidFill>
                <a:effectLst/>
                <a:latin typeface="open-sans"/>
              </a:rPr>
              <a:t>Multiplicative = </a:t>
            </a:r>
            <a:r>
              <a:rPr lang="en-US" b="0" i="0" dirty="0">
                <a:solidFill>
                  <a:srgbClr val="0C0C0C"/>
                </a:solidFill>
                <a:effectLst/>
                <a:latin typeface="Tinos"/>
              </a:rPr>
              <a:t>if the time series is having exponential growth or decrement with time </a:t>
            </a:r>
            <a:endParaRPr lang="en-US" sz="2800" b="0" i="0" dirty="0">
              <a:solidFill>
                <a:srgbClr val="3B444F"/>
              </a:solidFill>
              <a:effectLst/>
              <a:latin typeface="open-sans"/>
            </a:endParaRPr>
          </a:p>
          <a:p>
            <a:pPr lvl="1"/>
            <a:r>
              <a:rPr lang="en-GB" b="1" i="1" dirty="0"/>
              <a:t>Y = trend *cyclic * seasonality * noise (multiplicative model)</a:t>
            </a:r>
          </a:p>
          <a:p>
            <a:pPr marL="0" indent="0">
              <a:buNone/>
            </a:pPr>
            <a:r>
              <a:rPr lang="en-GB" dirty="0"/>
              <a:t> </a:t>
            </a:r>
          </a:p>
        </p:txBody>
      </p:sp>
    </p:spTree>
    <p:extLst>
      <p:ext uri="{BB962C8B-B14F-4D97-AF65-F5344CB8AC3E}">
        <p14:creationId xmlns:p14="http://schemas.microsoft.com/office/powerpoint/2010/main" val="632133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Content</a:t>
            </a:r>
          </a:p>
        </p:txBody>
      </p:sp>
      <p:sp>
        <p:nvSpPr>
          <p:cNvPr id="3" name="Text Placeholder 2"/>
          <p:cNvSpPr>
            <a:spLocks noGrp="1"/>
          </p:cNvSpPr>
          <p:nvPr>
            <p:ph type="body" sz="quarter" idx="13"/>
          </p:nvPr>
        </p:nvSpPr>
        <p:spPr/>
        <p:txBody>
          <a:bodyPr/>
          <a:lstStyle/>
          <a:p>
            <a:r>
              <a:rPr lang="en-GB" dirty="0"/>
              <a:t>What is time series data?</a:t>
            </a:r>
          </a:p>
          <a:p>
            <a:r>
              <a:rPr lang="en-GB" dirty="0"/>
              <a:t>What is time series analysis (TSA) ?</a:t>
            </a:r>
          </a:p>
          <a:p>
            <a:r>
              <a:rPr lang="en-GB" dirty="0"/>
              <a:t>Types of TSA</a:t>
            </a:r>
          </a:p>
          <a:p>
            <a:r>
              <a:rPr lang="en-GB" dirty="0"/>
              <a:t>Components of TSA</a:t>
            </a:r>
          </a:p>
          <a:p>
            <a:r>
              <a:rPr lang="en-GB" dirty="0"/>
              <a:t>Fitting Time Series Models</a:t>
            </a:r>
          </a:p>
          <a:p>
            <a:r>
              <a:rPr lang="en-GB" dirty="0"/>
              <a:t>Forecasting Techniques (ARIMA)</a:t>
            </a:r>
          </a:p>
          <a:p>
            <a:r>
              <a:rPr lang="en-GB" dirty="0"/>
              <a:t>Available Software</a:t>
            </a:r>
          </a:p>
          <a:p>
            <a:endParaRPr lang="en-GB" dirty="0"/>
          </a:p>
        </p:txBody>
      </p:sp>
      <p:sp>
        <p:nvSpPr>
          <p:cNvPr id="4" name="Slide Number Placeholder 3"/>
          <p:cNvSpPr>
            <a:spLocks noGrp="1"/>
          </p:cNvSpPr>
          <p:nvPr>
            <p:ph type="sldNum" sz="quarter" idx="12"/>
          </p:nvPr>
        </p:nvSpPr>
        <p:spPr/>
        <p:txBody>
          <a:bodyPr/>
          <a:lstStyle/>
          <a:p>
            <a:fld id="{016687C5-7511-7743-B429-3BDBE272F28B}" type="slidenum">
              <a:rPr lang="en-US" smtClean="0"/>
              <a:t>2</a:t>
            </a:fld>
            <a:endParaRPr lang="en-US"/>
          </a:p>
        </p:txBody>
      </p:sp>
    </p:spTree>
    <p:extLst>
      <p:ext uri="{BB962C8B-B14F-4D97-AF65-F5344CB8AC3E}">
        <p14:creationId xmlns:p14="http://schemas.microsoft.com/office/powerpoint/2010/main" val="2012741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n example of how an additive vs multiplicative plot could look.&#10;&#10;&#10;Additive = By visualization, we can say the time series is additive if the increasing or decreasing pattern of the time series is similar throughout the series.&#10;&#10;Multiplicative =  By visualization, if the time series is having exponential growth or decrement with time then the time series can be considered as the multiplicative time series.&#10;">
            <a:extLst>
              <a:ext uri="{FF2B5EF4-FFF2-40B4-BE49-F238E27FC236}">
                <a16:creationId xmlns:a16="http://schemas.microsoft.com/office/drawing/2014/main" id="{92AA22C0-58C7-49ED-8A86-7FAD71396E64}"/>
              </a:ext>
            </a:extLst>
          </p:cNvPr>
          <p:cNvPicPr>
            <a:picLocks noGrp="1" noChangeAspect="1"/>
          </p:cNvPicPr>
          <p:nvPr>
            <p:ph idx="1"/>
          </p:nvPr>
        </p:nvPicPr>
        <p:blipFill>
          <a:blip r:embed="rId2"/>
          <a:stretch>
            <a:fillRect/>
          </a:stretch>
        </p:blipFill>
        <p:spPr>
          <a:xfrm>
            <a:off x="276727" y="1198625"/>
            <a:ext cx="11357304" cy="4460750"/>
          </a:xfrm>
          <a:prstGeom prst="rect">
            <a:avLst/>
          </a:prstGeom>
        </p:spPr>
      </p:pic>
      <p:sp>
        <p:nvSpPr>
          <p:cNvPr id="2" name="Title 1">
            <a:extLst>
              <a:ext uri="{FF2B5EF4-FFF2-40B4-BE49-F238E27FC236}">
                <a16:creationId xmlns:a16="http://schemas.microsoft.com/office/drawing/2014/main" id="{67C21116-45E5-4F40-A5CF-424621042010}"/>
              </a:ext>
            </a:extLst>
          </p:cNvPr>
          <p:cNvSpPr>
            <a:spLocks noGrp="1"/>
          </p:cNvSpPr>
          <p:nvPr>
            <p:ph type="title"/>
          </p:nvPr>
        </p:nvSpPr>
        <p:spPr>
          <a:xfrm>
            <a:off x="557969" y="81346"/>
            <a:ext cx="10515600" cy="1325563"/>
          </a:xfrm>
        </p:spPr>
        <p:txBody>
          <a:bodyPr/>
          <a:lstStyle/>
          <a:p>
            <a:r>
              <a:rPr lang="en-GB" dirty="0"/>
              <a:t>Additive vs Multiplicative Plot </a:t>
            </a:r>
          </a:p>
        </p:txBody>
      </p:sp>
    </p:spTree>
    <p:extLst>
      <p:ext uri="{BB962C8B-B14F-4D97-AF65-F5344CB8AC3E}">
        <p14:creationId xmlns:p14="http://schemas.microsoft.com/office/powerpoint/2010/main" val="1600461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1CC3-CDE1-49F1-ADE0-B75DEFC64AA5}"/>
              </a:ext>
            </a:extLst>
          </p:cNvPr>
          <p:cNvSpPr>
            <a:spLocks noGrp="1"/>
          </p:cNvSpPr>
          <p:nvPr>
            <p:ph type="title"/>
          </p:nvPr>
        </p:nvSpPr>
        <p:spPr>
          <a:xfrm>
            <a:off x="549441" y="28030"/>
            <a:ext cx="10515600" cy="1325563"/>
          </a:xfrm>
        </p:spPr>
        <p:txBody>
          <a:bodyPr/>
          <a:lstStyle/>
          <a:p>
            <a:r>
              <a:rPr lang="en-GB" dirty="0"/>
              <a:t>What about with our example? </a:t>
            </a:r>
          </a:p>
        </p:txBody>
      </p:sp>
      <p:pic>
        <p:nvPicPr>
          <p:cNvPr id="5" name="Picture 4" descr="Time series plot of burglary rates from 2015-2020 in the city of Detroit ">
            <a:extLst>
              <a:ext uri="{FF2B5EF4-FFF2-40B4-BE49-F238E27FC236}">
                <a16:creationId xmlns:a16="http://schemas.microsoft.com/office/drawing/2014/main" id="{AEFCAC36-F021-4EBA-90D5-C1159399E7FC}"/>
              </a:ext>
            </a:extLst>
          </p:cNvPr>
          <p:cNvPicPr>
            <a:picLocks noChangeAspect="1"/>
          </p:cNvPicPr>
          <p:nvPr/>
        </p:nvPicPr>
        <p:blipFill>
          <a:blip r:embed="rId2"/>
          <a:stretch>
            <a:fillRect/>
          </a:stretch>
        </p:blipFill>
        <p:spPr>
          <a:xfrm>
            <a:off x="1594540" y="1191702"/>
            <a:ext cx="8425402" cy="5212532"/>
          </a:xfrm>
          <a:prstGeom prst="rect">
            <a:avLst/>
          </a:prstGeom>
        </p:spPr>
      </p:pic>
    </p:spTree>
    <p:extLst>
      <p:ext uri="{BB962C8B-B14F-4D97-AF65-F5344CB8AC3E}">
        <p14:creationId xmlns:p14="http://schemas.microsoft.com/office/powerpoint/2010/main" val="31633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E672D-659A-45AC-B3B7-FA9FCC4FC07E}"/>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GB" dirty="0"/>
              <a:t>Decomposition of a multiplicative time series </a:t>
            </a:r>
          </a:p>
        </p:txBody>
      </p:sp>
      <p:pic>
        <p:nvPicPr>
          <p:cNvPr id="9" name="Content Placeholder 8" descr="A decomposition plot of the burglary data, highlight the original data, the trend components, the seasonality and the noise in for separate graphs  ">
            <a:extLst>
              <a:ext uri="{FF2B5EF4-FFF2-40B4-BE49-F238E27FC236}">
                <a16:creationId xmlns:a16="http://schemas.microsoft.com/office/drawing/2014/main" id="{B100C08E-FA8C-4F03-AABE-7A3217406A13}"/>
              </a:ext>
            </a:extLst>
          </p:cNvPr>
          <p:cNvPicPr>
            <a:picLocks noGrp="1" noChangeAspect="1"/>
          </p:cNvPicPr>
          <p:nvPr>
            <p:ph idx="1"/>
          </p:nvPr>
        </p:nvPicPr>
        <p:blipFill>
          <a:blip r:embed="rId2"/>
          <a:stretch>
            <a:fillRect/>
          </a:stretch>
        </p:blipFill>
        <p:spPr>
          <a:xfrm>
            <a:off x="655320" y="179893"/>
            <a:ext cx="10515600" cy="6498213"/>
          </a:xfrm>
          <a:prstGeom prst="rect">
            <a:avLst/>
          </a:prstGeom>
        </p:spPr>
      </p:pic>
    </p:spTree>
    <p:extLst>
      <p:ext uri="{BB962C8B-B14F-4D97-AF65-F5344CB8AC3E}">
        <p14:creationId xmlns:p14="http://schemas.microsoft.com/office/powerpoint/2010/main" val="2464186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AD652-2F96-4701-9995-90B81E53555C}"/>
              </a:ext>
            </a:extLst>
          </p:cNvPr>
          <p:cNvSpPr>
            <a:spLocks noGrp="1"/>
          </p:cNvSpPr>
          <p:nvPr>
            <p:ph type="title"/>
          </p:nvPr>
        </p:nvSpPr>
        <p:spPr/>
        <p:txBody>
          <a:bodyPr>
            <a:normAutofit/>
          </a:bodyPr>
          <a:lstStyle/>
          <a:p>
            <a:r>
              <a:rPr lang="en-GB" dirty="0"/>
              <a:t>Check for Stationarity</a:t>
            </a:r>
          </a:p>
        </p:txBody>
      </p:sp>
      <p:sp>
        <p:nvSpPr>
          <p:cNvPr id="3" name="Content Placeholder 2">
            <a:extLst>
              <a:ext uri="{FF2B5EF4-FFF2-40B4-BE49-F238E27FC236}">
                <a16:creationId xmlns:a16="http://schemas.microsoft.com/office/drawing/2014/main" id="{A79763E6-23BB-4EE9-9920-7C7EF06AC8B1}"/>
              </a:ext>
            </a:extLst>
          </p:cNvPr>
          <p:cNvSpPr>
            <a:spLocks noGrp="1"/>
          </p:cNvSpPr>
          <p:nvPr>
            <p:ph idx="1"/>
          </p:nvPr>
        </p:nvSpPr>
        <p:spPr>
          <a:xfrm>
            <a:off x="661737" y="1690688"/>
            <a:ext cx="10515600" cy="4351338"/>
          </a:xfrm>
        </p:spPr>
        <p:txBody>
          <a:bodyPr/>
          <a:lstStyle/>
          <a:p>
            <a:pPr marL="0" indent="0">
              <a:buNone/>
            </a:pPr>
            <a:r>
              <a:rPr lang="en-GB" dirty="0"/>
              <a:t>Stationarity = </a:t>
            </a:r>
            <a:r>
              <a:rPr lang="en-US" b="0" i="0" dirty="0">
                <a:solidFill>
                  <a:srgbClr val="292929"/>
                </a:solidFill>
                <a:effectLst/>
                <a:latin typeface="charter"/>
              </a:rPr>
              <a:t>if its statistical properties such as mean, variance &amp; covariance remain constant over time</a:t>
            </a:r>
            <a:endParaRPr lang="en-GB" dirty="0"/>
          </a:p>
          <a:p>
            <a:pPr marL="0" indent="0">
              <a:buNone/>
            </a:pPr>
            <a:endParaRPr lang="en-GB" dirty="0"/>
          </a:p>
          <a:p>
            <a:pPr marL="0" indent="0">
              <a:buNone/>
            </a:pPr>
            <a:r>
              <a:rPr lang="en-GB" dirty="0"/>
              <a:t>We can examine this both;</a:t>
            </a:r>
          </a:p>
          <a:p>
            <a:pPr marL="342900" indent="-342900">
              <a:buFontTx/>
              <a:buChar char="-"/>
            </a:pPr>
            <a:r>
              <a:rPr lang="en-GB" dirty="0"/>
              <a:t>Visually (the decomposition plot)</a:t>
            </a:r>
          </a:p>
          <a:p>
            <a:pPr marL="342900" indent="-342900">
              <a:buFontTx/>
              <a:buChar char="-"/>
            </a:pPr>
            <a:r>
              <a:rPr lang="en-GB" dirty="0"/>
              <a:t>Statistically (the </a:t>
            </a:r>
            <a:r>
              <a:rPr lang="en-GB" dirty="0" err="1"/>
              <a:t>kppss</a:t>
            </a:r>
            <a:r>
              <a:rPr lang="en-GB" dirty="0"/>
              <a:t>, dickey-fuller test)</a:t>
            </a:r>
          </a:p>
          <a:p>
            <a:pPr marL="342900" indent="-342900">
              <a:buFontTx/>
              <a:buChar char="-"/>
            </a:pPr>
            <a:endParaRPr lang="en-GB" dirty="0"/>
          </a:p>
          <a:p>
            <a:pPr marL="0" indent="0">
              <a:buNone/>
            </a:pPr>
            <a:r>
              <a:rPr lang="en-GB" dirty="0"/>
              <a:t>Make series stationary via </a:t>
            </a:r>
            <a:r>
              <a:rPr lang="en-GB" i="1" dirty="0"/>
              <a:t>differencing. </a:t>
            </a:r>
            <a:endParaRPr lang="en-GB" dirty="0"/>
          </a:p>
          <a:p>
            <a:pPr marL="342900" indent="-342900">
              <a:buFontTx/>
              <a:buChar char="-"/>
            </a:pPr>
            <a:endParaRPr lang="en-GB" dirty="0"/>
          </a:p>
          <a:p>
            <a:pPr marL="0" indent="0">
              <a:buNone/>
            </a:pPr>
            <a:endParaRPr lang="en-GB" dirty="0"/>
          </a:p>
        </p:txBody>
      </p:sp>
    </p:spTree>
    <p:extLst>
      <p:ext uri="{BB962C8B-B14F-4D97-AF65-F5344CB8AC3E}">
        <p14:creationId xmlns:p14="http://schemas.microsoft.com/office/powerpoint/2010/main" val="4001231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77243-4889-442C-91AE-B6AF2C5D3AE4}"/>
              </a:ext>
            </a:extLst>
          </p:cNvPr>
          <p:cNvSpPr>
            <a:spLocks noGrp="1"/>
          </p:cNvSpPr>
          <p:nvPr>
            <p:ph type="title"/>
          </p:nvPr>
        </p:nvSpPr>
        <p:spPr/>
        <p:txBody>
          <a:bodyPr/>
          <a:lstStyle/>
          <a:p>
            <a:r>
              <a:rPr lang="en-GB" dirty="0"/>
              <a:t>The Three Main TS Models </a:t>
            </a:r>
          </a:p>
        </p:txBody>
      </p:sp>
      <p:sp>
        <p:nvSpPr>
          <p:cNvPr id="3" name="Content Placeholder 2">
            <a:extLst>
              <a:ext uri="{FF2B5EF4-FFF2-40B4-BE49-F238E27FC236}">
                <a16:creationId xmlns:a16="http://schemas.microsoft.com/office/drawing/2014/main" id="{0D37401F-E4EA-402E-8AEC-5E1F6ABC4B0D}"/>
              </a:ext>
            </a:extLst>
          </p:cNvPr>
          <p:cNvSpPr>
            <a:spLocks noGrp="1"/>
          </p:cNvSpPr>
          <p:nvPr>
            <p:ph idx="1"/>
          </p:nvPr>
        </p:nvSpPr>
        <p:spPr>
          <a:xfrm>
            <a:off x="838200" y="2051551"/>
            <a:ext cx="10515600" cy="4351338"/>
          </a:xfrm>
        </p:spPr>
        <p:txBody>
          <a:bodyPr/>
          <a:lstStyle/>
          <a:p>
            <a:r>
              <a:rPr lang="en-GB" b="1" i="1" dirty="0"/>
              <a:t>Moving Averages</a:t>
            </a:r>
            <a:r>
              <a:rPr lang="en-GB" dirty="0"/>
              <a:t>: useful for identifying trend and trend cycles </a:t>
            </a:r>
          </a:p>
          <a:p>
            <a:endParaRPr lang="en-GB" dirty="0"/>
          </a:p>
          <a:p>
            <a:r>
              <a:rPr lang="en-GB" b="1" i="1" dirty="0"/>
              <a:t>Single Exponential Smoothing: </a:t>
            </a:r>
            <a:r>
              <a:rPr lang="en-GB" dirty="0"/>
              <a:t>used for time series with data with no trend or seasonality</a:t>
            </a:r>
          </a:p>
          <a:p>
            <a:endParaRPr lang="en-GB" dirty="0"/>
          </a:p>
          <a:p>
            <a:r>
              <a:rPr lang="en-GB" b="1" i="1" dirty="0"/>
              <a:t>ARIMA/SARIMA Models: </a:t>
            </a:r>
            <a:r>
              <a:rPr lang="en-GB" dirty="0"/>
              <a:t>suitable for multivariate non-stationary data</a:t>
            </a:r>
            <a:endParaRPr lang="en-GB" i="1" dirty="0"/>
          </a:p>
        </p:txBody>
      </p:sp>
    </p:spTree>
    <p:extLst>
      <p:ext uri="{BB962C8B-B14F-4D97-AF65-F5344CB8AC3E}">
        <p14:creationId xmlns:p14="http://schemas.microsoft.com/office/powerpoint/2010/main" val="252770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205DD-95B7-4023-B473-F2AF259F74C1}"/>
              </a:ext>
            </a:extLst>
          </p:cNvPr>
          <p:cNvSpPr>
            <a:spLocks noGrp="1"/>
          </p:cNvSpPr>
          <p:nvPr>
            <p:ph type="title"/>
          </p:nvPr>
        </p:nvSpPr>
        <p:spPr/>
        <p:txBody>
          <a:bodyPr/>
          <a:lstStyle/>
          <a:p>
            <a:r>
              <a:rPr lang="en-GB" dirty="0"/>
              <a:t>More on S/ARIMA models</a:t>
            </a:r>
          </a:p>
        </p:txBody>
      </p:sp>
      <p:sp>
        <p:nvSpPr>
          <p:cNvPr id="3" name="Content Placeholder 2">
            <a:extLst>
              <a:ext uri="{FF2B5EF4-FFF2-40B4-BE49-F238E27FC236}">
                <a16:creationId xmlns:a16="http://schemas.microsoft.com/office/drawing/2014/main" id="{C9E9FDC2-1425-49E9-B08C-FACC75F134F8}"/>
              </a:ext>
            </a:extLst>
          </p:cNvPr>
          <p:cNvSpPr>
            <a:spLocks noGrp="1"/>
          </p:cNvSpPr>
          <p:nvPr>
            <p:ph idx="1"/>
          </p:nvPr>
        </p:nvSpPr>
        <p:spPr/>
        <p:txBody>
          <a:bodyPr>
            <a:normAutofit/>
          </a:bodyPr>
          <a:lstStyle/>
          <a:p>
            <a:r>
              <a:rPr lang="en-GB" dirty="0"/>
              <a:t>Seasonal / Autoregressive Integrated Moving Average </a:t>
            </a:r>
          </a:p>
          <a:p>
            <a:endParaRPr lang="en-GB" dirty="0"/>
          </a:p>
          <a:p>
            <a:r>
              <a:rPr lang="en-GB" dirty="0"/>
              <a:t>Used to predict future trends for time series</a:t>
            </a:r>
          </a:p>
          <a:p>
            <a:r>
              <a:rPr lang="en-US" b="1" i="1" dirty="0">
                <a:solidFill>
                  <a:srgbClr val="292929"/>
                </a:solidFill>
                <a:effectLst/>
                <a:latin typeface="charter"/>
              </a:rPr>
              <a:t>“It is a form of regression analysis that evaluates the strength of the dependent variable relative to other changing variable</a:t>
            </a:r>
            <a:r>
              <a:rPr lang="en-US" b="0" i="1" dirty="0">
                <a:solidFill>
                  <a:srgbClr val="292929"/>
                </a:solidFill>
                <a:effectLst/>
                <a:latin typeface="charter"/>
              </a:rPr>
              <a:t>s”</a:t>
            </a:r>
          </a:p>
          <a:p>
            <a:endParaRPr lang="en-US" i="1" dirty="0">
              <a:solidFill>
                <a:srgbClr val="292929"/>
              </a:solidFill>
              <a:latin typeface="charter"/>
            </a:endParaRPr>
          </a:p>
          <a:p>
            <a:endParaRPr lang="en-US" i="1" dirty="0">
              <a:solidFill>
                <a:srgbClr val="292929"/>
              </a:solidFill>
              <a:latin typeface="charter"/>
            </a:endParaRPr>
          </a:p>
        </p:txBody>
      </p:sp>
      <p:sp>
        <p:nvSpPr>
          <p:cNvPr id="4" name="Slide Number Placeholder 3">
            <a:extLst>
              <a:ext uri="{FF2B5EF4-FFF2-40B4-BE49-F238E27FC236}">
                <a16:creationId xmlns:a16="http://schemas.microsoft.com/office/drawing/2014/main" id="{B6FFC1F6-E63D-4F3A-8A5A-3DCD0721DA0E}"/>
              </a:ext>
            </a:extLst>
          </p:cNvPr>
          <p:cNvSpPr>
            <a:spLocks noGrp="1"/>
          </p:cNvSpPr>
          <p:nvPr>
            <p:ph type="sldNum" sz="quarter" idx="12"/>
          </p:nvPr>
        </p:nvSpPr>
        <p:spPr/>
        <p:txBody>
          <a:bodyPr/>
          <a:lstStyle/>
          <a:p>
            <a:fld id="{1047B330-F133-497C-A615-339932D1FE77}" type="slidenum">
              <a:rPr lang="en-GB" smtClean="0"/>
              <a:t>25</a:t>
            </a:fld>
            <a:endParaRPr lang="en-GB"/>
          </a:p>
        </p:txBody>
      </p:sp>
    </p:spTree>
    <p:extLst>
      <p:ext uri="{BB962C8B-B14F-4D97-AF65-F5344CB8AC3E}">
        <p14:creationId xmlns:p14="http://schemas.microsoft.com/office/powerpoint/2010/main" val="2134719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09310-C2B5-4B91-8CE1-33259D363F8C}"/>
              </a:ext>
            </a:extLst>
          </p:cNvPr>
          <p:cNvSpPr>
            <a:spLocks noGrp="1"/>
          </p:cNvSpPr>
          <p:nvPr>
            <p:ph type="title"/>
          </p:nvPr>
        </p:nvSpPr>
        <p:spPr>
          <a:xfrm>
            <a:off x="497305" y="365125"/>
            <a:ext cx="10515600" cy="1325563"/>
          </a:xfrm>
        </p:spPr>
        <p:txBody>
          <a:bodyPr>
            <a:normAutofit fontScale="90000"/>
          </a:bodyPr>
          <a:lstStyle/>
          <a:p>
            <a:r>
              <a:rPr lang="en-GB" sz="3100" b="1" dirty="0"/>
              <a:t>More on ARIMA/SARIMA models</a:t>
            </a:r>
            <a:br>
              <a:rPr lang="en-GB" sz="3100" dirty="0"/>
            </a:br>
            <a:br>
              <a:rPr lang="en-GB" dirty="0"/>
            </a:br>
            <a:endParaRPr lang="en-GB" dirty="0"/>
          </a:p>
        </p:txBody>
      </p:sp>
      <p:sp>
        <p:nvSpPr>
          <p:cNvPr id="3" name="Content Placeholder 2">
            <a:extLst>
              <a:ext uri="{FF2B5EF4-FFF2-40B4-BE49-F238E27FC236}">
                <a16:creationId xmlns:a16="http://schemas.microsoft.com/office/drawing/2014/main" id="{5EBEB04B-5781-4006-B4B5-B55147386CF0}"/>
              </a:ext>
            </a:extLst>
          </p:cNvPr>
          <p:cNvSpPr>
            <a:spLocks noGrp="1"/>
          </p:cNvSpPr>
          <p:nvPr>
            <p:ph idx="1"/>
          </p:nvPr>
        </p:nvSpPr>
        <p:spPr>
          <a:xfrm>
            <a:off x="248652" y="998745"/>
            <a:ext cx="11694695" cy="5572711"/>
          </a:xfrm>
        </p:spPr>
        <p:txBody>
          <a:bodyPr>
            <a:normAutofit fontScale="92500" lnSpcReduction="10000"/>
          </a:bodyPr>
          <a:lstStyle/>
          <a:p>
            <a:r>
              <a:rPr lang="en-GB" sz="2000" i="1" dirty="0"/>
              <a:t>Seasonal </a:t>
            </a:r>
            <a:r>
              <a:rPr lang="en-GB" sz="2000" b="1" i="1" dirty="0"/>
              <a:t>(S) / </a:t>
            </a:r>
            <a:r>
              <a:rPr lang="en-GB" sz="2000" i="1" dirty="0"/>
              <a:t>Autoregressive </a:t>
            </a:r>
            <a:r>
              <a:rPr lang="en-GB" sz="2000" b="1" i="1" dirty="0"/>
              <a:t>(AR) </a:t>
            </a:r>
            <a:r>
              <a:rPr lang="en-GB" sz="2000" i="1" dirty="0"/>
              <a:t>Integrated </a:t>
            </a:r>
            <a:r>
              <a:rPr lang="en-GB" sz="2000" b="1" i="1" dirty="0"/>
              <a:t>(I) </a:t>
            </a:r>
            <a:r>
              <a:rPr lang="en-GB" sz="2000" i="1" dirty="0"/>
              <a:t>Moving average (</a:t>
            </a:r>
            <a:r>
              <a:rPr lang="en-GB" sz="2000" b="1" i="1" dirty="0"/>
              <a:t>MA)</a:t>
            </a:r>
          </a:p>
          <a:p>
            <a:endParaRPr lang="en-GB" sz="2000" dirty="0"/>
          </a:p>
          <a:p>
            <a:r>
              <a:rPr lang="en-GB" sz="2000" dirty="0"/>
              <a:t>ARIMA is characterised by three trend element; (</a:t>
            </a:r>
            <a:r>
              <a:rPr lang="en-GB" sz="2000" dirty="0" err="1"/>
              <a:t>p,d,q</a:t>
            </a:r>
            <a:r>
              <a:rPr lang="en-GB" sz="2000" dirty="0"/>
              <a:t>)</a:t>
            </a:r>
          </a:p>
          <a:p>
            <a:pPr lvl="1"/>
            <a:r>
              <a:rPr lang="en-GB" sz="2000" dirty="0"/>
              <a:t>AR [p] = trend order (number of lagged observation)</a:t>
            </a:r>
          </a:p>
          <a:p>
            <a:pPr lvl="1"/>
            <a:r>
              <a:rPr lang="en-GB" sz="2000" dirty="0"/>
              <a:t>I [d] = trend differencing (to make the series stationary) </a:t>
            </a:r>
          </a:p>
          <a:p>
            <a:pPr lvl="1"/>
            <a:r>
              <a:rPr lang="en-GB" sz="2000" dirty="0"/>
              <a:t>MA [q] = trend order of moving average model </a:t>
            </a:r>
          </a:p>
          <a:p>
            <a:pPr lvl="1"/>
            <a:endParaRPr lang="en-GB" b="1" i="0" dirty="0">
              <a:solidFill>
                <a:srgbClr val="000000"/>
              </a:solidFill>
              <a:effectLst/>
              <a:latin typeface="Monaco"/>
            </a:endParaRPr>
          </a:p>
          <a:p>
            <a:pPr marL="457200" lvl="1" indent="0" algn="ctr">
              <a:buNone/>
            </a:pPr>
            <a:r>
              <a:rPr lang="it-IT" sz="2600" b="1" i="0" dirty="0">
                <a:solidFill>
                  <a:srgbClr val="000000"/>
                </a:solidFill>
                <a:effectLst/>
                <a:latin typeface="Monaco"/>
              </a:rPr>
              <a:t>ARIMA(p,d,q)</a:t>
            </a:r>
            <a:endParaRPr lang="en-GB" sz="3900" b="1" dirty="0"/>
          </a:p>
          <a:p>
            <a:pPr lvl="1"/>
            <a:endParaRPr lang="en-GB" sz="2000" dirty="0"/>
          </a:p>
          <a:p>
            <a:endParaRPr lang="en-GB" sz="2000" dirty="0"/>
          </a:p>
          <a:p>
            <a:r>
              <a:rPr lang="en-GB" sz="2000" dirty="0"/>
              <a:t>SARIMA is characterised by an additional four elements; (</a:t>
            </a:r>
            <a:r>
              <a:rPr lang="en-GB" sz="2000" dirty="0" err="1"/>
              <a:t>P,D,Q,m</a:t>
            </a:r>
            <a:r>
              <a:rPr lang="en-GB" sz="2000" dirty="0"/>
              <a:t>)</a:t>
            </a:r>
          </a:p>
          <a:p>
            <a:pPr lvl="1"/>
            <a:r>
              <a:rPr lang="en-GB" sz="2000" dirty="0"/>
              <a:t>P</a:t>
            </a:r>
            <a:r>
              <a:rPr lang="en-GB" dirty="0"/>
              <a:t> =  </a:t>
            </a:r>
            <a:r>
              <a:rPr lang="en-GB" sz="2000" dirty="0"/>
              <a:t>seasonal autoregressive order </a:t>
            </a:r>
          </a:p>
          <a:p>
            <a:pPr lvl="1"/>
            <a:r>
              <a:rPr lang="en-GB" sz="2000" dirty="0"/>
              <a:t>D = seasonal differencing </a:t>
            </a:r>
          </a:p>
          <a:p>
            <a:pPr lvl="1"/>
            <a:r>
              <a:rPr lang="en-GB" sz="2000" dirty="0"/>
              <a:t>Q = seasonal moving average </a:t>
            </a:r>
          </a:p>
          <a:p>
            <a:pPr lvl="1"/>
            <a:r>
              <a:rPr lang="en-GB" sz="2000" dirty="0"/>
              <a:t>m = the number of time steps for a single period</a:t>
            </a:r>
          </a:p>
          <a:p>
            <a:pPr lvl="1"/>
            <a:endParaRPr lang="it-IT" sz="2600" b="1" dirty="0">
              <a:solidFill>
                <a:srgbClr val="000000"/>
              </a:solidFill>
              <a:latin typeface="Monaco"/>
            </a:endParaRPr>
          </a:p>
          <a:p>
            <a:pPr marL="457200" lvl="1" indent="0" algn="ctr">
              <a:buNone/>
            </a:pPr>
            <a:r>
              <a:rPr lang="it-IT" sz="2600" b="1" i="0" dirty="0">
                <a:solidFill>
                  <a:srgbClr val="000000"/>
                </a:solidFill>
                <a:effectLst/>
                <a:latin typeface="Monaco"/>
              </a:rPr>
              <a:t>SARIMA(p,d,q)(P,D,Q)m</a:t>
            </a:r>
            <a:endParaRPr lang="en-GB" sz="3500" b="1" dirty="0"/>
          </a:p>
          <a:p>
            <a:pPr lvl="1"/>
            <a:endParaRPr lang="en-GB" sz="2000" dirty="0"/>
          </a:p>
          <a:p>
            <a:pPr lvl="1"/>
            <a:endParaRPr lang="en-GB" sz="2000" dirty="0"/>
          </a:p>
        </p:txBody>
      </p:sp>
    </p:spTree>
    <p:extLst>
      <p:ext uri="{BB962C8B-B14F-4D97-AF65-F5344CB8AC3E}">
        <p14:creationId xmlns:p14="http://schemas.microsoft.com/office/powerpoint/2010/main" val="3293426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4ABFB-8F04-43B6-A280-76D8B5523219}"/>
              </a:ext>
            </a:extLst>
          </p:cNvPr>
          <p:cNvSpPr>
            <a:spLocks noGrp="1"/>
          </p:cNvSpPr>
          <p:nvPr>
            <p:ph type="title"/>
          </p:nvPr>
        </p:nvSpPr>
        <p:spPr/>
        <p:txBody>
          <a:bodyPr/>
          <a:lstStyle/>
          <a:p>
            <a:r>
              <a:rPr lang="en-GB" dirty="0"/>
              <a:t>How do you choose the values for </a:t>
            </a:r>
            <a:r>
              <a:rPr lang="en-GB" dirty="0" err="1"/>
              <a:t>p,d,q</a:t>
            </a:r>
            <a:r>
              <a:rPr lang="en-GB" dirty="0"/>
              <a:t> and P,D,Q?</a:t>
            </a:r>
          </a:p>
        </p:txBody>
      </p:sp>
      <p:sp>
        <p:nvSpPr>
          <p:cNvPr id="3" name="Content Placeholder 2">
            <a:extLst>
              <a:ext uri="{FF2B5EF4-FFF2-40B4-BE49-F238E27FC236}">
                <a16:creationId xmlns:a16="http://schemas.microsoft.com/office/drawing/2014/main" id="{BE334D01-7685-4251-8AF6-2392D2335B8F}"/>
              </a:ext>
            </a:extLst>
          </p:cNvPr>
          <p:cNvSpPr>
            <a:spLocks noGrp="1"/>
          </p:cNvSpPr>
          <p:nvPr>
            <p:ph idx="1"/>
          </p:nvPr>
        </p:nvSpPr>
        <p:spPr>
          <a:xfrm>
            <a:off x="838200" y="2225039"/>
            <a:ext cx="10515600" cy="4351338"/>
          </a:xfrm>
        </p:spPr>
        <p:txBody>
          <a:bodyPr/>
          <a:lstStyle/>
          <a:p>
            <a:r>
              <a:rPr lang="en-GB" dirty="0"/>
              <a:t>The autocorrelation function (ACF)</a:t>
            </a:r>
          </a:p>
          <a:p>
            <a:r>
              <a:rPr lang="en-GB" dirty="0"/>
              <a:t>The partial autocorrelation function (PACF)</a:t>
            </a:r>
          </a:p>
        </p:txBody>
      </p:sp>
      <p:sp>
        <p:nvSpPr>
          <p:cNvPr id="4" name="Slide Number Placeholder 3">
            <a:extLst>
              <a:ext uri="{FF2B5EF4-FFF2-40B4-BE49-F238E27FC236}">
                <a16:creationId xmlns:a16="http://schemas.microsoft.com/office/drawing/2014/main" id="{DDD6F47F-28D0-4150-A6FD-5CEFEC104AB1}"/>
              </a:ext>
            </a:extLst>
          </p:cNvPr>
          <p:cNvSpPr>
            <a:spLocks noGrp="1"/>
          </p:cNvSpPr>
          <p:nvPr>
            <p:ph type="sldNum" sz="quarter" idx="12"/>
          </p:nvPr>
        </p:nvSpPr>
        <p:spPr/>
        <p:txBody>
          <a:bodyPr/>
          <a:lstStyle/>
          <a:p>
            <a:fld id="{1047B330-F133-497C-A615-339932D1FE77}" type="slidenum">
              <a:rPr lang="en-GB" smtClean="0"/>
              <a:t>27</a:t>
            </a:fld>
            <a:endParaRPr lang="en-GB"/>
          </a:p>
        </p:txBody>
      </p:sp>
    </p:spTree>
    <p:extLst>
      <p:ext uri="{BB962C8B-B14F-4D97-AF65-F5344CB8AC3E}">
        <p14:creationId xmlns:p14="http://schemas.microsoft.com/office/powerpoint/2010/main" val="927013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FF4B7-A96F-47B1-AFF7-D42E0CB51595}"/>
              </a:ext>
            </a:extLst>
          </p:cNvPr>
          <p:cNvSpPr>
            <a:spLocks noGrp="1"/>
          </p:cNvSpPr>
          <p:nvPr>
            <p:ph type="title"/>
          </p:nvPr>
        </p:nvSpPr>
        <p:spPr>
          <a:xfrm>
            <a:off x="413657" y="365125"/>
            <a:ext cx="10515600" cy="1325563"/>
          </a:xfrm>
        </p:spPr>
        <p:txBody>
          <a:bodyPr>
            <a:normAutofit fontScale="90000"/>
          </a:bodyPr>
          <a:lstStyle/>
          <a:p>
            <a:r>
              <a:rPr lang="en-GB" dirty="0"/>
              <a:t>Steps to our second aim;</a:t>
            </a:r>
            <a:br>
              <a:rPr lang="en-GB" dirty="0"/>
            </a:br>
            <a:r>
              <a:rPr lang="en-GB" sz="3100" dirty="0"/>
              <a:t>B) “</a:t>
            </a:r>
            <a:r>
              <a:rPr lang="en-GB" sz="2700" dirty="0"/>
              <a:t>Explore how the trend in 2020 would have looked in the absence of the pandemic”</a:t>
            </a:r>
            <a:endParaRPr lang="en-GB" dirty="0"/>
          </a:p>
        </p:txBody>
      </p:sp>
      <p:sp>
        <p:nvSpPr>
          <p:cNvPr id="3" name="Content Placeholder 2">
            <a:extLst>
              <a:ext uri="{FF2B5EF4-FFF2-40B4-BE49-F238E27FC236}">
                <a16:creationId xmlns:a16="http://schemas.microsoft.com/office/drawing/2014/main" id="{AE605910-8F44-4320-B7CA-830403363FC4}"/>
              </a:ext>
            </a:extLst>
          </p:cNvPr>
          <p:cNvSpPr>
            <a:spLocks noGrp="1"/>
          </p:cNvSpPr>
          <p:nvPr>
            <p:ph idx="1"/>
          </p:nvPr>
        </p:nvSpPr>
        <p:spPr>
          <a:xfrm>
            <a:off x="838200" y="2370137"/>
            <a:ext cx="10515600" cy="4351338"/>
          </a:xfrm>
        </p:spPr>
        <p:txBody>
          <a:bodyPr/>
          <a:lstStyle/>
          <a:p>
            <a:r>
              <a:rPr lang="en-GB" dirty="0"/>
              <a:t>1. Count the weekly crime</a:t>
            </a:r>
          </a:p>
          <a:p>
            <a:r>
              <a:rPr lang="en-GB" dirty="0"/>
              <a:t>2. Model the weekly calls (</a:t>
            </a:r>
            <a:r>
              <a:rPr lang="en-GB" dirty="0" err="1"/>
              <a:t>e.g</a:t>
            </a:r>
            <a:r>
              <a:rPr lang="en-GB" dirty="0"/>
              <a:t>, using the function ‘ARIMA’ from the “fable” package in R) </a:t>
            </a:r>
          </a:p>
          <a:p>
            <a:r>
              <a:rPr lang="en-GB" dirty="0"/>
              <a:t>3. Generate the forecast (</a:t>
            </a:r>
            <a:r>
              <a:rPr lang="en-GB" dirty="0" err="1"/>
              <a:t>e.g</a:t>
            </a:r>
            <a:r>
              <a:rPr lang="en-GB" dirty="0"/>
              <a:t>, using the ‘forecast’ function from the ‘forecast’ package in R)</a:t>
            </a:r>
          </a:p>
          <a:p>
            <a:r>
              <a:rPr lang="en-GB" dirty="0"/>
              <a:t>4. Plot the forecast </a:t>
            </a:r>
          </a:p>
        </p:txBody>
      </p:sp>
      <p:sp>
        <p:nvSpPr>
          <p:cNvPr id="4" name="Slide Number Placeholder 3">
            <a:extLst>
              <a:ext uri="{FF2B5EF4-FFF2-40B4-BE49-F238E27FC236}">
                <a16:creationId xmlns:a16="http://schemas.microsoft.com/office/drawing/2014/main" id="{FBA3FBD5-CC48-4B46-A6B7-964ECA778D4A}"/>
              </a:ext>
            </a:extLst>
          </p:cNvPr>
          <p:cNvSpPr>
            <a:spLocks noGrp="1"/>
          </p:cNvSpPr>
          <p:nvPr>
            <p:ph type="sldNum" sz="quarter" idx="12"/>
          </p:nvPr>
        </p:nvSpPr>
        <p:spPr/>
        <p:txBody>
          <a:bodyPr/>
          <a:lstStyle/>
          <a:p>
            <a:fld id="{1047B330-F133-497C-A615-339932D1FE77}" type="slidenum">
              <a:rPr lang="en-GB" smtClean="0"/>
              <a:t>28</a:t>
            </a:fld>
            <a:endParaRPr lang="en-GB"/>
          </a:p>
        </p:txBody>
      </p:sp>
    </p:spTree>
    <p:extLst>
      <p:ext uri="{BB962C8B-B14F-4D97-AF65-F5344CB8AC3E}">
        <p14:creationId xmlns:p14="http://schemas.microsoft.com/office/powerpoint/2010/main" val="3182965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n Arima model that highlights the actual counts of burglary compared to our predicted trends from the forecast">
            <a:extLst>
              <a:ext uri="{FF2B5EF4-FFF2-40B4-BE49-F238E27FC236}">
                <a16:creationId xmlns:a16="http://schemas.microsoft.com/office/drawing/2014/main" id="{EEA5A44E-78EC-4928-84CE-9E7D58360DEC}"/>
              </a:ext>
            </a:extLst>
          </p:cNvPr>
          <p:cNvPicPr>
            <a:picLocks noGrp="1" noChangeAspect="1"/>
          </p:cNvPicPr>
          <p:nvPr>
            <p:ph idx="1"/>
          </p:nvPr>
        </p:nvPicPr>
        <p:blipFill>
          <a:blip r:embed="rId2"/>
          <a:stretch>
            <a:fillRect/>
          </a:stretch>
        </p:blipFill>
        <p:spPr>
          <a:xfrm>
            <a:off x="759142" y="549791"/>
            <a:ext cx="9455116" cy="5839161"/>
          </a:xfrm>
          <a:prstGeom prst="rect">
            <a:avLst/>
          </a:prstGeom>
        </p:spPr>
      </p:pic>
      <p:sp>
        <p:nvSpPr>
          <p:cNvPr id="5" name="Title 1" descr="SARIMA model">
            <a:extLst>
              <a:ext uri="{FF2B5EF4-FFF2-40B4-BE49-F238E27FC236}">
                <a16:creationId xmlns:a16="http://schemas.microsoft.com/office/drawing/2014/main" id="{3C263AA7-EE75-43B2-B26A-DCDE7648E9CC}"/>
              </a:ext>
            </a:extLst>
          </p:cNvPr>
          <p:cNvSpPr>
            <a:spLocks noGrp="1"/>
          </p:cNvSpPr>
          <p:nvPr>
            <p:ph type="title"/>
          </p:nvPr>
        </p:nvSpPr>
        <p:spPr>
          <a:xfrm>
            <a:off x="228900" y="365125"/>
            <a:ext cx="10515600" cy="1325563"/>
          </a:xfrm>
        </p:spPr>
        <p:txBody>
          <a:bodyPr>
            <a:normAutofit/>
          </a:bodyPr>
          <a:lstStyle/>
          <a:p>
            <a:r>
              <a:rPr lang="en-GB" sz="3100" dirty="0"/>
              <a:t>.</a:t>
            </a:r>
            <a:endParaRPr lang="en-GB" dirty="0"/>
          </a:p>
        </p:txBody>
      </p:sp>
      <p:sp>
        <p:nvSpPr>
          <p:cNvPr id="3" name="TextBox 2">
            <a:extLst>
              <a:ext uri="{FF2B5EF4-FFF2-40B4-BE49-F238E27FC236}">
                <a16:creationId xmlns:a16="http://schemas.microsoft.com/office/drawing/2014/main" id="{DCF55ACB-4FFB-4685-A971-9070176AC77F}"/>
              </a:ext>
            </a:extLst>
          </p:cNvPr>
          <p:cNvSpPr txBox="1"/>
          <p:nvPr/>
        </p:nvSpPr>
        <p:spPr>
          <a:xfrm>
            <a:off x="8915100" y="88126"/>
            <a:ext cx="3048000" cy="369332"/>
          </a:xfrm>
          <a:prstGeom prst="rect">
            <a:avLst/>
          </a:prstGeom>
          <a:noFill/>
        </p:spPr>
        <p:txBody>
          <a:bodyPr wrap="square" rtlCol="0">
            <a:spAutoFit/>
          </a:bodyPr>
          <a:lstStyle/>
          <a:p>
            <a:r>
              <a:rPr lang="en-GB" dirty="0"/>
              <a:t>S/ARIMA(2,0,0)(1,0,0)[52]</a:t>
            </a:r>
          </a:p>
        </p:txBody>
      </p:sp>
    </p:spTree>
    <p:extLst>
      <p:ext uri="{BB962C8B-B14F-4D97-AF65-F5344CB8AC3E}">
        <p14:creationId xmlns:p14="http://schemas.microsoft.com/office/powerpoint/2010/main" val="2340860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5BDF7-9F62-4AA7-A7C5-3CA2FE0DA907}"/>
              </a:ext>
            </a:extLst>
          </p:cNvPr>
          <p:cNvSpPr>
            <a:spLocks noGrp="1"/>
          </p:cNvSpPr>
          <p:nvPr>
            <p:ph type="title"/>
          </p:nvPr>
        </p:nvSpPr>
        <p:spPr/>
        <p:txBody>
          <a:bodyPr/>
          <a:lstStyle/>
          <a:p>
            <a:r>
              <a:rPr lang="en-GB" dirty="0"/>
              <a:t>What is Time Series Data? </a:t>
            </a:r>
          </a:p>
        </p:txBody>
      </p:sp>
      <p:sp>
        <p:nvSpPr>
          <p:cNvPr id="5" name="TextBox 4">
            <a:extLst>
              <a:ext uri="{FF2B5EF4-FFF2-40B4-BE49-F238E27FC236}">
                <a16:creationId xmlns:a16="http://schemas.microsoft.com/office/drawing/2014/main" id="{72109BDA-D855-4150-B41E-6487A94EE77B}"/>
              </a:ext>
            </a:extLst>
          </p:cNvPr>
          <p:cNvSpPr txBox="1"/>
          <p:nvPr/>
        </p:nvSpPr>
        <p:spPr>
          <a:xfrm>
            <a:off x="7344711" y="3092687"/>
            <a:ext cx="4009089" cy="2308324"/>
          </a:xfrm>
          <a:prstGeom prst="rect">
            <a:avLst/>
          </a:prstGeom>
          <a:noFill/>
        </p:spPr>
        <p:txBody>
          <a:bodyPr wrap="square" rtlCol="0">
            <a:spAutoFit/>
          </a:bodyPr>
          <a:lstStyle/>
          <a:p>
            <a:r>
              <a:rPr lang="en-GB" b="1" dirty="0"/>
              <a:t>Intervals (Sampling Frequency/Periodicity) </a:t>
            </a:r>
          </a:p>
          <a:p>
            <a:endParaRPr lang="en-GB" dirty="0"/>
          </a:p>
          <a:p>
            <a:pPr marL="285750" indent="-285750">
              <a:buFontTx/>
              <a:buChar char="-"/>
            </a:pPr>
            <a:r>
              <a:rPr lang="en-GB" dirty="0"/>
              <a:t>Year </a:t>
            </a:r>
          </a:p>
          <a:p>
            <a:pPr marL="285750" indent="-285750">
              <a:buFontTx/>
              <a:buChar char="-"/>
            </a:pPr>
            <a:r>
              <a:rPr lang="en-GB" dirty="0"/>
              <a:t>Month </a:t>
            </a:r>
          </a:p>
          <a:p>
            <a:pPr marL="285750" indent="-285750">
              <a:buFontTx/>
              <a:buChar char="-"/>
            </a:pPr>
            <a:r>
              <a:rPr lang="en-GB" dirty="0"/>
              <a:t>Days </a:t>
            </a:r>
          </a:p>
          <a:p>
            <a:pPr marL="285750" indent="-285750">
              <a:buFontTx/>
              <a:buChar char="-"/>
            </a:pPr>
            <a:r>
              <a:rPr lang="en-GB" dirty="0"/>
              <a:t>Quarterly </a:t>
            </a:r>
          </a:p>
          <a:p>
            <a:pPr marL="285750" indent="-285750">
              <a:buFontTx/>
              <a:buChar char="-"/>
            </a:pPr>
            <a:r>
              <a:rPr lang="en-GB" dirty="0"/>
              <a:t>Hourly</a:t>
            </a:r>
          </a:p>
        </p:txBody>
      </p:sp>
      <p:sp>
        <p:nvSpPr>
          <p:cNvPr id="3" name="Content Placeholder 2">
            <a:extLst>
              <a:ext uri="{FF2B5EF4-FFF2-40B4-BE49-F238E27FC236}">
                <a16:creationId xmlns:a16="http://schemas.microsoft.com/office/drawing/2014/main" id="{D1CFC3F4-1A5D-4287-9689-530DCC0D0473}"/>
              </a:ext>
            </a:extLst>
          </p:cNvPr>
          <p:cNvSpPr>
            <a:spLocks noGrp="1"/>
          </p:cNvSpPr>
          <p:nvPr>
            <p:ph idx="1"/>
          </p:nvPr>
        </p:nvSpPr>
        <p:spPr>
          <a:xfrm>
            <a:off x="723332" y="1568951"/>
            <a:ext cx="10515600" cy="4351338"/>
          </a:xfrm>
        </p:spPr>
        <p:txBody>
          <a:bodyPr/>
          <a:lstStyle/>
          <a:p>
            <a:r>
              <a:rPr lang="en-GB" sz="2800" dirty="0"/>
              <a:t>“ A collection of observations obtained though repeated measurements of time” </a:t>
            </a:r>
          </a:p>
          <a:p>
            <a:endParaRPr lang="en-GB" dirty="0"/>
          </a:p>
        </p:txBody>
      </p:sp>
      <p:pic>
        <p:nvPicPr>
          <p:cNvPr id="4" name="Picture 3" descr="A table denoting the characteristics of time series data. X = the time interval and Y = the observed value &#10;">
            <a:extLst>
              <a:ext uri="{FF2B5EF4-FFF2-40B4-BE49-F238E27FC236}">
                <a16:creationId xmlns:a16="http://schemas.microsoft.com/office/drawing/2014/main" id="{BF042F8A-7A1A-4DAF-84F8-B4911882B9B4}"/>
              </a:ext>
            </a:extLst>
          </p:cNvPr>
          <p:cNvPicPr>
            <a:picLocks noChangeAspect="1"/>
          </p:cNvPicPr>
          <p:nvPr/>
        </p:nvPicPr>
        <p:blipFill>
          <a:blip r:embed="rId3"/>
          <a:stretch>
            <a:fillRect/>
          </a:stretch>
        </p:blipFill>
        <p:spPr>
          <a:xfrm>
            <a:off x="1418289" y="2829349"/>
            <a:ext cx="3548180" cy="3090940"/>
          </a:xfrm>
          <a:prstGeom prst="rect">
            <a:avLst/>
          </a:prstGeom>
        </p:spPr>
      </p:pic>
      <p:cxnSp>
        <p:nvCxnSpPr>
          <p:cNvPr id="9" name="Connector: Curved 8" descr="Arrow leading to examples of time intervals ">
            <a:extLst>
              <a:ext uri="{FF2B5EF4-FFF2-40B4-BE49-F238E27FC236}">
                <a16:creationId xmlns:a16="http://schemas.microsoft.com/office/drawing/2014/main" id="{1DB7E507-FB9A-429C-B485-E71B35EA4B8D}"/>
              </a:ext>
            </a:extLst>
          </p:cNvPr>
          <p:cNvCxnSpPr>
            <a:cxnSpLocks/>
          </p:cNvCxnSpPr>
          <p:nvPr/>
        </p:nvCxnSpPr>
        <p:spPr>
          <a:xfrm>
            <a:off x="5331426" y="3429000"/>
            <a:ext cx="1299411" cy="1081700"/>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3950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DACBD-F79E-4586-A35C-25A0E8EE956E}"/>
              </a:ext>
            </a:extLst>
          </p:cNvPr>
          <p:cNvSpPr>
            <a:spLocks noGrp="1"/>
          </p:cNvSpPr>
          <p:nvPr>
            <p:ph type="title"/>
          </p:nvPr>
        </p:nvSpPr>
        <p:spPr/>
        <p:txBody>
          <a:bodyPr/>
          <a:lstStyle/>
          <a:p>
            <a:r>
              <a:rPr lang="en-GB" dirty="0"/>
              <a:t>Software </a:t>
            </a:r>
          </a:p>
        </p:txBody>
      </p:sp>
      <p:sp>
        <p:nvSpPr>
          <p:cNvPr id="3" name="Content Placeholder 2">
            <a:extLst>
              <a:ext uri="{FF2B5EF4-FFF2-40B4-BE49-F238E27FC236}">
                <a16:creationId xmlns:a16="http://schemas.microsoft.com/office/drawing/2014/main" id="{3CBDA4ED-DAA4-4510-AD32-36F6DC46CF88}"/>
              </a:ext>
            </a:extLst>
          </p:cNvPr>
          <p:cNvSpPr>
            <a:spLocks noGrp="1"/>
          </p:cNvSpPr>
          <p:nvPr>
            <p:ph idx="1"/>
          </p:nvPr>
        </p:nvSpPr>
        <p:spPr/>
        <p:txBody>
          <a:bodyPr/>
          <a:lstStyle/>
          <a:p>
            <a:r>
              <a:rPr lang="en-GB" dirty="0"/>
              <a:t>Python </a:t>
            </a:r>
          </a:p>
          <a:p>
            <a:pPr lvl="1"/>
            <a:r>
              <a:rPr lang="en-GB" dirty="0"/>
              <a:t>Libraries: pandas. </a:t>
            </a:r>
            <a:r>
              <a:rPr lang="en-GB" dirty="0" err="1"/>
              <a:t>statsmodel</a:t>
            </a:r>
            <a:r>
              <a:rPr lang="en-GB" dirty="0"/>
              <a:t>, scikit-learn</a:t>
            </a:r>
          </a:p>
          <a:p>
            <a:pPr marL="0" indent="0">
              <a:buNone/>
            </a:pPr>
            <a:endParaRPr lang="en-GB" dirty="0"/>
          </a:p>
          <a:p>
            <a:r>
              <a:rPr lang="en-GB" dirty="0"/>
              <a:t>R</a:t>
            </a:r>
          </a:p>
          <a:p>
            <a:pPr lvl="1"/>
            <a:r>
              <a:rPr lang="en-GB" dirty="0"/>
              <a:t>Packages: fable, forecast, </a:t>
            </a:r>
            <a:r>
              <a:rPr lang="en-GB" dirty="0" err="1"/>
              <a:t>tseries</a:t>
            </a:r>
            <a:endParaRPr lang="en-GB" dirty="0"/>
          </a:p>
          <a:p>
            <a:pPr lvl="1"/>
            <a:r>
              <a:rPr lang="en-GB" dirty="0"/>
              <a:t>Functions: ARIMA, forecast, </a:t>
            </a:r>
            <a:r>
              <a:rPr lang="en-GB" dirty="0" err="1"/>
              <a:t>ts</a:t>
            </a:r>
            <a:r>
              <a:rPr lang="en-GB" dirty="0"/>
              <a:t>, </a:t>
            </a:r>
            <a:r>
              <a:rPr lang="en-GB" dirty="0" err="1"/>
              <a:t>auto.arima</a:t>
            </a:r>
            <a:endParaRPr lang="en-GB" dirty="0"/>
          </a:p>
          <a:p>
            <a:pPr marL="0" indent="0">
              <a:buNone/>
            </a:pPr>
            <a:r>
              <a:rPr lang="en-GB" dirty="0"/>
              <a:t> </a:t>
            </a:r>
          </a:p>
          <a:p>
            <a:r>
              <a:rPr lang="en-GB" dirty="0" err="1"/>
              <a:t>FBProphet</a:t>
            </a:r>
            <a:r>
              <a:rPr lang="en-GB" dirty="0"/>
              <a:t> </a:t>
            </a:r>
          </a:p>
          <a:p>
            <a:pPr lvl="1"/>
            <a:r>
              <a:rPr lang="en-GB" dirty="0"/>
              <a:t>https://facebook.github.io/prophet/</a:t>
            </a:r>
          </a:p>
          <a:p>
            <a:pPr marL="457200" lvl="1" indent="0">
              <a:buNone/>
            </a:pPr>
            <a:endParaRPr lang="en-GB" dirty="0"/>
          </a:p>
          <a:p>
            <a:pPr marL="457200" lvl="1" indent="0">
              <a:buNone/>
            </a:pPr>
            <a:endParaRPr lang="en-GB" dirty="0"/>
          </a:p>
        </p:txBody>
      </p:sp>
    </p:spTree>
    <p:extLst>
      <p:ext uri="{BB962C8B-B14F-4D97-AF65-F5344CB8AC3E}">
        <p14:creationId xmlns:p14="http://schemas.microsoft.com/office/powerpoint/2010/main" val="167652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BE2C4-AAD0-4B87-A677-BD1A8D13FE34}"/>
              </a:ext>
            </a:extLst>
          </p:cNvPr>
          <p:cNvSpPr>
            <a:spLocks noGrp="1"/>
          </p:cNvSpPr>
          <p:nvPr>
            <p:ph type="title"/>
          </p:nvPr>
        </p:nvSpPr>
        <p:spPr>
          <a:xfrm>
            <a:off x="476250" y="1241341"/>
            <a:ext cx="10515600" cy="1325563"/>
          </a:xfrm>
        </p:spPr>
        <p:txBody>
          <a:bodyPr/>
          <a:lstStyle/>
          <a:p>
            <a:pPr algn="ctr"/>
            <a:r>
              <a:rPr lang="en-GB" dirty="0"/>
              <a:t>Any Questions?</a:t>
            </a:r>
          </a:p>
        </p:txBody>
      </p:sp>
      <p:pic>
        <p:nvPicPr>
          <p:cNvPr id="3" name="Picture 6" descr="&quot; &quot;&#10;&#10;">
            <a:extLst>
              <a:ext uri="{FF2B5EF4-FFF2-40B4-BE49-F238E27FC236}">
                <a16:creationId xmlns:a16="http://schemas.microsoft.com/office/drawing/2014/main" id="{64C3EC0C-0934-4469-8B6A-DDE0E0CE72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899" r="11899"/>
          <a:stretch>
            <a:fillRect/>
          </a:stretch>
        </p:blipFill>
        <p:spPr bwMode="auto">
          <a:xfrm>
            <a:off x="8433400" y="4005263"/>
            <a:ext cx="3727451"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0032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EB3A9-C28D-4BB3-B6C4-EB05B3A167C3}"/>
              </a:ext>
            </a:extLst>
          </p:cNvPr>
          <p:cNvSpPr>
            <a:spLocks noGrp="1"/>
          </p:cNvSpPr>
          <p:nvPr>
            <p:ph type="title"/>
          </p:nvPr>
        </p:nvSpPr>
        <p:spPr>
          <a:xfrm>
            <a:off x="831851" y="-2578867"/>
            <a:ext cx="5264150" cy="2578867"/>
          </a:xfrm>
        </p:spPr>
        <p:txBody>
          <a:bodyPr vert="horz" lIns="91440" tIns="45720" rIns="91440" bIns="45720" rtlCol="0" anchor="b">
            <a:normAutofit/>
          </a:bodyPr>
          <a:lstStyle/>
          <a:p>
            <a:r>
              <a:rPr lang="en-GB" dirty="0"/>
              <a:t>Contact Details and Resources</a:t>
            </a:r>
            <a:br>
              <a:rPr lang="en-GB" dirty="0"/>
            </a:br>
            <a:endParaRPr lang="en-GB" dirty="0"/>
          </a:p>
        </p:txBody>
      </p:sp>
      <p:sp>
        <p:nvSpPr>
          <p:cNvPr id="10" name="TextBox 9">
            <a:extLst>
              <a:ext uri="{FF2B5EF4-FFF2-40B4-BE49-F238E27FC236}">
                <a16:creationId xmlns:a16="http://schemas.microsoft.com/office/drawing/2014/main" id="{CC5CFE0D-7607-4381-BD80-E0C9ABD05EFD}"/>
              </a:ext>
            </a:extLst>
          </p:cNvPr>
          <p:cNvSpPr txBox="1"/>
          <p:nvPr/>
        </p:nvSpPr>
        <p:spPr>
          <a:xfrm>
            <a:off x="274619" y="1073656"/>
            <a:ext cx="10725150" cy="4031873"/>
          </a:xfrm>
          <a:prstGeom prst="rect">
            <a:avLst/>
          </a:prstGeom>
          <a:noFill/>
        </p:spPr>
        <p:txBody>
          <a:bodyPr wrap="square" rtlCol="0">
            <a:spAutoFit/>
          </a:bodyPr>
          <a:lstStyle/>
          <a:p>
            <a:r>
              <a:rPr lang="en-GB" sz="3200" b="1" dirty="0">
                <a:solidFill>
                  <a:srgbClr val="212322"/>
                </a:solidFill>
              </a:rPr>
              <a:t>Contact Details:</a:t>
            </a:r>
            <a:br>
              <a:rPr lang="en-GB" sz="3200" b="1" dirty="0">
                <a:solidFill>
                  <a:srgbClr val="212322"/>
                </a:solidFill>
              </a:rPr>
            </a:br>
            <a:r>
              <a:rPr lang="en-GB" sz="2800" dirty="0">
                <a:solidFill>
                  <a:srgbClr val="212322"/>
                </a:solidFill>
              </a:rPr>
              <a:t>Email: N</a:t>
            </a:r>
            <a:r>
              <a:rPr lang="en-GB" sz="2800" dirty="0">
                <a:solidFill>
                  <a:srgbClr val="212322"/>
                </a:solidFill>
                <a:hlinkClick r:id="rId2">
                  <a:extLst>
                    <a:ext uri="{A12FA001-AC4F-418D-AE19-62706E023703}">
                      <ahyp:hlinkClr xmlns:ahyp="http://schemas.microsoft.com/office/drawing/2018/hyperlinkcolor" val="tx"/>
                    </a:ext>
                  </a:extLst>
                </a:hlinkClick>
              </a:rPr>
              <a:t>adia.kennar@manchester.ac.uk</a:t>
            </a:r>
            <a:br>
              <a:rPr lang="en-GB" sz="2800" dirty="0">
                <a:solidFill>
                  <a:srgbClr val="212322"/>
                </a:solidFill>
              </a:rPr>
            </a:br>
            <a:r>
              <a:rPr lang="en-GB" sz="2800" dirty="0">
                <a:solidFill>
                  <a:srgbClr val="212322"/>
                </a:solidFill>
              </a:rPr>
              <a:t>Twitter: @NadiaKennar </a:t>
            </a:r>
            <a:br>
              <a:rPr lang="en-GB" sz="3200" dirty="0">
                <a:solidFill>
                  <a:srgbClr val="212322"/>
                </a:solidFill>
              </a:rPr>
            </a:br>
            <a:br>
              <a:rPr lang="en-GB" sz="3200" dirty="0">
                <a:solidFill>
                  <a:srgbClr val="212322"/>
                </a:solidFill>
              </a:rPr>
            </a:br>
            <a:r>
              <a:rPr lang="en-GB" sz="3200" b="1" dirty="0">
                <a:solidFill>
                  <a:srgbClr val="212322"/>
                </a:solidFill>
              </a:rPr>
              <a:t>Resources: </a:t>
            </a:r>
          </a:p>
          <a:p>
            <a:pPr marL="457200" indent="-457200">
              <a:buFont typeface="Arial" panose="020B0604020202020204" pitchFamily="34" charset="0"/>
              <a:buChar char="•"/>
            </a:pPr>
            <a:r>
              <a:rPr lang="en-GB" sz="1800" i="1" dirty="0">
                <a:solidFill>
                  <a:srgbClr val="212322"/>
                </a:solidFill>
              </a:rPr>
              <a:t>Matt Ashby: The initial evidence on the relationship between the coronavirus pandemic and crime in the U.S </a:t>
            </a:r>
            <a:r>
              <a:rPr lang="en-GB" sz="1800" i="1" dirty="0">
                <a:solidFill>
                  <a:srgbClr val="212322"/>
                </a:solidFill>
                <a:hlinkClick r:id="rId3">
                  <a:extLst>
                    <a:ext uri="{A12FA001-AC4F-418D-AE19-62706E023703}">
                      <ahyp:hlinkClr xmlns:ahyp="http://schemas.microsoft.com/office/drawing/2018/hyperlinkcolor" val="tx"/>
                    </a:ext>
                  </a:extLst>
                </a:hlinkClick>
              </a:rPr>
              <a:t>https://link.springer.com/content/pdf/10.1186/s40163-020-00117-6.pdf</a:t>
            </a:r>
            <a:endParaRPr lang="en-GB" i="1" dirty="0">
              <a:solidFill>
                <a:srgbClr val="212322"/>
              </a:solidFill>
            </a:endParaRPr>
          </a:p>
          <a:p>
            <a:pPr marL="457200" indent="-457200">
              <a:buFont typeface="Arial" panose="020B0604020202020204" pitchFamily="34" charset="0"/>
              <a:buChar char="•"/>
            </a:pPr>
            <a:r>
              <a:rPr lang="en-GB" sz="1800" i="1" dirty="0">
                <a:solidFill>
                  <a:srgbClr val="212322"/>
                </a:solidFill>
              </a:rPr>
              <a:t>Git-Hub for the code </a:t>
            </a:r>
            <a:r>
              <a:rPr lang="en-GB" sz="1800" i="1" dirty="0" err="1">
                <a:solidFill>
                  <a:srgbClr val="212322"/>
                </a:solidFill>
              </a:rPr>
              <a:t>Code</a:t>
            </a:r>
            <a:r>
              <a:rPr lang="en-GB" sz="1800" i="1" dirty="0">
                <a:solidFill>
                  <a:srgbClr val="212322"/>
                </a:solidFill>
              </a:rPr>
              <a:t>: </a:t>
            </a:r>
            <a:r>
              <a:rPr lang="en-GB" sz="1800" i="1" dirty="0">
                <a:solidFill>
                  <a:srgbClr val="212322"/>
                </a:solidFill>
                <a:hlinkClick r:id="rId4">
                  <a:extLst>
                    <a:ext uri="{A12FA001-AC4F-418D-AE19-62706E023703}">
                      <ahyp:hlinkClr xmlns:ahyp="http://schemas.microsoft.com/office/drawing/2018/hyperlinkcolor" val="tx"/>
                    </a:ext>
                  </a:extLst>
                </a:hlinkClick>
              </a:rPr>
              <a:t>https://github.com/mpjashby/covid19-crime</a:t>
            </a:r>
            <a:r>
              <a:rPr lang="en-GB" sz="1800" i="1" dirty="0">
                <a:solidFill>
                  <a:srgbClr val="212322"/>
                </a:solidFill>
              </a:rPr>
              <a:t> </a:t>
            </a:r>
            <a:endParaRPr lang="en-GB" i="1" dirty="0">
              <a:solidFill>
                <a:srgbClr val="212322"/>
              </a:solidFill>
            </a:endParaRPr>
          </a:p>
          <a:p>
            <a:pPr marL="457200" indent="-457200">
              <a:buFont typeface="Arial" panose="020B0604020202020204" pitchFamily="34" charset="0"/>
              <a:buChar char="•"/>
            </a:pPr>
            <a:r>
              <a:rPr lang="en-GB" sz="1800" i="1" dirty="0">
                <a:solidFill>
                  <a:srgbClr val="212322"/>
                </a:solidFill>
              </a:rPr>
              <a:t>Data found in the R package ‘</a:t>
            </a:r>
            <a:r>
              <a:rPr lang="en-GB" sz="1800" i="1" dirty="0" err="1">
                <a:solidFill>
                  <a:srgbClr val="212322"/>
                </a:solidFill>
              </a:rPr>
              <a:t>crimedata</a:t>
            </a:r>
            <a:r>
              <a:rPr lang="en-GB" sz="1800" i="1" dirty="0">
                <a:solidFill>
                  <a:srgbClr val="212322"/>
                </a:solidFill>
              </a:rPr>
              <a:t>’ </a:t>
            </a:r>
            <a:br>
              <a:rPr lang="en-GB" sz="1800" i="1" dirty="0">
                <a:solidFill>
                  <a:srgbClr val="212322"/>
                </a:solidFill>
              </a:rPr>
            </a:br>
            <a:r>
              <a:rPr lang="en-GB" sz="1600" i="1" dirty="0">
                <a:solidFill>
                  <a:srgbClr val="212322"/>
                </a:solidFill>
              </a:rPr>
              <a:t>Citation; </a:t>
            </a:r>
            <a:r>
              <a:rPr lang="en-US" sz="1600" i="1" dirty="0">
                <a:solidFill>
                  <a:srgbClr val="212322"/>
                </a:solidFill>
              </a:rPr>
              <a:t>Ashby, M P J. (2018, August 12). Studying crime and place with the Crime Open Database. </a:t>
            </a:r>
            <a:r>
              <a:rPr lang="en-US" sz="1600" i="1" dirty="0" err="1">
                <a:solidFill>
                  <a:srgbClr val="212322"/>
                </a:solidFill>
              </a:rPr>
              <a:t>doi</a:t>
            </a:r>
            <a:r>
              <a:rPr lang="en-US" sz="1600" i="1" dirty="0">
                <a:solidFill>
                  <a:srgbClr val="212322"/>
                </a:solidFill>
              </a:rPr>
              <a:t>: </a:t>
            </a:r>
            <a:r>
              <a:rPr lang="en-US" sz="1600" i="1" dirty="0">
                <a:solidFill>
                  <a:srgbClr val="212322"/>
                </a:solidFill>
                <a:hlinkClick r:id="rId5">
                  <a:extLst>
                    <a:ext uri="{A12FA001-AC4F-418D-AE19-62706E023703}">
                      <ahyp:hlinkClr xmlns:ahyp="http://schemas.microsoft.com/office/drawing/2018/hyperlinkcolor" val="tx"/>
                    </a:ext>
                  </a:extLst>
                </a:hlinkClick>
              </a:rPr>
              <a:t>http://doi.org/10.31235/osf.io/9y7qz</a:t>
            </a:r>
            <a:endParaRPr lang="en-GB" dirty="0"/>
          </a:p>
        </p:txBody>
      </p:sp>
      <p:sp>
        <p:nvSpPr>
          <p:cNvPr id="11" name="Rectangle 10"/>
          <p:cNvSpPr/>
          <p:nvPr/>
        </p:nvSpPr>
        <p:spPr>
          <a:xfrm>
            <a:off x="1208069" y="6479114"/>
            <a:ext cx="6690633" cy="230832"/>
          </a:xfrm>
          <a:prstGeom prst="rect">
            <a:avLst/>
          </a:prstGeom>
        </p:spPr>
        <p:txBody>
          <a:bodyPr wrap="square">
            <a:spAutoFit/>
          </a:bodyPr>
          <a:lstStyle/>
          <a:p>
            <a:pPr algn="r"/>
            <a:r>
              <a:rPr lang="en-GB" sz="900" dirty="0">
                <a:solidFill>
                  <a:prstClr val="black"/>
                </a:solidFill>
                <a:latin typeface="Arial" panose="020B0604020202020204" pitchFamily="34" charset="0"/>
                <a:cs typeface="Arial" panose="020B0604020202020204" pitchFamily="34" charset="0"/>
              </a:rPr>
              <a:t>Copyright © year Institution. Created by Organisation, UK Data Service. </a:t>
            </a:r>
            <a:endParaRPr lang="en-GB" sz="900" dirty="0"/>
          </a:p>
        </p:txBody>
      </p:sp>
      <p:pic>
        <p:nvPicPr>
          <p:cNvPr id="8" name="Picture 6" descr="&quot; &quot;&#10;&#10;"/>
          <p:cNvPicPr>
            <a:picLocks noGrp="1" noChangeAspect="1" noChangeArrowheads="1"/>
          </p:cNvPicPr>
          <p:nvPr>
            <p:ph type="pic" idx="14"/>
          </p:nvPr>
        </p:nvPicPr>
        <p:blipFill>
          <a:blip r:embed="rId6">
            <a:extLst>
              <a:ext uri="{28A0092B-C50C-407E-A947-70E740481C1C}">
                <a14:useLocalDpi xmlns:a14="http://schemas.microsoft.com/office/drawing/2010/main" val="0"/>
              </a:ext>
            </a:extLst>
          </a:blip>
          <a:srcRect l="11899" r="11899"/>
          <a:stretch>
            <a:fillRect/>
          </a:stretch>
        </p:blipFill>
        <p:spPr bwMode="auto">
          <a:xfrm>
            <a:off x="8433400" y="4287261"/>
            <a:ext cx="3727451"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89B40B0B-BDD4-934E-8690-7D00D9EAE6BA}"/>
              </a:ext>
            </a:extLst>
          </p:cNvPr>
          <p:cNvSpPr>
            <a:spLocks noGrp="1"/>
          </p:cNvSpPr>
          <p:nvPr>
            <p:ph type="sldNum" sz="quarter" idx="12"/>
          </p:nvPr>
        </p:nvSpPr>
        <p:spPr/>
        <p:txBody>
          <a:bodyPr/>
          <a:lstStyle/>
          <a:p>
            <a:fld id="{016687C5-7511-7743-B429-3BDBE272F28B}" type="slidenum">
              <a:rPr lang="en-US" smtClean="0"/>
              <a:t>32</a:t>
            </a:fld>
            <a:endParaRPr lang="en-US"/>
          </a:p>
        </p:txBody>
      </p:sp>
    </p:spTree>
    <p:extLst>
      <p:ext uri="{BB962C8B-B14F-4D97-AF65-F5344CB8AC3E}">
        <p14:creationId xmlns:p14="http://schemas.microsoft.com/office/powerpoint/2010/main" val="3646631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6E75-EA12-4128-9CFF-59BCC911FC62}"/>
              </a:ext>
            </a:extLst>
          </p:cNvPr>
          <p:cNvSpPr>
            <a:spLocks noGrp="1"/>
          </p:cNvSpPr>
          <p:nvPr>
            <p:ph type="title"/>
          </p:nvPr>
        </p:nvSpPr>
        <p:spPr/>
        <p:txBody>
          <a:bodyPr>
            <a:normAutofit/>
          </a:bodyPr>
          <a:lstStyle/>
          <a:p>
            <a:r>
              <a:rPr lang="en-GB" dirty="0"/>
              <a:t>Time Series Data Continued</a:t>
            </a:r>
            <a:br>
              <a:rPr lang="en-GB" dirty="0"/>
            </a:br>
            <a:endParaRPr lang="en-GB" dirty="0"/>
          </a:p>
        </p:txBody>
      </p:sp>
      <p:sp>
        <p:nvSpPr>
          <p:cNvPr id="3" name="Content Placeholder 2">
            <a:extLst>
              <a:ext uri="{FF2B5EF4-FFF2-40B4-BE49-F238E27FC236}">
                <a16:creationId xmlns:a16="http://schemas.microsoft.com/office/drawing/2014/main" id="{09E736C1-3FBE-4404-A4D3-BB15F3B00AE3}"/>
              </a:ext>
            </a:extLst>
          </p:cNvPr>
          <p:cNvSpPr>
            <a:spLocks noGrp="1"/>
          </p:cNvSpPr>
          <p:nvPr>
            <p:ph idx="1"/>
          </p:nvPr>
        </p:nvSpPr>
        <p:spPr/>
        <p:txBody>
          <a:bodyPr/>
          <a:lstStyle/>
          <a:p>
            <a:r>
              <a:rPr lang="en-GB" dirty="0"/>
              <a:t>How is time-series data different to just having a time-field in your data set?</a:t>
            </a:r>
          </a:p>
          <a:p>
            <a:r>
              <a:rPr lang="en-GB" dirty="0"/>
              <a:t>Can longitudinal data sets be considered time-series? </a:t>
            </a:r>
          </a:p>
        </p:txBody>
      </p:sp>
    </p:spTree>
    <p:extLst>
      <p:ext uri="{BB962C8B-B14F-4D97-AF65-F5344CB8AC3E}">
        <p14:creationId xmlns:p14="http://schemas.microsoft.com/office/powerpoint/2010/main" val="2037681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B6D7-DD26-4DEE-8981-5DAA35BFCE7E}"/>
              </a:ext>
            </a:extLst>
          </p:cNvPr>
          <p:cNvSpPr>
            <a:spLocks noGrp="1"/>
          </p:cNvSpPr>
          <p:nvPr>
            <p:ph type="title"/>
          </p:nvPr>
        </p:nvSpPr>
        <p:spPr/>
        <p:txBody>
          <a:bodyPr/>
          <a:lstStyle/>
          <a:p>
            <a:r>
              <a:rPr lang="en-GB" dirty="0"/>
              <a:t>Scenario: Web Application </a:t>
            </a:r>
          </a:p>
        </p:txBody>
      </p:sp>
      <p:sp>
        <p:nvSpPr>
          <p:cNvPr id="3" name="Content Placeholder 2">
            <a:extLst>
              <a:ext uri="{FF2B5EF4-FFF2-40B4-BE49-F238E27FC236}">
                <a16:creationId xmlns:a16="http://schemas.microsoft.com/office/drawing/2014/main" id="{AD5DCD7B-0DEE-41EC-84DA-1D4D47CC896A}"/>
              </a:ext>
            </a:extLst>
          </p:cNvPr>
          <p:cNvSpPr>
            <a:spLocks noGrp="1"/>
          </p:cNvSpPr>
          <p:nvPr>
            <p:ph idx="1"/>
          </p:nvPr>
        </p:nvSpPr>
        <p:spPr>
          <a:xfrm>
            <a:off x="613611" y="1690688"/>
            <a:ext cx="10515600" cy="4351338"/>
          </a:xfrm>
        </p:spPr>
        <p:txBody>
          <a:bodyPr/>
          <a:lstStyle/>
          <a:p>
            <a:pPr marL="0" indent="0">
              <a:buNone/>
            </a:pPr>
            <a:r>
              <a:rPr lang="en-GB" dirty="0"/>
              <a:t>Imagine you maintain a web application. You have been asked to analyse when a new user logs in</a:t>
            </a:r>
          </a:p>
          <a:p>
            <a:pPr marL="228600" indent="-228600">
              <a:buAutoNum type="alphaLcParenR"/>
            </a:pPr>
            <a:endParaRPr lang="en-GB" dirty="0"/>
          </a:p>
          <a:p>
            <a:pPr marL="228600" indent="-228600">
              <a:buAutoNum type="alphaLcParenR"/>
            </a:pPr>
            <a:r>
              <a:rPr lang="en-GB" dirty="0"/>
              <a:t> When a new user logs in, you may just update a “</a:t>
            </a:r>
            <a:r>
              <a:rPr lang="en-GB" dirty="0" err="1"/>
              <a:t>last_login</a:t>
            </a:r>
            <a:r>
              <a:rPr lang="en-GB" dirty="0"/>
              <a:t>” timestep for that user in a single row </a:t>
            </a:r>
          </a:p>
          <a:p>
            <a:pPr marL="228600" indent="-228600">
              <a:buAutoNum type="alphaLcParenR"/>
            </a:pPr>
            <a:endParaRPr lang="en-GB" dirty="0"/>
          </a:p>
          <a:p>
            <a:pPr marL="228600" indent="-228600">
              <a:buAutoNum type="alphaLcParenR"/>
            </a:pPr>
            <a:r>
              <a:rPr lang="en-GB" dirty="0"/>
              <a:t> Or, you treat each login as a separate event </a:t>
            </a:r>
          </a:p>
          <a:p>
            <a:pPr marL="228600" indent="-228600">
              <a:buAutoNum type="alphaLcParenR"/>
            </a:pPr>
            <a:endParaRPr lang="en-GB" dirty="0"/>
          </a:p>
          <a:p>
            <a:endParaRPr lang="en-GB" dirty="0"/>
          </a:p>
        </p:txBody>
      </p:sp>
    </p:spTree>
    <p:extLst>
      <p:ext uri="{BB962C8B-B14F-4D97-AF65-F5344CB8AC3E}">
        <p14:creationId xmlns:p14="http://schemas.microsoft.com/office/powerpoint/2010/main" val="4198909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19C7C-DEB6-474E-886A-B65AC4F286A5}"/>
              </a:ext>
            </a:extLst>
          </p:cNvPr>
          <p:cNvSpPr>
            <a:spLocks noGrp="1"/>
          </p:cNvSpPr>
          <p:nvPr>
            <p:ph type="title"/>
          </p:nvPr>
        </p:nvSpPr>
        <p:spPr/>
        <p:txBody>
          <a:bodyPr/>
          <a:lstStyle/>
          <a:p>
            <a:r>
              <a:rPr lang="en-GB" dirty="0"/>
              <a:t>Which option would you choose?</a:t>
            </a:r>
          </a:p>
        </p:txBody>
      </p:sp>
      <p:sp>
        <p:nvSpPr>
          <p:cNvPr id="3" name="Content Placeholder 2">
            <a:extLst>
              <a:ext uri="{FF2B5EF4-FFF2-40B4-BE49-F238E27FC236}">
                <a16:creationId xmlns:a16="http://schemas.microsoft.com/office/drawing/2014/main" id="{10C5EF18-F388-4EBA-A928-E70FCD82E50A}"/>
              </a:ext>
            </a:extLst>
          </p:cNvPr>
          <p:cNvSpPr>
            <a:spLocks noGrp="1"/>
          </p:cNvSpPr>
          <p:nvPr>
            <p:ph idx="1"/>
          </p:nvPr>
        </p:nvSpPr>
        <p:spPr/>
        <p:txBody>
          <a:bodyPr/>
          <a:lstStyle/>
          <a:p>
            <a:r>
              <a:rPr lang="en-GB" dirty="0"/>
              <a:t>Option A</a:t>
            </a:r>
          </a:p>
          <a:p>
            <a:r>
              <a:rPr lang="en-GB" dirty="0"/>
              <a:t>Option B</a:t>
            </a:r>
          </a:p>
        </p:txBody>
      </p:sp>
      <p:sp>
        <p:nvSpPr>
          <p:cNvPr id="4" name="Slide Number Placeholder 3">
            <a:extLst>
              <a:ext uri="{FF2B5EF4-FFF2-40B4-BE49-F238E27FC236}">
                <a16:creationId xmlns:a16="http://schemas.microsoft.com/office/drawing/2014/main" id="{1468D4D7-F1BB-4710-AC68-A29779CF7D14}"/>
              </a:ext>
            </a:extLst>
          </p:cNvPr>
          <p:cNvSpPr>
            <a:spLocks noGrp="1"/>
          </p:cNvSpPr>
          <p:nvPr>
            <p:ph type="sldNum" sz="quarter" idx="12"/>
          </p:nvPr>
        </p:nvSpPr>
        <p:spPr/>
        <p:txBody>
          <a:bodyPr/>
          <a:lstStyle/>
          <a:p>
            <a:fld id="{1047B330-F133-497C-A615-339932D1FE77}" type="slidenum">
              <a:rPr lang="en-GB" smtClean="0"/>
              <a:t>6</a:t>
            </a:fld>
            <a:endParaRPr lang="en-GB"/>
          </a:p>
        </p:txBody>
      </p:sp>
    </p:spTree>
    <p:extLst>
      <p:ext uri="{BB962C8B-B14F-4D97-AF65-F5344CB8AC3E}">
        <p14:creationId xmlns:p14="http://schemas.microsoft.com/office/powerpoint/2010/main" val="3370043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C90A-A8B2-4702-81DE-D034DA7C9DBA}"/>
              </a:ext>
            </a:extLst>
          </p:cNvPr>
          <p:cNvSpPr>
            <a:spLocks noGrp="1"/>
          </p:cNvSpPr>
          <p:nvPr>
            <p:ph type="title"/>
          </p:nvPr>
        </p:nvSpPr>
        <p:spPr/>
        <p:txBody>
          <a:bodyPr/>
          <a:lstStyle/>
          <a:p>
            <a:r>
              <a:rPr lang="en-GB" dirty="0"/>
              <a:t>Option A</a:t>
            </a:r>
          </a:p>
        </p:txBody>
      </p:sp>
      <p:sp>
        <p:nvSpPr>
          <p:cNvPr id="3" name="Content Placeholder 2" descr="Lets explore option A) &#10;- This is typical of a cross sectional dataset &#10;-  We have the user and there last login time, although useful in examining which user works for what company, the time variable isnt of much use here - it simply provides some context ">
            <a:extLst>
              <a:ext uri="{FF2B5EF4-FFF2-40B4-BE49-F238E27FC236}">
                <a16:creationId xmlns:a16="http://schemas.microsoft.com/office/drawing/2014/main" id="{B08521FF-204D-4F76-9997-5A3750205D17}"/>
              </a:ext>
            </a:extLst>
          </p:cNvPr>
          <p:cNvSpPr>
            <a:spLocks noGrp="1"/>
          </p:cNvSpPr>
          <p:nvPr>
            <p:ph idx="1"/>
          </p:nvPr>
        </p:nvSpPr>
        <p:spPr/>
        <p:txBody>
          <a:bodyPr/>
          <a:lstStyle/>
          <a:p>
            <a:pPr marL="0" indent="0">
              <a:buNone/>
            </a:pPr>
            <a:endParaRPr lang="en-GB" dirty="0"/>
          </a:p>
          <a:p>
            <a:endParaRPr lang="en-GB" dirty="0"/>
          </a:p>
          <a:p>
            <a:endParaRPr lang="en-GB" dirty="0"/>
          </a:p>
        </p:txBody>
      </p:sp>
      <p:graphicFrame>
        <p:nvGraphicFramePr>
          <p:cNvPr id="4" name="Table 3">
            <a:extLst>
              <a:ext uri="{FF2B5EF4-FFF2-40B4-BE49-F238E27FC236}">
                <a16:creationId xmlns:a16="http://schemas.microsoft.com/office/drawing/2014/main" id="{CD20DECD-D599-40C3-B246-888171948951}"/>
              </a:ext>
            </a:extLst>
          </p:cNvPr>
          <p:cNvGraphicFramePr>
            <a:graphicFrameLocks noGrp="1"/>
          </p:cNvGraphicFramePr>
          <p:nvPr>
            <p:extLst>
              <p:ext uri="{D42A27DB-BD31-4B8C-83A1-F6EECF244321}">
                <p14:modId xmlns:p14="http://schemas.microsoft.com/office/powerpoint/2010/main" val="135373779"/>
              </p:ext>
            </p:extLst>
          </p:nvPr>
        </p:nvGraphicFramePr>
        <p:xfrm>
          <a:off x="2089484" y="2233863"/>
          <a:ext cx="8337884" cy="2390273"/>
        </p:xfrm>
        <a:graphic>
          <a:graphicData uri="http://schemas.openxmlformats.org/drawingml/2006/table">
            <a:tbl>
              <a:tblPr firstRow="1" firstCol="1" bandRow="1">
                <a:tableStyleId>{5C22544A-7EE6-4342-B048-85BDC9FD1C3A}</a:tableStyleId>
              </a:tblPr>
              <a:tblGrid>
                <a:gridCol w="3283901">
                  <a:extLst>
                    <a:ext uri="{9D8B030D-6E8A-4147-A177-3AD203B41FA5}">
                      <a16:colId xmlns:a16="http://schemas.microsoft.com/office/drawing/2014/main" val="3729358704"/>
                    </a:ext>
                  </a:extLst>
                </a:gridCol>
                <a:gridCol w="2144220">
                  <a:extLst>
                    <a:ext uri="{9D8B030D-6E8A-4147-A177-3AD203B41FA5}">
                      <a16:colId xmlns:a16="http://schemas.microsoft.com/office/drawing/2014/main" val="1706248441"/>
                    </a:ext>
                  </a:extLst>
                </a:gridCol>
                <a:gridCol w="2909763">
                  <a:extLst>
                    <a:ext uri="{9D8B030D-6E8A-4147-A177-3AD203B41FA5}">
                      <a16:colId xmlns:a16="http://schemas.microsoft.com/office/drawing/2014/main" val="4165058499"/>
                    </a:ext>
                  </a:extLst>
                </a:gridCol>
              </a:tblGrid>
              <a:tr h="368654">
                <a:tc>
                  <a:txBody>
                    <a:bodyPr/>
                    <a:lstStyle/>
                    <a:p>
                      <a:pPr>
                        <a:lnSpc>
                          <a:spcPct val="107000"/>
                        </a:lnSpc>
                        <a:spcAft>
                          <a:spcPts val="800"/>
                        </a:spcAft>
                      </a:pPr>
                      <a:r>
                        <a:rPr lang="en-GB" sz="2000" dirty="0">
                          <a:solidFill>
                            <a:schemeClr val="tx2"/>
                          </a:solidFill>
                          <a:effectLst/>
                        </a:rPr>
                        <a:t>User</a:t>
                      </a:r>
                      <a:endParaRPr lang="en-GB" sz="20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tc>
                  <a:txBody>
                    <a:bodyPr/>
                    <a:lstStyle/>
                    <a:p>
                      <a:pPr>
                        <a:lnSpc>
                          <a:spcPct val="107000"/>
                        </a:lnSpc>
                        <a:spcAft>
                          <a:spcPts val="800"/>
                        </a:spcAft>
                      </a:pPr>
                      <a:r>
                        <a:rPr lang="en-GB" sz="2000">
                          <a:solidFill>
                            <a:schemeClr val="tx2"/>
                          </a:solidFill>
                          <a:effectLst/>
                        </a:rPr>
                        <a:t>Company</a:t>
                      </a:r>
                      <a:endParaRPr lang="en-GB" sz="20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tc>
                  <a:txBody>
                    <a:bodyPr/>
                    <a:lstStyle/>
                    <a:p>
                      <a:pPr>
                        <a:lnSpc>
                          <a:spcPct val="107000"/>
                        </a:lnSpc>
                        <a:spcAft>
                          <a:spcPts val="800"/>
                        </a:spcAft>
                      </a:pPr>
                      <a:r>
                        <a:rPr lang="en-GB" sz="2000">
                          <a:solidFill>
                            <a:schemeClr val="tx2"/>
                          </a:solidFill>
                          <a:effectLst/>
                        </a:rPr>
                        <a:t>Last_Login </a:t>
                      </a:r>
                      <a:endParaRPr lang="en-GB" sz="20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extLst>
                  <a:ext uri="{0D108BD9-81ED-4DB2-BD59-A6C34878D82A}">
                    <a16:rowId xmlns:a16="http://schemas.microsoft.com/office/drawing/2014/main" val="1552022705"/>
                  </a:ext>
                </a:extLst>
              </a:tr>
              <a:tr h="673873">
                <a:tc>
                  <a:txBody>
                    <a:bodyPr/>
                    <a:lstStyle/>
                    <a:p>
                      <a:pPr>
                        <a:lnSpc>
                          <a:spcPct val="107000"/>
                        </a:lnSpc>
                        <a:spcAft>
                          <a:spcPts val="800"/>
                        </a:spcAft>
                      </a:pPr>
                      <a:r>
                        <a:rPr lang="en-GB" sz="2000" dirty="0">
                          <a:solidFill>
                            <a:schemeClr val="tx2"/>
                          </a:solidFill>
                          <a:effectLst/>
                        </a:rPr>
                        <a:t>A </a:t>
                      </a:r>
                      <a:endParaRPr lang="en-GB" sz="20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tc>
                  <a:txBody>
                    <a:bodyPr/>
                    <a:lstStyle/>
                    <a:p>
                      <a:pPr>
                        <a:lnSpc>
                          <a:spcPct val="107000"/>
                        </a:lnSpc>
                        <a:spcAft>
                          <a:spcPts val="800"/>
                        </a:spcAft>
                      </a:pPr>
                      <a:r>
                        <a:rPr lang="en-GB" sz="2000" dirty="0">
                          <a:solidFill>
                            <a:schemeClr val="tx2"/>
                          </a:solidFill>
                          <a:effectLst/>
                        </a:rPr>
                        <a:t>X</a:t>
                      </a:r>
                      <a:endParaRPr lang="en-GB" sz="20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tc>
                  <a:txBody>
                    <a:bodyPr/>
                    <a:lstStyle/>
                    <a:p>
                      <a:pPr>
                        <a:lnSpc>
                          <a:spcPct val="107000"/>
                        </a:lnSpc>
                        <a:spcAft>
                          <a:spcPts val="800"/>
                        </a:spcAft>
                      </a:pPr>
                      <a:r>
                        <a:rPr lang="en-GB" sz="2000" dirty="0">
                          <a:solidFill>
                            <a:schemeClr val="tx2"/>
                          </a:solidFill>
                          <a:effectLst/>
                        </a:rPr>
                        <a:t>01/09/2020   13.09.00</a:t>
                      </a:r>
                      <a:endParaRPr lang="en-GB" sz="20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extLst>
                  <a:ext uri="{0D108BD9-81ED-4DB2-BD59-A6C34878D82A}">
                    <a16:rowId xmlns:a16="http://schemas.microsoft.com/office/drawing/2014/main" val="432290637"/>
                  </a:ext>
                </a:extLst>
              </a:tr>
              <a:tr h="673873">
                <a:tc>
                  <a:txBody>
                    <a:bodyPr/>
                    <a:lstStyle/>
                    <a:p>
                      <a:pPr>
                        <a:lnSpc>
                          <a:spcPct val="107000"/>
                        </a:lnSpc>
                        <a:spcAft>
                          <a:spcPts val="800"/>
                        </a:spcAft>
                      </a:pPr>
                      <a:r>
                        <a:rPr lang="en-GB" sz="2000">
                          <a:solidFill>
                            <a:schemeClr val="tx2"/>
                          </a:solidFill>
                          <a:effectLst/>
                        </a:rPr>
                        <a:t>B </a:t>
                      </a:r>
                      <a:endParaRPr lang="en-GB" sz="20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tc>
                  <a:txBody>
                    <a:bodyPr/>
                    <a:lstStyle/>
                    <a:p>
                      <a:pPr>
                        <a:lnSpc>
                          <a:spcPct val="107000"/>
                        </a:lnSpc>
                        <a:spcAft>
                          <a:spcPts val="800"/>
                        </a:spcAft>
                      </a:pPr>
                      <a:r>
                        <a:rPr lang="en-GB" sz="2000">
                          <a:solidFill>
                            <a:schemeClr val="tx2"/>
                          </a:solidFill>
                          <a:effectLst/>
                        </a:rPr>
                        <a:t>Y</a:t>
                      </a:r>
                      <a:endParaRPr lang="en-GB" sz="20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tc>
                  <a:txBody>
                    <a:bodyPr/>
                    <a:lstStyle/>
                    <a:p>
                      <a:pPr>
                        <a:lnSpc>
                          <a:spcPct val="107000"/>
                        </a:lnSpc>
                        <a:spcAft>
                          <a:spcPts val="800"/>
                        </a:spcAft>
                      </a:pPr>
                      <a:r>
                        <a:rPr lang="en-GB" sz="2000">
                          <a:solidFill>
                            <a:schemeClr val="tx2"/>
                          </a:solidFill>
                          <a:effectLst/>
                        </a:rPr>
                        <a:t>01/07/2019   13.09.00</a:t>
                      </a:r>
                      <a:endParaRPr lang="en-GB" sz="20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extLst>
                  <a:ext uri="{0D108BD9-81ED-4DB2-BD59-A6C34878D82A}">
                    <a16:rowId xmlns:a16="http://schemas.microsoft.com/office/drawing/2014/main" val="437684060"/>
                  </a:ext>
                </a:extLst>
              </a:tr>
              <a:tr h="673873">
                <a:tc>
                  <a:txBody>
                    <a:bodyPr/>
                    <a:lstStyle/>
                    <a:p>
                      <a:pPr>
                        <a:lnSpc>
                          <a:spcPct val="107000"/>
                        </a:lnSpc>
                        <a:spcAft>
                          <a:spcPts val="800"/>
                        </a:spcAft>
                      </a:pPr>
                      <a:r>
                        <a:rPr lang="en-GB" sz="2000">
                          <a:solidFill>
                            <a:schemeClr val="tx2"/>
                          </a:solidFill>
                          <a:effectLst/>
                        </a:rPr>
                        <a:t>C </a:t>
                      </a:r>
                      <a:endParaRPr lang="en-GB" sz="20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tc>
                  <a:txBody>
                    <a:bodyPr/>
                    <a:lstStyle/>
                    <a:p>
                      <a:pPr>
                        <a:lnSpc>
                          <a:spcPct val="107000"/>
                        </a:lnSpc>
                        <a:spcAft>
                          <a:spcPts val="800"/>
                        </a:spcAft>
                      </a:pPr>
                      <a:r>
                        <a:rPr lang="en-GB" sz="2000">
                          <a:solidFill>
                            <a:schemeClr val="tx2"/>
                          </a:solidFill>
                          <a:effectLst/>
                        </a:rPr>
                        <a:t>X</a:t>
                      </a:r>
                      <a:endParaRPr lang="en-GB" sz="20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tc>
                  <a:txBody>
                    <a:bodyPr/>
                    <a:lstStyle/>
                    <a:p>
                      <a:pPr>
                        <a:lnSpc>
                          <a:spcPct val="107000"/>
                        </a:lnSpc>
                        <a:spcAft>
                          <a:spcPts val="800"/>
                        </a:spcAft>
                      </a:pPr>
                      <a:r>
                        <a:rPr lang="en-GB" sz="2000" dirty="0">
                          <a:solidFill>
                            <a:schemeClr val="tx2"/>
                          </a:solidFill>
                          <a:effectLst/>
                        </a:rPr>
                        <a:t>01/09/2020   13.09.00</a:t>
                      </a:r>
                      <a:endParaRPr lang="en-GB" sz="20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extLst>
                  <a:ext uri="{0D108BD9-81ED-4DB2-BD59-A6C34878D82A}">
                    <a16:rowId xmlns:a16="http://schemas.microsoft.com/office/drawing/2014/main" val="4048926476"/>
                  </a:ext>
                </a:extLst>
              </a:tr>
            </a:tbl>
          </a:graphicData>
        </a:graphic>
      </p:graphicFrame>
    </p:spTree>
    <p:extLst>
      <p:ext uri="{BB962C8B-B14F-4D97-AF65-F5344CB8AC3E}">
        <p14:creationId xmlns:p14="http://schemas.microsoft.com/office/powerpoint/2010/main" val="3299872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97F12-4195-40B1-AB45-603E7E1414AD}"/>
              </a:ext>
            </a:extLst>
          </p:cNvPr>
          <p:cNvSpPr>
            <a:spLocks noGrp="1"/>
          </p:cNvSpPr>
          <p:nvPr>
            <p:ph type="title"/>
          </p:nvPr>
        </p:nvSpPr>
        <p:spPr/>
        <p:txBody>
          <a:bodyPr/>
          <a:lstStyle/>
          <a:p>
            <a:r>
              <a:rPr lang="en-GB" dirty="0"/>
              <a:t>Option B</a:t>
            </a:r>
          </a:p>
        </p:txBody>
      </p:sp>
      <p:graphicFrame>
        <p:nvGraphicFramePr>
          <p:cNvPr id="4" name="Content Placeholder 3">
            <a:extLst>
              <a:ext uri="{FF2B5EF4-FFF2-40B4-BE49-F238E27FC236}">
                <a16:creationId xmlns:a16="http://schemas.microsoft.com/office/drawing/2014/main" id="{181144F0-6C2B-4013-8AD8-7DBB3B25763C}"/>
              </a:ext>
            </a:extLst>
          </p:cNvPr>
          <p:cNvGraphicFramePr>
            <a:graphicFrameLocks noGrp="1"/>
          </p:cNvGraphicFramePr>
          <p:nvPr>
            <p:ph idx="1"/>
            <p:extLst>
              <p:ext uri="{D42A27DB-BD31-4B8C-83A1-F6EECF244321}">
                <p14:modId xmlns:p14="http://schemas.microsoft.com/office/powerpoint/2010/main" val="1981090268"/>
              </p:ext>
            </p:extLst>
          </p:nvPr>
        </p:nvGraphicFramePr>
        <p:xfrm>
          <a:off x="2201779" y="1690688"/>
          <a:ext cx="7788442" cy="4094978"/>
        </p:xfrm>
        <a:graphic>
          <a:graphicData uri="http://schemas.openxmlformats.org/drawingml/2006/table">
            <a:tbl>
              <a:tblPr firstRow="1" firstCol="1" bandRow="1">
                <a:tableStyleId>{5C22544A-7EE6-4342-B048-85BDC9FD1C3A}</a:tableStyleId>
              </a:tblPr>
              <a:tblGrid>
                <a:gridCol w="2650929">
                  <a:extLst>
                    <a:ext uri="{9D8B030D-6E8A-4147-A177-3AD203B41FA5}">
                      <a16:colId xmlns:a16="http://schemas.microsoft.com/office/drawing/2014/main" val="3092664446"/>
                    </a:ext>
                  </a:extLst>
                </a:gridCol>
                <a:gridCol w="1560123">
                  <a:extLst>
                    <a:ext uri="{9D8B030D-6E8A-4147-A177-3AD203B41FA5}">
                      <a16:colId xmlns:a16="http://schemas.microsoft.com/office/drawing/2014/main" val="2650489558"/>
                    </a:ext>
                  </a:extLst>
                </a:gridCol>
                <a:gridCol w="3577390">
                  <a:extLst>
                    <a:ext uri="{9D8B030D-6E8A-4147-A177-3AD203B41FA5}">
                      <a16:colId xmlns:a16="http://schemas.microsoft.com/office/drawing/2014/main" val="667107099"/>
                    </a:ext>
                  </a:extLst>
                </a:gridCol>
              </a:tblGrid>
              <a:tr h="303256">
                <a:tc>
                  <a:txBody>
                    <a:bodyPr/>
                    <a:lstStyle/>
                    <a:p>
                      <a:pPr>
                        <a:lnSpc>
                          <a:spcPct val="107000"/>
                        </a:lnSpc>
                        <a:spcAft>
                          <a:spcPts val="800"/>
                        </a:spcAft>
                      </a:pPr>
                      <a:r>
                        <a:rPr lang="en-GB" sz="2400">
                          <a:solidFill>
                            <a:schemeClr val="tx2"/>
                          </a:solidFill>
                          <a:effectLst/>
                        </a:rPr>
                        <a:t>User</a:t>
                      </a:r>
                      <a:endParaRPr lang="en-GB" sz="2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tc>
                  <a:txBody>
                    <a:bodyPr/>
                    <a:lstStyle/>
                    <a:p>
                      <a:pPr>
                        <a:lnSpc>
                          <a:spcPct val="107000"/>
                        </a:lnSpc>
                        <a:spcAft>
                          <a:spcPts val="800"/>
                        </a:spcAft>
                      </a:pPr>
                      <a:r>
                        <a:rPr lang="en-GB" sz="2400">
                          <a:solidFill>
                            <a:schemeClr val="tx2"/>
                          </a:solidFill>
                          <a:effectLst/>
                        </a:rPr>
                        <a:t>Company</a:t>
                      </a:r>
                      <a:endParaRPr lang="en-GB" sz="2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tc>
                  <a:txBody>
                    <a:bodyPr/>
                    <a:lstStyle/>
                    <a:p>
                      <a:pPr>
                        <a:lnSpc>
                          <a:spcPct val="107000"/>
                        </a:lnSpc>
                        <a:spcAft>
                          <a:spcPts val="800"/>
                        </a:spcAft>
                      </a:pPr>
                      <a:r>
                        <a:rPr lang="en-GB" sz="2400">
                          <a:solidFill>
                            <a:schemeClr val="tx2"/>
                          </a:solidFill>
                          <a:effectLst/>
                        </a:rPr>
                        <a:t>Login </a:t>
                      </a:r>
                      <a:endParaRPr lang="en-GB" sz="2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extLst>
                  <a:ext uri="{0D108BD9-81ED-4DB2-BD59-A6C34878D82A}">
                    <a16:rowId xmlns:a16="http://schemas.microsoft.com/office/drawing/2014/main" val="3779852248"/>
                  </a:ext>
                </a:extLst>
              </a:tr>
              <a:tr h="620552">
                <a:tc>
                  <a:txBody>
                    <a:bodyPr/>
                    <a:lstStyle/>
                    <a:p>
                      <a:pPr>
                        <a:lnSpc>
                          <a:spcPct val="107000"/>
                        </a:lnSpc>
                        <a:spcAft>
                          <a:spcPts val="800"/>
                        </a:spcAft>
                      </a:pPr>
                      <a:r>
                        <a:rPr lang="en-GB" sz="2400">
                          <a:solidFill>
                            <a:schemeClr val="tx2"/>
                          </a:solidFill>
                          <a:effectLst/>
                        </a:rPr>
                        <a:t>A </a:t>
                      </a:r>
                      <a:endParaRPr lang="en-GB" sz="2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tc>
                  <a:txBody>
                    <a:bodyPr/>
                    <a:lstStyle/>
                    <a:p>
                      <a:pPr>
                        <a:lnSpc>
                          <a:spcPct val="107000"/>
                        </a:lnSpc>
                        <a:spcAft>
                          <a:spcPts val="800"/>
                        </a:spcAft>
                      </a:pPr>
                      <a:r>
                        <a:rPr lang="en-GB" sz="2400">
                          <a:solidFill>
                            <a:schemeClr val="tx2"/>
                          </a:solidFill>
                          <a:effectLst/>
                        </a:rPr>
                        <a:t>X</a:t>
                      </a:r>
                      <a:endParaRPr lang="en-GB" sz="2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tc>
                  <a:txBody>
                    <a:bodyPr/>
                    <a:lstStyle/>
                    <a:p>
                      <a:pPr>
                        <a:lnSpc>
                          <a:spcPct val="107000"/>
                        </a:lnSpc>
                        <a:spcAft>
                          <a:spcPts val="800"/>
                        </a:spcAft>
                      </a:pPr>
                      <a:r>
                        <a:rPr lang="en-GB" sz="2400">
                          <a:solidFill>
                            <a:schemeClr val="tx2"/>
                          </a:solidFill>
                          <a:effectLst/>
                        </a:rPr>
                        <a:t>01/09/2019   13.09.00</a:t>
                      </a:r>
                      <a:endParaRPr lang="en-GB" sz="2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extLst>
                  <a:ext uri="{0D108BD9-81ED-4DB2-BD59-A6C34878D82A}">
                    <a16:rowId xmlns:a16="http://schemas.microsoft.com/office/drawing/2014/main" val="2759776168"/>
                  </a:ext>
                </a:extLst>
              </a:tr>
              <a:tr h="620552">
                <a:tc>
                  <a:txBody>
                    <a:bodyPr/>
                    <a:lstStyle/>
                    <a:p>
                      <a:pPr>
                        <a:lnSpc>
                          <a:spcPct val="107000"/>
                        </a:lnSpc>
                        <a:spcAft>
                          <a:spcPts val="800"/>
                        </a:spcAft>
                      </a:pPr>
                      <a:r>
                        <a:rPr lang="en-GB" sz="2400">
                          <a:solidFill>
                            <a:schemeClr val="tx2"/>
                          </a:solidFill>
                          <a:effectLst/>
                        </a:rPr>
                        <a:t>A</a:t>
                      </a:r>
                      <a:endParaRPr lang="en-GB" sz="2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tc>
                  <a:txBody>
                    <a:bodyPr/>
                    <a:lstStyle/>
                    <a:p>
                      <a:pPr>
                        <a:lnSpc>
                          <a:spcPct val="107000"/>
                        </a:lnSpc>
                        <a:spcAft>
                          <a:spcPts val="800"/>
                        </a:spcAft>
                      </a:pPr>
                      <a:r>
                        <a:rPr lang="en-GB" sz="2400">
                          <a:solidFill>
                            <a:schemeClr val="tx2"/>
                          </a:solidFill>
                          <a:effectLst/>
                        </a:rPr>
                        <a:t>X</a:t>
                      </a:r>
                      <a:endParaRPr lang="en-GB" sz="2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tc>
                  <a:txBody>
                    <a:bodyPr/>
                    <a:lstStyle/>
                    <a:p>
                      <a:pPr>
                        <a:lnSpc>
                          <a:spcPct val="107000"/>
                        </a:lnSpc>
                        <a:spcAft>
                          <a:spcPts val="800"/>
                        </a:spcAft>
                      </a:pPr>
                      <a:r>
                        <a:rPr lang="en-GB" sz="2400">
                          <a:solidFill>
                            <a:schemeClr val="tx2"/>
                          </a:solidFill>
                          <a:effectLst/>
                        </a:rPr>
                        <a:t>02/09/2019   14:01:17</a:t>
                      </a:r>
                      <a:endParaRPr lang="en-GB" sz="2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extLst>
                  <a:ext uri="{0D108BD9-81ED-4DB2-BD59-A6C34878D82A}">
                    <a16:rowId xmlns:a16="http://schemas.microsoft.com/office/drawing/2014/main" val="2722549784"/>
                  </a:ext>
                </a:extLst>
              </a:tr>
              <a:tr h="620552">
                <a:tc>
                  <a:txBody>
                    <a:bodyPr/>
                    <a:lstStyle/>
                    <a:p>
                      <a:pPr>
                        <a:lnSpc>
                          <a:spcPct val="107000"/>
                        </a:lnSpc>
                        <a:spcAft>
                          <a:spcPts val="800"/>
                        </a:spcAft>
                      </a:pPr>
                      <a:r>
                        <a:rPr lang="en-GB" sz="2400">
                          <a:solidFill>
                            <a:schemeClr val="tx2"/>
                          </a:solidFill>
                          <a:effectLst/>
                        </a:rPr>
                        <a:t>A </a:t>
                      </a:r>
                      <a:endParaRPr lang="en-GB" sz="2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tc>
                  <a:txBody>
                    <a:bodyPr/>
                    <a:lstStyle/>
                    <a:p>
                      <a:pPr>
                        <a:lnSpc>
                          <a:spcPct val="107000"/>
                        </a:lnSpc>
                        <a:spcAft>
                          <a:spcPts val="800"/>
                        </a:spcAft>
                      </a:pPr>
                      <a:r>
                        <a:rPr lang="en-GB" sz="2400">
                          <a:solidFill>
                            <a:schemeClr val="tx2"/>
                          </a:solidFill>
                          <a:effectLst/>
                        </a:rPr>
                        <a:t>X</a:t>
                      </a:r>
                      <a:endParaRPr lang="en-GB" sz="2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tc>
                  <a:txBody>
                    <a:bodyPr/>
                    <a:lstStyle/>
                    <a:p>
                      <a:pPr>
                        <a:lnSpc>
                          <a:spcPct val="107000"/>
                        </a:lnSpc>
                        <a:spcAft>
                          <a:spcPts val="800"/>
                        </a:spcAft>
                      </a:pPr>
                      <a:r>
                        <a:rPr lang="en-GB" sz="2400">
                          <a:solidFill>
                            <a:schemeClr val="tx2"/>
                          </a:solidFill>
                          <a:effectLst/>
                        </a:rPr>
                        <a:t>03/09/2019   13.09.00</a:t>
                      </a:r>
                      <a:endParaRPr lang="en-GB" sz="2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extLst>
                  <a:ext uri="{0D108BD9-81ED-4DB2-BD59-A6C34878D82A}">
                    <a16:rowId xmlns:a16="http://schemas.microsoft.com/office/drawing/2014/main" val="2964512398"/>
                  </a:ext>
                </a:extLst>
              </a:tr>
              <a:tr h="620552">
                <a:tc>
                  <a:txBody>
                    <a:bodyPr/>
                    <a:lstStyle/>
                    <a:p>
                      <a:pPr>
                        <a:lnSpc>
                          <a:spcPct val="107000"/>
                        </a:lnSpc>
                        <a:spcAft>
                          <a:spcPts val="800"/>
                        </a:spcAft>
                      </a:pPr>
                      <a:r>
                        <a:rPr lang="en-GB" sz="2400">
                          <a:solidFill>
                            <a:schemeClr val="tx2"/>
                          </a:solidFill>
                          <a:effectLst/>
                        </a:rPr>
                        <a:t>C</a:t>
                      </a:r>
                      <a:endParaRPr lang="en-GB" sz="2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tc>
                  <a:txBody>
                    <a:bodyPr/>
                    <a:lstStyle/>
                    <a:p>
                      <a:pPr>
                        <a:lnSpc>
                          <a:spcPct val="107000"/>
                        </a:lnSpc>
                        <a:spcAft>
                          <a:spcPts val="800"/>
                        </a:spcAft>
                      </a:pPr>
                      <a:r>
                        <a:rPr lang="en-GB" sz="2400">
                          <a:solidFill>
                            <a:schemeClr val="tx2"/>
                          </a:solidFill>
                          <a:effectLst/>
                        </a:rPr>
                        <a:t>X</a:t>
                      </a:r>
                      <a:endParaRPr lang="en-GB" sz="2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tc>
                  <a:txBody>
                    <a:bodyPr/>
                    <a:lstStyle/>
                    <a:p>
                      <a:pPr>
                        <a:lnSpc>
                          <a:spcPct val="107000"/>
                        </a:lnSpc>
                        <a:spcAft>
                          <a:spcPts val="800"/>
                        </a:spcAft>
                      </a:pPr>
                      <a:r>
                        <a:rPr lang="en-GB" sz="2400">
                          <a:solidFill>
                            <a:schemeClr val="tx2"/>
                          </a:solidFill>
                          <a:effectLst/>
                        </a:rPr>
                        <a:t>04/09/2019   14.10.12</a:t>
                      </a:r>
                      <a:endParaRPr lang="en-GB" sz="2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extLst>
                  <a:ext uri="{0D108BD9-81ED-4DB2-BD59-A6C34878D82A}">
                    <a16:rowId xmlns:a16="http://schemas.microsoft.com/office/drawing/2014/main" val="73607910"/>
                  </a:ext>
                </a:extLst>
              </a:tr>
              <a:tr h="620552">
                <a:tc>
                  <a:txBody>
                    <a:bodyPr/>
                    <a:lstStyle/>
                    <a:p>
                      <a:pPr>
                        <a:lnSpc>
                          <a:spcPct val="107000"/>
                        </a:lnSpc>
                        <a:spcAft>
                          <a:spcPts val="800"/>
                        </a:spcAft>
                      </a:pPr>
                      <a:r>
                        <a:rPr lang="en-GB" sz="2400">
                          <a:solidFill>
                            <a:schemeClr val="tx2"/>
                          </a:solidFill>
                          <a:effectLst/>
                        </a:rPr>
                        <a:t>B</a:t>
                      </a:r>
                      <a:endParaRPr lang="en-GB" sz="2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tc>
                  <a:txBody>
                    <a:bodyPr/>
                    <a:lstStyle/>
                    <a:p>
                      <a:pPr>
                        <a:lnSpc>
                          <a:spcPct val="107000"/>
                        </a:lnSpc>
                        <a:spcAft>
                          <a:spcPts val="800"/>
                        </a:spcAft>
                      </a:pPr>
                      <a:r>
                        <a:rPr lang="en-GB" sz="2400">
                          <a:solidFill>
                            <a:schemeClr val="tx2"/>
                          </a:solidFill>
                          <a:effectLst/>
                        </a:rPr>
                        <a:t>Y</a:t>
                      </a:r>
                      <a:endParaRPr lang="en-GB" sz="2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tc>
                  <a:txBody>
                    <a:bodyPr/>
                    <a:lstStyle/>
                    <a:p>
                      <a:pPr>
                        <a:lnSpc>
                          <a:spcPct val="107000"/>
                        </a:lnSpc>
                        <a:spcAft>
                          <a:spcPts val="800"/>
                        </a:spcAft>
                      </a:pPr>
                      <a:r>
                        <a:rPr lang="en-GB" sz="2400">
                          <a:solidFill>
                            <a:schemeClr val="tx2"/>
                          </a:solidFill>
                          <a:effectLst/>
                        </a:rPr>
                        <a:t>17/10/2021    09.00.00</a:t>
                      </a:r>
                      <a:endParaRPr lang="en-GB" sz="2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extLst>
                  <a:ext uri="{0D108BD9-81ED-4DB2-BD59-A6C34878D82A}">
                    <a16:rowId xmlns:a16="http://schemas.microsoft.com/office/drawing/2014/main" val="2995391239"/>
                  </a:ext>
                </a:extLst>
              </a:tr>
              <a:tr h="620552">
                <a:tc>
                  <a:txBody>
                    <a:bodyPr/>
                    <a:lstStyle/>
                    <a:p>
                      <a:pPr>
                        <a:lnSpc>
                          <a:spcPct val="107000"/>
                        </a:lnSpc>
                        <a:spcAft>
                          <a:spcPts val="800"/>
                        </a:spcAft>
                      </a:pPr>
                      <a:r>
                        <a:rPr lang="en-GB" sz="2400">
                          <a:solidFill>
                            <a:schemeClr val="tx2"/>
                          </a:solidFill>
                          <a:effectLst/>
                        </a:rPr>
                        <a:t>B</a:t>
                      </a:r>
                      <a:endParaRPr lang="en-GB" sz="2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tc>
                  <a:txBody>
                    <a:bodyPr/>
                    <a:lstStyle/>
                    <a:p>
                      <a:pPr>
                        <a:lnSpc>
                          <a:spcPct val="107000"/>
                        </a:lnSpc>
                        <a:spcAft>
                          <a:spcPts val="800"/>
                        </a:spcAft>
                      </a:pPr>
                      <a:r>
                        <a:rPr lang="en-GB" sz="2400">
                          <a:solidFill>
                            <a:schemeClr val="tx2"/>
                          </a:solidFill>
                          <a:effectLst/>
                        </a:rPr>
                        <a:t>Y</a:t>
                      </a:r>
                      <a:endParaRPr lang="en-GB" sz="2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tc>
                  <a:txBody>
                    <a:bodyPr/>
                    <a:lstStyle/>
                    <a:p>
                      <a:pPr>
                        <a:lnSpc>
                          <a:spcPct val="107000"/>
                        </a:lnSpc>
                        <a:spcAft>
                          <a:spcPts val="800"/>
                        </a:spcAft>
                      </a:pPr>
                      <a:r>
                        <a:rPr lang="en-GB" sz="2400" dirty="0">
                          <a:solidFill>
                            <a:schemeClr val="tx2"/>
                          </a:solidFill>
                          <a:effectLst/>
                        </a:rPr>
                        <a:t>17/11/2021    10.01.01</a:t>
                      </a:r>
                      <a:endParaRPr lang="en-GB"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5000"/>
                        <a:lumOff val="75000"/>
                      </a:schemeClr>
                    </a:solidFill>
                  </a:tcPr>
                </a:tc>
                <a:extLst>
                  <a:ext uri="{0D108BD9-81ED-4DB2-BD59-A6C34878D82A}">
                    <a16:rowId xmlns:a16="http://schemas.microsoft.com/office/drawing/2014/main" val="2397725663"/>
                  </a:ext>
                </a:extLst>
              </a:tr>
            </a:tbl>
          </a:graphicData>
        </a:graphic>
      </p:graphicFrame>
    </p:spTree>
    <p:extLst>
      <p:ext uri="{BB962C8B-B14F-4D97-AF65-F5344CB8AC3E}">
        <p14:creationId xmlns:p14="http://schemas.microsoft.com/office/powerpoint/2010/main" val="3764257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E381-6988-428E-B7E7-91E2C7BE20B9}"/>
              </a:ext>
            </a:extLst>
          </p:cNvPr>
          <p:cNvSpPr>
            <a:spLocks noGrp="1"/>
          </p:cNvSpPr>
          <p:nvPr>
            <p:ph type="title"/>
          </p:nvPr>
        </p:nvSpPr>
        <p:spPr/>
        <p:txBody>
          <a:bodyPr/>
          <a:lstStyle/>
          <a:p>
            <a:r>
              <a:rPr lang="en-GB" dirty="0"/>
              <a:t>To summarise </a:t>
            </a:r>
          </a:p>
        </p:txBody>
      </p:sp>
      <p:sp>
        <p:nvSpPr>
          <p:cNvPr id="3" name="Content Placeholder 2">
            <a:extLst>
              <a:ext uri="{FF2B5EF4-FFF2-40B4-BE49-F238E27FC236}">
                <a16:creationId xmlns:a16="http://schemas.microsoft.com/office/drawing/2014/main" id="{EE5D6AA9-1AB6-4815-86DA-8C4F63B95E4B}"/>
              </a:ext>
            </a:extLst>
          </p:cNvPr>
          <p:cNvSpPr>
            <a:spLocks noGrp="1"/>
          </p:cNvSpPr>
          <p:nvPr>
            <p:ph idx="1"/>
          </p:nvPr>
        </p:nvSpPr>
        <p:spPr>
          <a:xfrm>
            <a:off x="576943" y="1809296"/>
            <a:ext cx="10515600" cy="4351338"/>
          </a:xfrm>
        </p:spPr>
        <p:txBody>
          <a:bodyPr/>
          <a:lstStyle/>
          <a:p>
            <a:r>
              <a:rPr lang="en-US" dirty="0"/>
              <a:t>A</a:t>
            </a:r>
            <a:r>
              <a:rPr lang="en-US" dirty="0">
                <a:effectLst/>
              </a:rPr>
              <a:t>lmost all data is recorded as a new entry </a:t>
            </a:r>
          </a:p>
          <a:p>
            <a:r>
              <a:rPr lang="en-US" dirty="0"/>
              <a:t>T</a:t>
            </a:r>
            <a:r>
              <a:rPr lang="en-US" dirty="0">
                <a:effectLst/>
              </a:rPr>
              <a:t>he data typically arrives in time order</a:t>
            </a:r>
          </a:p>
          <a:p>
            <a:r>
              <a:rPr lang="en-US" dirty="0"/>
              <a:t>T</a:t>
            </a:r>
            <a:r>
              <a:rPr lang="en-US" dirty="0">
                <a:effectLst/>
              </a:rPr>
              <a:t>ime-intervals can be regular (metrics) or irregular (events)</a:t>
            </a:r>
            <a:endParaRPr lang="en-GB" dirty="0"/>
          </a:p>
        </p:txBody>
      </p:sp>
    </p:spTree>
    <p:extLst>
      <p:ext uri="{BB962C8B-B14F-4D97-AF65-F5344CB8AC3E}">
        <p14:creationId xmlns:p14="http://schemas.microsoft.com/office/powerpoint/2010/main" val="872476438"/>
      </p:ext>
    </p:extLst>
  </p:cSld>
  <p:clrMapOvr>
    <a:masterClrMapping/>
  </p:clrMapOvr>
</p:sld>
</file>

<file path=ppt/theme/theme1.xml><?xml version="1.0" encoding="utf-8"?>
<a:theme xmlns:a="http://schemas.openxmlformats.org/drawingml/2006/main" name="Office Theme">
  <a:themeElements>
    <a:clrScheme name="Custom 1">
      <a:dk1>
        <a:srgbClr val="702082"/>
      </a:dk1>
      <a:lt1>
        <a:srgbClr val="FFFFFF"/>
      </a:lt1>
      <a:dk2>
        <a:srgbClr val="212322"/>
      </a:dk2>
      <a:lt2>
        <a:srgbClr val="D9E1E2"/>
      </a:lt2>
      <a:accent1>
        <a:srgbClr val="CE0057"/>
      </a:accent1>
      <a:accent2>
        <a:srgbClr val="2B5696"/>
      </a:accent2>
      <a:accent3>
        <a:srgbClr val="008654"/>
      </a:accent3>
      <a:accent4>
        <a:srgbClr val="FF6620"/>
      </a:accent4>
      <a:accent5>
        <a:srgbClr val="00A8CE"/>
      </a:accent5>
      <a:accent6>
        <a:srgbClr val="78BD20"/>
      </a:accent6>
      <a:hlink>
        <a:srgbClr val="2B5696"/>
      </a:hlink>
      <a:folHlink>
        <a:srgbClr val="5B6770"/>
      </a:folHlink>
    </a:clrScheme>
    <a:fontScheme name="UKDS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493AA99-FC69-42FB-BF7F-5521D653AB2A}" vid="{C5F7E382-E8E6-402D-8640-B4F46DB99D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2D5F373B85FCF47AAFC80BC7D80700A" ma:contentTypeVersion="13" ma:contentTypeDescription="Create a new document." ma:contentTypeScope="" ma:versionID="a5b55bbc0f30dd09a013d653378de863">
  <xsd:schema xmlns:xsd="http://www.w3.org/2001/XMLSchema" xmlns:xs="http://www.w3.org/2001/XMLSchema" xmlns:p="http://schemas.microsoft.com/office/2006/metadata/properties" xmlns:ns2="28b91107-4a81-451c-84f7-f52706813e27" xmlns:ns3="1d2e6339-9963-4444-b0f2-be5dad007de0" targetNamespace="http://schemas.microsoft.com/office/2006/metadata/properties" ma:root="true" ma:fieldsID="acc4db7ff3478e5e9f5534b78202516d" ns2:_="" ns3:_="">
    <xsd:import namespace="28b91107-4a81-451c-84f7-f52706813e27"/>
    <xsd:import namespace="1d2e6339-9963-4444-b0f2-be5dad007de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b91107-4a81-451c-84f7-f52706813e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d2e6339-9963-4444-b0f2-be5dad007de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D4857A-DAF0-4B27-8305-2C4C9694E27D}">
  <ds:schemaRefs>
    <ds:schemaRef ds:uri="1d2e6339-9963-4444-b0f2-be5dad007de0"/>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28b91107-4a81-451c-84f7-f52706813e27"/>
    <ds:schemaRef ds:uri="http://www.w3.org/XML/1998/namespace"/>
  </ds:schemaRefs>
</ds:datastoreItem>
</file>

<file path=customXml/itemProps2.xml><?xml version="1.0" encoding="utf-8"?>
<ds:datastoreItem xmlns:ds="http://schemas.openxmlformats.org/officeDocument/2006/customXml" ds:itemID="{E7DA82B1-EE99-4689-9282-FB1FEC986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b91107-4a81-451c-84f7-f52706813e27"/>
    <ds:schemaRef ds:uri="1d2e6339-9963-4444-b0f2-be5dad007d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E6A3BF6-5E26-4764-BA80-8BC242DCD14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AccessiblePowerPointTemplate</Template>
  <TotalTime>18994</TotalTime>
  <Words>1386</Words>
  <Application>Microsoft Office PowerPoint</Application>
  <PresentationFormat>Widescreen</PresentationFormat>
  <Paragraphs>230</Paragraphs>
  <Slides>32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charter</vt:lpstr>
      <vt:lpstr>Helvetica</vt:lpstr>
      <vt:lpstr>Monaco</vt:lpstr>
      <vt:lpstr>open-sans</vt:lpstr>
      <vt:lpstr>Tinos</vt:lpstr>
      <vt:lpstr>Office Theme</vt:lpstr>
      <vt:lpstr>An Introduction to Time Series Analysis and Forecasting </vt:lpstr>
      <vt:lpstr>Content</vt:lpstr>
      <vt:lpstr>What is Time Series Data? </vt:lpstr>
      <vt:lpstr>Time Series Data Continued </vt:lpstr>
      <vt:lpstr>Scenario: Web Application </vt:lpstr>
      <vt:lpstr>Which option would you choose?</vt:lpstr>
      <vt:lpstr>Option A</vt:lpstr>
      <vt:lpstr>Option B</vt:lpstr>
      <vt:lpstr>To summarise </vt:lpstr>
      <vt:lpstr>Different Aims of Time Series Analysis  </vt:lpstr>
      <vt:lpstr>Ashby 2020: Initial evidence on the relationship between the coronavirus pandemic and crime in the United States</vt:lpstr>
      <vt:lpstr>Reka 2022: ‘Understanding Changing Demand Police during the Coronavirus Pandemic </vt:lpstr>
      <vt:lpstr>Case Study</vt:lpstr>
      <vt:lpstr>Steps in Time Series Analysis</vt:lpstr>
      <vt:lpstr>Time Series Analysis </vt:lpstr>
      <vt:lpstr>What time interval would you use to study police recorded crime data?</vt:lpstr>
      <vt:lpstr>Aim A  - A) Explore the long-term trend and seasonality in ‘Burglary’ across the city of Detroit   </vt:lpstr>
      <vt:lpstr>Components of Time Series Analysis </vt:lpstr>
      <vt:lpstr>Additive vs Multiplicative </vt:lpstr>
      <vt:lpstr>Additive vs Multiplicative Plot </vt:lpstr>
      <vt:lpstr>What about with our example? </vt:lpstr>
      <vt:lpstr>Decomposition of a multiplicative time series </vt:lpstr>
      <vt:lpstr>Check for Stationarity</vt:lpstr>
      <vt:lpstr>The Three Main TS Models </vt:lpstr>
      <vt:lpstr>More on S/ARIMA models</vt:lpstr>
      <vt:lpstr>More on ARIMA/SARIMA models  </vt:lpstr>
      <vt:lpstr>How do you choose the values for p,d,q and P,D,Q?</vt:lpstr>
      <vt:lpstr>Steps to our second aim; B) “Explore how the trend in 2020 would have looked in the absence of the pandemic”</vt:lpstr>
      <vt:lpstr>.</vt:lpstr>
      <vt:lpstr>Software </vt:lpstr>
      <vt:lpstr>Any Questions?</vt:lpstr>
      <vt:lpstr>Contact Details and Resources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forecasting and time series analysis</dc:title>
  <dc:creator>nadia kennar</dc:creator>
  <cp:lastModifiedBy>nadia kennar</cp:lastModifiedBy>
  <cp:revision>54</cp:revision>
  <dcterms:created xsi:type="dcterms:W3CDTF">2022-01-10T10:54:21Z</dcterms:created>
  <dcterms:modified xsi:type="dcterms:W3CDTF">2022-04-11T21:28:16Z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0x01010082D5F373B85FCF47AAFC80BC7D80700A</vt:lpwstr>
  </property>
</Properties>
</file>