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F0135-AE90-C557-8973-3D2D1F2937B5}" v="710" dt="2022-03-02T22:57:07.138"/>
    <p1510:client id="{341F9B1F-CAB9-7E85-C4D1-47712453DB8D}" v="2" dt="2022-03-03T00:01:28.675"/>
    <p1510:client id="{A9AB8EAF-721A-42D8-B90C-892EC1824C62}" v="150" dt="2022-03-02T20:53:05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93067-DB0D-42E7-A836-EA854EF42F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0B8979-A380-4590-BE4C-518AB0FB2163}">
      <dgm:prSet/>
      <dgm:spPr/>
      <dgm:t>
        <a:bodyPr/>
        <a:lstStyle/>
        <a:p>
          <a:r>
            <a:rPr lang="en-US"/>
            <a:t>Linear Kernel:  Decision boundary that separates features is linear space.</a:t>
          </a:r>
        </a:p>
      </dgm:t>
    </dgm:pt>
    <dgm:pt modelId="{8106CEF6-A075-47EA-86A9-913C77767E74}" type="parTrans" cxnId="{70A7A1CF-4631-47D2-BF89-F04B9A162212}">
      <dgm:prSet/>
      <dgm:spPr/>
      <dgm:t>
        <a:bodyPr/>
        <a:lstStyle/>
        <a:p>
          <a:endParaRPr lang="en-US"/>
        </a:p>
      </dgm:t>
    </dgm:pt>
    <dgm:pt modelId="{1E9BFC8D-547F-4963-B475-8B3F4D2BAD69}" type="sibTrans" cxnId="{70A7A1CF-4631-47D2-BF89-F04B9A162212}">
      <dgm:prSet/>
      <dgm:spPr/>
      <dgm:t>
        <a:bodyPr/>
        <a:lstStyle/>
        <a:p>
          <a:endParaRPr lang="en-US"/>
        </a:p>
      </dgm:t>
    </dgm:pt>
    <dgm:pt modelId="{186E4A8D-A9F3-402D-A2B3-6A948B927370}">
      <dgm:prSet/>
      <dgm:spPr/>
      <dgm:t>
        <a:bodyPr/>
        <a:lstStyle/>
        <a:p>
          <a:r>
            <a:rPr lang="en-US"/>
            <a:t>Polynomial Kernel : Decision boundary that separates features into higher order polynomial </a:t>
          </a:r>
        </a:p>
      </dgm:t>
    </dgm:pt>
    <dgm:pt modelId="{066037F6-D90D-4553-88B9-860B1D34FD52}" type="parTrans" cxnId="{9E9EB305-B930-421F-8DFC-C6B7E9EFA5FE}">
      <dgm:prSet/>
      <dgm:spPr/>
      <dgm:t>
        <a:bodyPr/>
        <a:lstStyle/>
        <a:p>
          <a:endParaRPr lang="en-US"/>
        </a:p>
      </dgm:t>
    </dgm:pt>
    <dgm:pt modelId="{4CC8BE8E-3451-46DA-8866-F5B8000F7661}" type="sibTrans" cxnId="{9E9EB305-B930-421F-8DFC-C6B7E9EFA5FE}">
      <dgm:prSet/>
      <dgm:spPr/>
      <dgm:t>
        <a:bodyPr/>
        <a:lstStyle/>
        <a:p>
          <a:endParaRPr lang="en-US"/>
        </a:p>
      </dgm:t>
    </dgm:pt>
    <dgm:pt modelId="{BB3BA476-8AF6-4261-B7EA-297F54E300A5}">
      <dgm:prSet/>
      <dgm:spPr/>
      <dgm:t>
        <a:bodyPr/>
        <a:lstStyle/>
        <a:p>
          <a:r>
            <a:rPr lang="en-US"/>
            <a:t>Radial Basis Function Kernel : Decision boundary that separates features into infinite feature space.</a:t>
          </a:r>
        </a:p>
      </dgm:t>
    </dgm:pt>
    <dgm:pt modelId="{83E6826C-3DC1-4DBD-B825-6C8B6479C971}" type="parTrans" cxnId="{1081485E-4248-4B95-8385-07760B7AE3F9}">
      <dgm:prSet/>
      <dgm:spPr/>
      <dgm:t>
        <a:bodyPr/>
        <a:lstStyle/>
        <a:p>
          <a:endParaRPr lang="en-US"/>
        </a:p>
      </dgm:t>
    </dgm:pt>
    <dgm:pt modelId="{4176909F-3B62-4AE8-AB43-116BA3E7257E}" type="sibTrans" cxnId="{1081485E-4248-4B95-8385-07760B7AE3F9}">
      <dgm:prSet/>
      <dgm:spPr/>
      <dgm:t>
        <a:bodyPr/>
        <a:lstStyle/>
        <a:p>
          <a:endParaRPr lang="en-US"/>
        </a:p>
      </dgm:t>
    </dgm:pt>
    <dgm:pt modelId="{40BF34B5-AB69-4367-9471-AE5ED060AB3C}" type="pres">
      <dgm:prSet presAssocID="{50293067-DB0D-42E7-A836-EA854EF42F01}" presName="root" presStyleCnt="0">
        <dgm:presLayoutVars>
          <dgm:dir/>
          <dgm:resizeHandles val="exact"/>
        </dgm:presLayoutVars>
      </dgm:prSet>
      <dgm:spPr/>
    </dgm:pt>
    <dgm:pt modelId="{D5EE2D40-2CB2-4350-97E6-CB5A0953A321}" type="pres">
      <dgm:prSet presAssocID="{120B8979-A380-4590-BE4C-518AB0FB2163}" presName="compNode" presStyleCnt="0"/>
      <dgm:spPr/>
    </dgm:pt>
    <dgm:pt modelId="{7F97ED8C-1BFB-436E-82F9-DFE29A943BB6}" type="pres">
      <dgm:prSet presAssocID="{120B8979-A380-4590-BE4C-518AB0FB2163}" presName="bgRect" presStyleLbl="bgShp" presStyleIdx="0" presStyleCnt="3"/>
      <dgm:spPr/>
    </dgm:pt>
    <dgm:pt modelId="{0E690D8C-184E-4D9C-A8D3-A957FF16F13F}" type="pres">
      <dgm:prSet presAssocID="{120B8979-A380-4590-BE4C-518AB0FB21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8B58EA1C-8D02-423E-890D-7A075C1036B8}" type="pres">
      <dgm:prSet presAssocID="{120B8979-A380-4590-BE4C-518AB0FB2163}" presName="spaceRect" presStyleCnt="0"/>
      <dgm:spPr/>
    </dgm:pt>
    <dgm:pt modelId="{1EE2D1F7-A0DF-49CA-90C1-0F1C819F195B}" type="pres">
      <dgm:prSet presAssocID="{120B8979-A380-4590-BE4C-518AB0FB2163}" presName="parTx" presStyleLbl="revTx" presStyleIdx="0" presStyleCnt="3">
        <dgm:presLayoutVars>
          <dgm:chMax val="0"/>
          <dgm:chPref val="0"/>
        </dgm:presLayoutVars>
      </dgm:prSet>
      <dgm:spPr/>
    </dgm:pt>
    <dgm:pt modelId="{8AC90ADF-28C4-41B5-B6C3-AA7BB8D689A1}" type="pres">
      <dgm:prSet presAssocID="{1E9BFC8D-547F-4963-B475-8B3F4D2BAD69}" presName="sibTrans" presStyleCnt="0"/>
      <dgm:spPr/>
    </dgm:pt>
    <dgm:pt modelId="{95D037D7-3CE8-4C0A-ACFE-DC54D5F9C4EA}" type="pres">
      <dgm:prSet presAssocID="{186E4A8D-A9F3-402D-A2B3-6A948B927370}" presName="compNode" presStyleCnt="0"/>
      <dgm:spPr/>
    </dgm:pt>
    <dgm:pt modelId="{A42F30B3-D4EA-4900-92C9-8E522F9EFD7C}" type="pres">
      <dgm:prSet presAssocID="{186E4A8D-A9F3-402D-A2B3-6A948B927370}" presName="bgRect" presStyleLbl="bgShp" presStyleIdx="1" presStyleCnt="3"/>
      <dgm:spPr/>
    </dgm:pt>
    <dgm:pt modelId="{043F6FBF-D480-41E4-9560-88839CD2B3D6}" type="pres">
      <dgm:prSet presAssocID="{186E4A8D-A9F3-402D-A2B3-6A948B9273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46E68DF-87E2-4B8B-8719-8B0891BA275B}" type="pres">
      <dgm:prSet presAssocID="{186E4A8D-A9F3-402D-A2B3-6A948B927370}" presName="spaceRect" presStyleCnt="0"/>
      <dgm:spPr/>
    </dgm:pt>
    <dgm:pt modelId="{A115A082-8388-4140-93E5-E22757E26490}" type="pres">
      <dgm:prSet presAssocID="{186E4A8D-A9F3-402D-A2B3-6A948B927370}" presName="parTx" presStyleLbl="revTx" presStyleIdx="1" presStyleCnt="3">
        <dgm:presLayoutVars>
          <dgm:chMax val="0"/>
          <dgm:chPref val="0"/>
        </dgm:presLayoutVars>
      </dgm:prSet>
      <dgm:spPr/>
    </dgm:pt>
    <dgm:pt modelId="{8EB68E19-D986-48AC-8E64-304A44577425}" type="pres">
      <dgm:prSet presAssocID="{4CC8BE8E-3451-46DA-8866-F5B8000F7661}" presName="sibTrans" presStyleCnt="0"/>
      <dgm:spPr/>
    </dgm:pt>
    <dgm:pt modelId="{438B29C1-AEEC-43EF-BDC4-CD68FE4F27F5}" type="pres">
      <dgm:prSet presAssocID="{BB3BA476-8AF6-4261-B7EA-297F54E300A5}" presName="compNode" presStyleCnt="0"/>
      <dgm:spPr/>
    </dgm:pt>
    <dgm:pt modelId="{958E6AD4-9962-40B5-962B-F76BF1386732}" type="pres">
      <dgm:prSet presAssocID="{BB3BA476-8AF6-4261-B7EA-297F54E300A5}" presName="bgRect" presStyleLbl="bgShp" presStyleIdx="2" presStyleCnt="3"/>
      <dgm:spPr/>
    </dgm:pt>
    <dgm:pt modelId="{E2BFCEC1-9F11-49B3-96DA-E40F9EE41FBF}" type="pres">
      <dgm:prSet presAssocID="{BB3BA476-8AF6-4261-B7EA-297F54E300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55A0B9EC-8A91-45D0-B956-C480E1223315}" type="pres">
      <dgm:prSet presAssocID="{BB3BA476-8AF6-4261-B7EA-297F54E300A5}" presName="spaceRect" presStyleCnt="0"/>
      <dgm:spPr/>
    </dgm:pt>
    <dgm:pt modelId="{1FE2F0DB-8437-43E6-8031-28C745FE9A96}" type="pres">
      <dgm:prSet presAssocID="{BB3BA476-8AF6-4261-B7EA-297F54E300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E9EB305-B930-421F-8DFC-C6B7E9EFA5FE}" srcId="{50293067-DB0D-42E7-A836-EA854EF42F01}" destId="{186E4A8D-A9F3-402D-A2B3-6A948B927370}" srcOrd="1" destOrd="0" parTransId="{066037F6-D90D-4553-88B9-860B1D34FD52}" sibTransId="{4CC8BE8E-3451-46DA-8866-F5B8000F7661}"/>
    <dgm:cxn modelId="{84E9C20B-C185-4C78-A13C-D45DF014CA90}" type="presOf" srcId="{50293067-DB0D-42E7-A836-EA854EF42F01}" destId="{40BF34B5-AB69-4367-9471-AE5ED060AB3C}" srcOrd="0" destOrd="0" presId="urn:microsoft.com/office/officeart/2018/2/layout/IconVerticalSolidList"/>
    <dgm:cxn modelId="{DD35023A-180C-4277-A1B2-CA0F5ED8B8BE}" type="presOf" srcId="{120B8979-A380-4590-BE4C-518AB0FB2163}" destId="{1EE2D1F7-A0DF-49CA-90C1-0F1C819F195B}" srcOrd="0" destOrd="0" presId="urn:microsoft.com/office/officeart/2018/2/layout/IconVerticalSolidList"/>
    <dgm:cxn modelId="{1081485E-4248-4B95-8385-07760B7AE3F9}" srcId="{50293067-DB0D-42E7-A836-EA854EF42F01}" destId="{BB3BA476-8AF6-4261-B7EA-297F54E300A5}" srcOrd="2" destOrd="0" parTransId="{83E6826C-3DC1-4DBD-B825-6C8B6479C971}" sibTransId="{4176909F-3B62-4AE8-AB43-116BA3E7257E}"/>
    <dgm:cxn modelId="{21C24D6E-2D67-4B8B-BBE9-7C1D883DCBF2}" type="presOf" srcId="{BB3BA476-8AF6-4261-B7EA-297F54E300A5}" destId="{1FE2F0DB-8437-43E6-8031-28C745FE9A96}" srcOrd="0" destOrd="0" presId="urn:microsoft.com/office/officeart/2018/2/layout/IconVerticalSolidList"/>
    <dgm:cxn modelId="{D857897F-B7AD-487D-9400-B0F91ADD0804}" type="presOf" srcId="{186E4A8D-A9F3-402D-A2B3-6A948B927370}" destId="{A115A082-8388-4140-93E5-E22757E26490}" srcOrd="0" destOrd="0" presId="urn:microsoft.com/office/officeart/2018/2/layout/IconVerticalSolidList"/>
    <dgm:cxn modelId="{70A7A1CF-4631-47D2-BF89-F04B9A162212}" srcId="{50293067-DB0D-42E7-A836-EA854EF42F01}" destId="{120B8979-A380-4590-BE4C-518AB0FB2163}" srcOrd="0" destOrd="0" parTransId="{8106CEF6-A075-47EA-86A9-913C77767E74}" sibTransId="{1E9BFC8D-547F-4963-B475-8B3F4D2BAD69}"/>
    <dgm:cxn modelId="{A795B893-1D9E-4ACD-9A6F-A000668D2710}" type="presParOf" srcId="{40BF34B5-AB69-4367-9471-AE5ED060AB3C}" destId="{D5EE2D40-2CB2-4350-97E6-CB5A0953A321}" srcOrd="0" destOrd="0" presId="urn:microsoft.com/office/officeart/2018/2/layout/IconVerticalSolidList"/>
    <dgm:cxn modelId="{FEF4F21A-77E8-4E3D-817F-58B67314F8A5}" type="presParOf" srcId="{D5EE2D40-2CB2-4350-97E6-CB5A0953A321}" destId="{7F97ED8C-1BFB-436E-82F9-DFE29A943BB6}" srcOrd="0" destOrd="0" presId="urn:microsoft.com/office/officeart/2018/2/layout/IconVerticalSolidList"/>
    <dgm:cxn modelId="{6E9C5A2A-57ED-49E0-B973-37816BB5D59D}" type="presParOf" srcId="{D5EE2D40-2CB2-4350-97E6-CB5A0953A321}" destId="{0E690D8C-184E-4D9C-A8D3-A957FF16F13F}" srcOrd="1" destOrd="0" presId="urn:microsoft.com/office/officeart/2018/2/layout/IconVerticalSolidList"/>
    <dgm:cxn modelId="{07446749-7185-457E-A952-2F3F4656AF22}" type="presParOf" srcId="{D5EE2D40-2CB2-4350-97E6-CB5A0953A321}" destId="{8B58EA1C-8D02-423E-890D-7A075C1036B8}" srcOrd="2" destOrd="0" presId="urn:microsoft.com/office/officeart/2018/2/layout/IconVerticalSolidList"/>
    <dgm:cxn modelId="{094A79E1-51B3-4CC1-8539-28758C60E656}" type="presParOf" srcId="{D5EE2D40-2CB2-4350-97E6-CB5A0953A321}" destId="{1EE2D1F7-A0DF-49CA-90C1-0F1C819F195B}" srcOrd="3" destOrd="0" presId="urn:microsoft.com/office/officeart/2018/2/layout/IconVerticalSolidList"/>
    <dgm:cxn modelId="{2440AFB1-2993-4E69-B94B-D572997BBB7D}" type="presParOf" srcId="{40BF34B5-AB69-4367-9471-AE5ED060AB3C}" destId="{8AC90ADF-28C4-41B5-B6C3-AA7BB8D689A1}" srcOrd="1" destOrd="0" presId="urn:microsoft.com/office/officeart/2018/2/layout/IconVerticalSolidList"/>
    <dgm:cxn modelId="{50BF1CC3-AB87-4FFE-B444-B86F38A6669C}" type="presParOf" srcId="{40BF34B5-AB69-4367-9471-AE5ED060AB3C}" destId="{95D037D7-3CE8-4C0A-ACFE-DC54D5F9C4EA}" srcOrd="2" destOrd="0" presId="urn:microsoft.com/office/officeart/2018/2/layout/IconVerticalSolidList"/>
    <dgm:cxn modelId="{F657FFB7-F26D-415B-95BE-C0255922E5BC}" type="presParOf" srcId="{95D037D7-3CE8-4C0A-ACFE-DC54D5F9C4EA}" destId="{A42F30B3-D4EA-4900-92C9-8E522F9EFD7C}" srcOrd="0" destOrd="0" presId="urn:microsoft.com/office/officeart/2018/2/layout/IconVerticalSolidList"/>
    <dgm:cxn modelId="{49E4F672-87E3-48B6-94A3-760BD0118298}" type="presParOf" srcId="{95D037D7-3CE8-4C0A-ACFE-DC54D5F9C4EA}" destId="{043F6FBF-D480-41E4-9560-88839CD2B3D6}" srcOrd="1" destOrd="0" presId="urn:microsoft.com/office/officeart/2018/2/layout/IconVerticalSolidList"/>
    <dgm:cxn modelId="{821E1EC0-4519-46C3-A21E-B968147E9006}" type="presParOf" srcId="{95D037D7-3CE8-4C0A-ACFE-DC54D5F9C4EA}" destId="{146E68DF-87E2-4B8B-8719-8B0891BA275B}" srcOrd="2" destOrd="0" presId="urn:microsoft.com/office/officeart/2018/2/layout/IconVerticalSolidList"/>
    <dgm:cxn modelId="{8627DEE4-344F-489C-88AB-6469841C9CC1}" type="presParOf" srcId="{95D037D7-3CE8-4C0A-ACFE-DC54D5F9C4EA}" destId="{A115A082-8388-4140-93E5-E22757E26490}" srcOrd="3" destOrd="0" presId="urn:microsoft.com/office/officeart/2018/2/layout/IconVerticalSolidList"/>
    <dgm:cxn modelId="{152CE7A3-9F96-4362-A544-43BE50DF4FC9}" type="presParOf" srcId="{40BF34B5-AB69-4367-9471-AE5ED060AB3C}" destId="{8EB68E19-D986-48AC-8E64-304A44577425}" srcOrd="3" destOrd="0" presId="urn:microsoft.com/office/officeart/2018/2/layout/IconVerticalSolidList"/>
    <dgm:cxn modelId="{11169426-E486-4455-BC5C-5C80078D647B}" type="presParOf" srcId="{40BF34B5-AB69-4367-9471-AE5ED060AB3C}" destId="{438B29C1-AEEC-43EF-BDC4-CD68FE4F27F5}" srcOrd="4" destOrd="0" presId="urn:microsoft.com/office/officeart/2018/2/layout/IconVerticalSolidList"/>
    <dgm:cxn modelId="{CCCCE370-CD63-4B28-84D3-5C002313E05F}" type="presParOf" srcId="{438B29C1-AEEC-43EF-BDC4-CD68FE4F27F5}" destId="{958E6AD4-9962-40B5-962B-F76BF1386732}" srcOrd="0" destOrd="0" presId="urn:microsoft.com/office/officeart/2018/2/layout/IconVerticalSolidList"/>
    <dgm:cxn modelId="{3BC5CC54-7950-4680-9423-6204AC0D31C9}" type="presParOf" srcId="{438B29C1-AEEC-43EF-BDC4-CD68FE4F27F5}" destId="{E2BFCEC1-9F11-49B3-96DA-E40F9EE41FBF}" srcOrd="1" destOrd="0" presId="urn:microsoft.com/office/officeart/2018/2/layout/IconVerticalSolidList"/>
    <dgm:cxn modelId="{39008466-AD69-47FA-AD60-9426BA111EC3}" type="presParOf" srcId="{438B29C1-AEEC-43EF-BDC4-CD68FE4F27F5}" destId="{55A0B9EC-8A91-45D0-B956-C480E1223315}" srcOrd="2" destOrd="0" presId="urn:microsoft.com/office/officeart/2018/2/layout/IconVerticalSolidList"/>
    <dgm:cxn modelId="{B9C64EC6-E995-4AD2-815C-F1319B68E8D2}" type="presParOf" srcId="{438B29C1-AEEC-43EF-BDC4-CD68FE4F27F5}" destId="{1FE2F0DB-8437-43E6-8031-28C745FE9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D8C-1BFB-436E-82F9-DFE29A943BB6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90D8C-184E-4D9C-A8D3-A957FF16F13F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2D1F7-A0DF-49CA-90C1-0F1C819F195B}">
      <dsp:nvSpPr>
        <dsp:cNvPr id="0" name=""/>
        <dsp:cNvSpPr/>
      </dsp:nvSpPr>
      <dsp:spPr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Kernel:  Decision boundary that separates features is linear space.</a:t>
          </a:r>
        </a:p>
      </dsp:txBody>
      <dsp:txXfrm>
        <a:off x="1828170" y="676"/>
        <a:ext cx="4984109" cy="1582831"/>
      </dsp:txXfrm>
    </dsp:sp>
    <dsp:sp modelId="{A42F30B3-D4EA-4900-92C9-8E522F9EFD7C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F6FBF-D480-41E4-9560-88839CD2B3D6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5A082-8388-4140-93E5-E22757E26490}">
      <dsp:nvSpPr>
        <dsp:cNvPr id="0" name=""/>
        <dsp:cNvSpPr/>
      </dsp:nvSpPr>
      <dsp:spPr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Polynomial Kernel : Decision boundary that separates features into higher order polynomial </a:t>
          </a:r>
        </a:p>
      </dsp:txBody>
      <dsp:txXfrm>
        <a:off x="1828170" y="1979216"/>
        <a:ext cx="4984109" cy="1582831"/>
      </dsp:txXfrm>
    </dsp:sp>
    <dsp:sp modelId="{958E6AD4-9962-40B5-962B-F76BF1386732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FCEC1-9F11-49B3-96DA-E40F9EE41FBF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2F0DB-8437-43E6-8031-28C745FE9A96}">
      <dsp:nvSpPr>
        <dsp:cNvPr id="0" name=""/>
        <dsp:cNvSpPr/>
      </dsp:nvSpPr>
      <dsp:spPr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Radial Basis Function Kernel : Decision boundary that separates features into infinite feature space.</a:t>
          </a:r>
        </a:p>
      </dsp:txBody>
      <dsp:txXfrm>
        <a:off x="1828170" y="3957755"/>
        <a:ext cx="4984109" cy="158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69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1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9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omputer script on a screen">
            <a:extLst>
              <a:ext uri="{FF2B5EF4-FFF2-40B4-BE49-F238E27FC236}">
                <a16:creationId xmlns:a16="http://schemas.microsoft.com/office/drawing/2014/main" id="{E9372456-8C63-40B8-8751-BD404126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56" name="Rectangle 2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>
                <a:cs typeface="Calibri Light"/>
              </a:rPr>
              <a:t>Applying SVM Classification on the Loan Dataset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Name: Bhakti </a:t>
            </a:r>
            <a:r>
              <a:rPr lang="en-US" sz="2000" dirty="0" err="1">
                <a:cs typeface="Calibri"/>
              </a:rPr>
              <a:t>Ukey</a:t>
            </a:r>
            <a:r>
              <a:rPr lang="en-US" sz="2000" dirty="0">
                <a:cs typeface="Calibri"/>
              </a:rPr>
              <a:t>(002922939)</a:t>
            </a:r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Date: 02-03-2021</a:t>
            </a:r>
            <a:endParaRPr lang="en-US" sz="2000">
              <a:cs typeface="Calibri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BB5DD-0435-4C36-BD75-0580208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000" dirty="0"/>
              <a:t>Support Vector Machine Using Kernel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E522-364C-484F-8261-23185BAA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SVM is a supervised Machine Learning algorithm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The objective of the support vector machine algorithm is to find a hyperplane in N-dimensional space(N — the number of features) that distinctly classifies the data points.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Kernel is used when we are dealing with non-linear dataset.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The Kernel is a function that takes the original non-linear problem and transforms it into linear one with higher dimensional space.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500" dirty="0"/>
            </a:b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189D9E5-251E-4BC2-91C1-8D7981DE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456735"/>
            <a:ext cx="4097657" cy="28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BB2E-0629-435F-A2C1-842ADA49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The Three Kernels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EE0030C-36E9-4894-8CC3-7F796EAD4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07220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53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912DB-81D8-4785-8020-FBD4653E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Output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2736" y="1328435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1929-CBB2-478A-9031-00B5BFD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Linear Kernel: </a:t>
            </a:r>
            <a:r>
              <a:rPr lang="en-US" sz="2000" dirty="0" err="1"/>
              <a:t>Accuracy_score</a:t>
            </a:r>
            <a:r>
              <a:rPr lang="en-US" sz="2000" dirty="0"/>
              <a:t> – 72%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Polynomial Kernel: </a:t>
            </a:r>
            <a:r>
              <a:rPr lang="en-US" sz="2000" dirty="0" err="1"/>
              <a:t>Accuracy_score</a:t>
            </a:r>
            <a:r>
              <a:rPr lang="en-US" sz="2000" dirty="0"/>
              <a:t> – 67%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RBF Kernel: </a:t>
            </a:r>
            <a:r>
              <a:rPr lang="en-US" sz="2000" dirty="0" err="1"/>
              <a:t>Accuracy_score</a:t>
            </a:r>
            <a:r>
              <a:rPr lang="en-US" sz="2000" dirty="0"/>
              <a:t>- 70%</a:t>
            </a:r>
          </a:p>
        </p:txBody>
      </p:sp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A2A7B93D-B5D3-40BC-B7B0-322C6A8B8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03" b="18347"/>
          <a:stretch/>
        </p:blipFill>
        <p:spPr>
          <a:xfrm>
            <a:off x="557784" y="3535461"/>
            <a:ext cx="3584448" cy="2827448"/>
          </a:xfrm>
          <a:prstGeom prst="rect">
            <a:avLst/>
          </a:prstGeom>
        </p:spPr>
      </p:pic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2DB3155-3F42-4DD4-B8B5-2725C7272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61" b="16195"/>
          <a:stretch/>
        </p:blipFill>
        <p:spPr>
          <a:xfrm>
            <a:off x="4347599" y="3535459"/>
            <a:ext cx="3584448" cy="2801623"/>
          </a:xfrm>
          <a:prstGeom prst="rect">
            <a:avLst/>
          </a:prstGeom>
        </p:spPr>
      </p:pic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4EF2A81-9BF5-454D-9A65-25D5D80B8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28" b="21750"/>
          <a:stretch/>
        </p:blipFill>
        <p:spPr>
          <a:xfrm>
            <a:off x="8137415" y="3535458"/>
            <a:ext cx="3584448" cy="27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D9CC859-DAF8-45A3-90EE-3F80E25F5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9" r="11213" b="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C0677-970A-4CCB-B27F-D3E2AC57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13C9-D71E-43C0-9211-DFAF6E3C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Linear Kernel gives the best accuracy, but the RBF classifies more datapoints 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06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AccentBoxVTI</vt:lpstr>
      <vt:lpstr>Applying SVM Classification on the Loan Dataset</vt:lpstr>
      <vt:lpstr>Support Vector Machine Using Kernel</vt:lpstr>
      <vt:lpstr>The Three Kernels</vt:lpstr>
      <vt:lpstr>Output 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231</cp:revision>
  <dcterms:created xsi:type="dcterms:W3CDTF">2022-03-02T20:39:43Z</dcterms:created>
  <dcterms:modified xsi:type="dcterms:W3CDTF">2022-03-03T00:03:03Z</dcterms:modified>
</cp:coreProperties>
</file>