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</p:sldMasterIdLst>
  <p:notesMasterIdLst>
    <p:notesMasterId r:id="rId45"/>
  </p:notesMasterIdLst>
  <p:sldIdLst>
    <p:sldId id="331" r:id="rId3"/>
    <p:sldId id="445" r:id="rId4"/>
    <p:sldId id="450" r:id="rId5"/>
    <p:sldId id="451" r:id="rId6"/>
    <p:sldId id="452" r:id="rId7"/>
    <p:sldId id="453" r:id="rId8"/>
    <p:sldId id="454" r:id="rId9"/>
    <p:sldId id="456" r:id="rId10"/>
    <p:sldId id="455" r:id="rId11"/>
    <p:sldId id="457" r:id="rId12"/>
    <p:sldId id="458" r:id="rId13"/>
    <p:sldId id="459" r:id="rId14"/>
    <p:sldId id="462" r:id="rId15"/>
    <p:sldId id="460" r:id="rId16"/>
    <p:sldId id="463" r:id="rId17"/>
    <p:sldId id="461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6" r:id="rId30"/>
    <p:sldId id="475" r:id="rId31"/>
    <p:sldId id="477" r:id="rId32"/>
    <p:sldId id="478" r:id="rId33"/>
    <p:sldId id="479" r:id="rId34"/>
    <p:sldId id="480" r:id="rId35"/>
    <p:sldId id="481" r:id="rId36"/>
    <p:sldId id="482" r:id="rId37"/>
    <p:sldId id="483" r:id="rId38"/>
    <p:sldId id="484" r:id="rId39"/>
    <p:sldId id="485" r:id="rId40"/>
    <p:sldId id="486" r:id="rId41"/>
    <p:sldId id="488" r:id="rId42"/>
    <p:sldId id="487" r:id="rId43"/>
    <p:sldId id="376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6" autoAdjust="0"/>
    <p:restoredTop sz="93881" autoAdjust="0"/>
  </p:normalViewPr>
  <p:slideViewPr>
    <p:cSldViewPr>
      <p:cViewPr varScale="1">
        <p:scale>
          <a:sx n="83" d="100"/>
          <a:sy n="83" d="100"/>
        </p:scale>
        <p:origin x="140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pPr>
              <a:defRPr/>
            </a:pPr>
            <a:fld id="{7BC115F2-FA69-41F3-B04B-9F37A4FE135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8086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115F2-FA69-41F3-B04B-9F37A4FE135F}" type="slidenum">
              <a:rPr lang="cs-CZ" smtClean="0"/>
              <a:pPr>
                <a:defRPr/>
              </a:pPr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246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sk-SK"/>
              <a:t>Kliknite sem a upravte štýl predlohy podnadpisov.</a:t>
            </a:r>
            <a:endParaRPr lang="en-US"/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F8868B-7A0C-4CF6-8F5A-48D2D955082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6358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768D3-76EA-4BEE-865E-3681F6E206C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631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C57440-378F-4FC0-AD8E-7CC028E6EF8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9266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sk-SK"/>
              <a:t>Kliknite sem a upravte štýl predlohy podnadpisov.</a:t>
            </a:r>
            <a:endParaRPr lang="en-US"/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7B47F-4FE0-4452-BB52-0AB056BDAD7E}" type="datetimeFigureOut">
              <a:rPr lang="sk-SK"/>
              <a:pPr>
                <a:defRPr/>
              </a:pPr>
              <a:t>25. 10. 2022</a:t>
            </a:fld>
            <a:endParaRPr lang="sk-SK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5D5DC-8F36-41E4-8D47-F861FA6D895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8295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9297E-67FB-4344-9F83-162AD5B532D1}" type="datetimeFigureOut">
              <a:rPr lang="sk-SK"/>
              <a:pPr>
                <a:defRPr/>
              </a:pPr>
              <a:t>25. 10. 2022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9D8A7-0590-4DDE-84EA-A7981F27AEE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7102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6EB0F-C291-46AC-B20E-62B770E4ACB0}" type="datetimeFigureOut">
              <a:rPr lang="sk-SK"/>
              <a:pPr>
                <a:defRPr/>
              </a:pPr>
              <a:t>25. 10. 2022</a:t>
            </a:fld>
            <a:endParaRPr lang="sk-SK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CCF60-30E2-422F-8B09-6B668BB6DF2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6850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8BE83-246B-49EF-AD9F-BAC05A76A7F2}" type="datetimeFigureOut">
              <a:rPr lang="sk-SK"/>
              <a:pPr>
                <a:defRPr/>
              </a:pPr>
              <a:t>25. 10. 2022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A345F-D598-4207-8D78-E14BE702258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3517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DC08B-C9B9-4AAA-9DC1-0A7BBFA1CB62}" type="datetimeFigureOut">
              <a:rPr lang="sk-SK"/>
              <a:pPr>
                <a:defRPr/>
              </a:pPr>
              <a:t>25. 10. 2022</a:t>
            </a:fld>
            <a:endParaRPr lang="sk-SK"/>
          </a:p>
        </p:txBody>
      </p:sp>
      <p:sp>
        <p:nvSpPr>
          <p:cNvPr id="8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8B8DF-78C6-45D9-9597-8CFBD7750F7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4276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53DC9-1E44-4C0E-B66F-62862E0827BB}" type="datetimeFigureOut">
              <a:rPr lang="sk-SK"/>
              <a:pPr>
                <a:defRPr/>
              </a:pPr>
              <a:t>25. 10. 2022</a:t>
            </a:fld>
            <a:endParaRPr lang="sk-SK"/>
          </a:p>
        </p:txBody>
      </p:sp>
      <p:sp>
        <p:nvSpPr>
          <p:cNvPr id="4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93F46-D3E2-48BE-A51D-8A31C90611D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7576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1DFE6-01F6-4C8A-A738-A8EF306E1C39}" type="datetimeFigureOut">
              <a:rPr lang="sk-SK"/>
              <a:pPr>
                <a:defRPr/>
              </a:pPr>
              <a:t>25. 10. 2022</a:t>
            </a:fld>
            <a:endParaRPr lang="sk-SK"/>
          </a:p>
        </p:txBody>
      </p:sp>
      <p:sp>
        <p:nvSpPr>
          <p:cNvPr id="3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BB952-6DFF-4E4A-A8E6-0ED5A481CC8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4350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7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A8CE8-334D-4F7C-B93E-195C99A8A284}" type="datetimeFigureOut">
              <a:rPr lang="sk-SK"/>
              <a:pPr>
                <a:defRPr/>
              </a:pPr>
              <a:t>25. 10. 2022</a:t>
            </a:fld>
            <a:endParaRPr lang="sk-SK"/>
          </a:p>
        </p:txBody>
      </p:sp>
      <p:sp>
        <p:nvSpPr>
          <p:cNvPr id="8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8000C-96A7-4338-98F5-198965FDCC3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35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Autofit/>
          </a:bodyPr>
          <a:lstStyle>
            <a:lvl1pPr>
              <a:defRPr sz="3600"/>
            </a:lvl1pPr>
            <a:extLst/>
          </a:lstStyle>
          <a:p>
            <a:r>
              <a:rPr lang="sk-SK" dirty="0"/>
              <a:t>Kliknite sem a upravte štýl predlohy nadpisov.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extLst/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13C84-481C-4BA8-B516-D7CEE628B2A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6003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sk-SK" noProof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7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4DBED-906E-437E-AEC7-D30CC5F53E52}" type="datetimeFigureOut">
              <a:rPr lang="sk-SK"/>
              <a:pPr>
                <a:defRPr/>
              </a:pPr>
              <a:t>25. 10. 2022</a:t>
            </a:fld>
            <a:endParaRPr lang="sk-SK"/>
          </a:p>
        </p:txBody>
      </p:sp>
      <p:sp>
        <p:nvSpPr>
          <p:cNvPr id="8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80CE2-8A23-4542-9822-92F6FBABD74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5967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6D641-8279-4273-A0E1-1B212F859D3B}" type="datetimeFigureOut">
              <a:rPr lang="sk-SK"/>
              <a:pPr>
                <a:defRPr/>
              </a:pPr>
              <a:t>25. 10. 2022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0FA37-86E5-4C69-B142-5351425AD9B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0780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BB6C3-53C4-4510-B4B3-5F35848F184A}" type="datetimeFigureOut">
              <a:rPr lang="sk-SK"/>
              <a:pPr>
                <a:defRPr/>
              </a:pPr>
              <a:t>25. 10. 2022</a:t>
            </a:fld>
            <a:endParaRPr lang="sk-SK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6FE5-982A-46C1-9BA3-8EC7ADEC530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864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080DC9-B8D7-4145-A57A-A1024D75C54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873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769A8-1967-4214-85E3-6F0A49E179E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75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4995E-3C70-4638-BA2B-86F24863887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300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27E05-253B-44C1-8312-51388253DB5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022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FF804-541E-424A-A7BB-2766ED59B4D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735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7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C0044C-4EB2-4576-AE75-454C4E0CD52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426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sk-SK" noProof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7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CA183E-EE8B-4F7A-9C98-FDD693F8B67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7349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077" name="Zástupný symbol textu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4E164981-81F9-4F77-9888-F11D6999355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7" r:id="rId2"/>
    <p:sldLayoutId id="2147483720" r:id="rId3"/>
    <p:sldLayoutId id="2147483708" r:id="rId4"/>
    <p:sldLayoutId id="2147483709" r:id="rId5"/>
    <p:sldLayoutId id="2147483710" r:id="rId6"/>
    <p:sldLayoutId id="2147483711" r:id="rId7"/>
    <p:sldLayoutId id="2147483721" r:id="rId8"/>
    <p:sldLayoutId id="2147483722" r:id="rId9"/>
    <p:sldLayoutId id="2147483712" r:id="rId10"/>
    <p:sldLayoutId id="214748372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4101" name="Zástupný symbol textu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5AAEDAB4-C061-459C-8BD1-CF9AAF0D9342}" type="datetimeFigureOut">
              <a:rPr lang="sk-SK"/>
              <a:pPr>
                <a:defRPr/>
              </a:pPr>
              <a:t>25. 10. 2022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4DC0D382-460D-4521-9999-97C893640CF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3" r:id="rId2"/>
    <p:sldLayoutId id="2147483725" r:id="rId3"/>
    <p:sldLayoutId id="2147483714" r:id="rId4"/>
    <p:sldLayoutId id="2147483715" r:id="rId5"/>
    <p:sldLayoutId id="2147483716" r:id="rId6"/>
    <p:sldLayoutId id="2147483717" r:id="rId7"/>
    <p:sldLayoutId id="2147483726" r:id="rId8"/>
    <p:sldLayoutId id="2147483727" r:id="rId9"/>
    <p:sldLayoutId id="2147483718" r:id="rId10"/>
    <p:sldLayoutId id="214748372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skalka@ukf.s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coffeebreakcodes.com/complete-projects/3d-infinite-runner-game-tutorial-unity3d/" TargetMode="External"/><Relationship Id="rId3" Type="http://schemas.openxmlformats.org/officeDocument/2006/relationships/hyperlink" Target="http://catlikecoding.com/unity/tutorials/runner/" TargetMode="External"/><Relationship Id="rId7" Type="http://schemas.openxmlformats.org/officeDocument/2006/relationships/hyperlink" Target="http://www.moongate-uk.co.uk/blog/2015/4/7/tutorial-unity3d-c-coding-a-simple-level-generator-for-infinite-runners" TargetMode="External"/><Relationship Id="rId2" Type="http://schemas.openxmlformats.org/officeDocument/2006/relationships/hyperlink" Target="http://www.thegamecontriver.com/2014/06/subway-surfers-temple-run-like-game-setting-up-the-worl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5Cb1JBDdCJk" TargetMode="External"/><Relationship Id="rId5" Type="http://schemas.openxmlformats.org/officeDocument/2006/relationships/hyperlink" Target="https://www.youtube.com/watch?v=AAfJDQggRvA" TargetMode="External"/><Relationship Id="rId4" Type="http://schemas.openxmlformats.org/officeDocument/2006/relationships/hyperlink" Target="http://answers.unity3d.com/questions/491411/best-practices-for-endless-runner-type-games.html" TargetMode="External"/><Relationship Id="rId9" Type="http://schemas.openxmlformats.org/officeDocument/2006/relationships/hyperlink" Target="https://www.youtube.com/watch?v=gRVS8XJdSOU&amp;list=PLX-uZVK_0K_73EIM5VvzfrBUDqztzbARm&amp;index=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sk-SK" dirty="0" err="1"/>
              <a:t>Runner</a:t>
            </a:r>
            <a:r>
              <a:rPr lang="sk-SK" dirty="0"/>
              <a:t> </a:t>
            </a:r>
            <a:r>
              <a:rPr lang="sk-SK" dirty="0" err="1"/>
              <a:t>concept</a:t>
            </a:r>
            <a:endParaRPr lang="sk-SK" dirty="0"/>
          </a:p>
        </p:txBody>
      </p:sp>
      <p:sp>
        <p:nvSpPr>
          <p:cNvPr id="5" name="Podnadpis 2"/>
          <p:cNvSpPr txBox="1">
            <a:spLocks/>
          </p:cNvSpPr>
          <p:nvPr/>
        </p:nvSpPr>
        <p:spPr bwMode="auto">
          <a:xfrm>
            <a:off x="900113" y="5229225"/>
            <a:ext cx="8077200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8872" tIns="0" rIns="45720" bIns="0" anchor="b"/>
          <a:lstStyle/>
          <a:p>
            <a:pPr algn="r">
              <a:spcBef>
                <a:spcPct val="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sk-SK" sz="2000" b="0" dirty="0" err="1">
                <a:solidFill>
                  <a:srgbClr val="FFFFFF"/>
                </a:solidFill>
                <a:latin typeface="+mn-lt"/>
                <a:hlinkClick r:id="rId3"/>
              </a:rPr>
              <a:t>jskalka</a:t>
            </a:r>
            <a:r>
              <a:rPr lang="en-US" sz="2000" b="0" dirty="0">
                <a:solidFill>
                  <a:srgbClr val="FFFFFF"/>
                </a:solidFill>
                <a:latin typeface="+mn-lt"/>
                <a:hlinkClick r:id="rId3"/>
              </a:rPr>
              <a:t>@</a:t>
            </a:r>
            <a:r>
              <a:rPr lang="en-US" sz="2000" b="0" dirty="0" err="1">
                <a:solidFill>
                  <a:srgbClr val="FFFFFF"/>
                </a:solidFill>
                <a:latin typeface="+mn-lt"/>
                <a:hlinkClick r:id="rId3"/>
              </a:rPr>
              <a:t>ukf.sk</a:t>
            </a:r>
            <a:r>
              <a:rPr lang="en-US" sz="2000" b="0" dirty="0">
                <a:solidFill>
                  <a:srgbClr val="FFFFFF"/>
                </a:solidFill>
                <a:latin typeface="+mn-lt"/>
              </a:rPr>
              <a:t>  </a:t>
            </a:r>
            <a:endParaRPr lang="sk-SK" sz="2000" b="0" dirty="0">
              <a:solidFill>
                <a:srgbClr val="FFFFFF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382" y="3140968"/>
            <a:ext cx="2286198" cy="1280271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Textúry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60159" y="1708757"/>
            <a:ext cx="6275040" cy="4625975"/>
          </a:xfrm>
        </p:spPr>
        <p:txBody>
          <a:bodyPr/>
          <a:lstStyle/>
          <a:p>
            <a:r>
              <a:rPr lang="sk-SK" sz="2800" dirty="0"/>
              <a:t>textúra predstavuje základný prvok zabezpečujúci dojem pohybu, treba ju vyberať s týmto cieľom</a:t>
            </a:r>
          </a:p>
          <a:p>
            <a:r>
              <a:rPr lang="sk-SK" sz="2800" dirty="0"/>
              <a:t>na vytvorenie textúry použijeme obrázky</a:t>
            </a:r>
          </a:p>
          <a:p>
            <a:r>
              <a:rPr lang="sk-SK" sz="2800" dirty="0"/>
              <a:t>textúra pre podklad môže mať podobu asfaltu</a:t>
            </a:r>
          </a:p>
          <a:p>
            <a:r>
              <a:rPr lang="sk-SK" sz="2800" dirty="0"/>
              <a:t>textúra okrajov by mala mať podobu, z ktorej bude viditeľné, že prebieha posun</a:t>
            </a:r>
          </a:p>
          <a:p>
            <a:r>
              <a:rPr lang="sk-SK" sz="2800" dirty="0"/>
              <a:t>k dispozícii sú v kurze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199" y="4681432"/>
            <a:ext cx="2545991" cy="165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3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Aplikácia obrázkov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61602" y="1916832"/>
            <a:ext cx="4195873" cy="4608512"/>
          </a:xfrm>
        </p:spPr>
        <p:txBody>
          <a:bodyPr/>
          <a:lstStyle/>
          <a:p>
            <a:r>
              <a:rPr lang="sk-SK" sz="2800" dirty="0"/>
              <a:t>pre obrázky vytvoríme v hierarchii samostatný </a:t>
            </a:r>
            <a:r>
              <a:rPr lang="sk-SK" sz="2800" dirty="0" err="1"/>
              <a:t>folder</a:t>
            </a:r>
            <a:endParaRPr lang="sk-SK" sz="2800" dirty="0"/>
          </a:p>
          <a:p>
            <a:r>
              <a:rPr lang="sk-SK" sz="2800" dirty="0"/>
              <a:t>prenosom obrázkov do scény na objekty sa automaticky vytvorí ďalší </a:t>
            </a:r>
            <a:r>
              <a:rPr lang="sk-SK" sz="2800" dirty="0" err="1"/>
              <a:t>podpriečinok</a:t>
            </a:r>
            <a:r>
              <a:rPr lang="sk-SK" sz="2800" dirty="0"/>
              <a:t> </a:t>
            </a:r>
            <a:r>
              <a:rPr lang="sk-SK" sz="2800" i="1" dirty="0" err="1"/>
              <a:t>Materials</a:t>
            </a:r>
            <a:endParaRPr lang="sk-SK" sz="2800" i="1" dirty="0"/>
          </a:p>
          <a:p>
            <a:pPr lvl="1"/>
            <a:r>
              <a:rPr lang="sk-SK" sz="2400" dirty="0"/>
              <a:t>sú tu vytvorené materiály na základe obrázkov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CD40306F-A47F-53AA-A54C-DAD23D92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556792"/>
            <a:ext cx="4195873" cy="51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0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Pohyb 1/2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7700" y="1412777"/>
            <a:ext cx="8908796" cy="1080120"/>
          </a:xfrm>
        </p:spPr>
        <p:txBody>
          <a:bodyPr/>
          <a:lstStyle/>
          <a:p>
            <a:r>
              <a:rPr lang="sk-SK" sz="2000" dirty="0"/>
              <a:t>pohyb zabezpečíme aj bez existencie hráča</a:t>
            </a:r>
          </a:p>
          <a:p>
            <a:r>
              <a:rPr lang="sk-SK" sz="2000" dirty="0"/>
              <a:t>vytvoríme nový skript (zatiaľ nezávislý na </a:t>
            </a:r>
            <a:r>
              <a:rPr lang="sk-SK" sz="2000" i="1" dirty="0" err="1"/>
              <a:t>GameObject</a:t>
            </a:r>
            <a:r>
              <a:rPr lang="sk-SK" sz="2000" dirty="0"/>
              <a:t>-och) – </a:t>
            </a:r>
            <a:r>
              <a:rPr lang="sk-SK" sz="2000" i="1" dirty="0" err="1"/>
              <a:t>GroundControl</a:t>
            </a:r>
            <a:endParaRPr lang="sk-SK" sz="2000" i="1" dirty="0"/>
          </a:p>
          <a:p>
            <a:pPr lvl="1"/>
            <a:r>
              <a:rPr lang="sk-SK" sz="1800" dirty="0"/>
              <a:t>cieľom je, aby skript zabezpečil posúvanie textúry na objekte, na ktorý je aplikovaný</a:t>
            </a:r>
            <a:endParaRPr lang="sk-SK" sz="2000" dirty="0"/>
          </a:p>
        </p:txBody>
      </p:sp>
      <p:sp>
        <p:nvSpPr>
          <p:cNvPr id="4" name="BlokTextu 3"/>
          <p:cNvSpPr txBox="1"/>
          <p:nvPr/>
        </p:nvSpPr>
        <p:spPr>
          <a:xfrm>
            <a:off x="297622" y="2564904"/>
            <a:ext cx="8568952" cy="41857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GroundControl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MonoBehaviour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.5f; 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rýchlosť pohybu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Renderer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renderer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zabezpečujúci vykresľovanie textúry</a:t>
            </a:r>
          </a:p>
          <a:p>
            <a:endParaRPr lang="sk-SK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GetComponent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Renderer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 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získame prístup k 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rendereru</a:t>
            </a:r>
            <a:endParaRPr lang="sk-SK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() {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veľkosť posunu je závislá od času a rýchlosti rolovania textúry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Time.time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nastavi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 posun 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materialu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zadany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vektor (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dvojrozmerny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vyska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sirka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_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MainTex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sposob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posunutia 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textury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ktory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posuva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obraz"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rend.material.SetTextureOffset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("_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MainTex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new Vector2(0,offset));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570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Pohyb 2/2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4825"/>
            <a:ext cx="4042792" cy="4606503"/>
          </a:xfrm>
        </p:spPr>
        <p:txBody>
          <a:bodyPr/>
          <a:lstStyle/>
          <a:p>
            <a:r>
              <a:rPr lang="sk-SK" sz="2400" dirty="0"/>
              <a:t>skript aplikujeme na </a:t>
            </a:r>
            <a:r>
              <a:rPr lang="sk-SK" sz="2400" dirty="0" err="1"/>
              <a:t>ground</a:t>
            </a:r>
            <a:r>
              <a:rPr lang="sk-SK" sz="2400" dirty="0"/>
              <a:t> a obe steny</a:t>
            </a:r>
          </a:p>
          <a:p>
            <a:r>
              <a:rPr lang="sk-SK" sz="2400" dirty="0"/>
              <a:t>pokiaľ sme rozmery a orientáciu nastavovali podľa prezentácie, tak smer pohybu je na stenách opačný </a:t>
            </a:r>
            <a:endParaRPr lang="en-GB" sz="2400" dirty="0"/>
          </a:p>
          <a:p>
            <a:pPr lvl="1"/>
            <a:r>
              <a:rPr lang="sk-SK" sz="2000" dirty="0"/>
              <a:t>nastavme preto rýchlosť na </a:t>
            </a:r>
            <a:r>
              <a:rPr lang="en-GB" sz="2000" dirty="0" err="1"/>
              <a:t>jednej</a:t>
            </a:r>
            <a:r>
              <a:rPr lang="en-GB" sz="2000" dirty="0"/>
              <a:t> </a:t>
            </a:r>
            <a:r>
              <a:rPr lang="sk-SK" sz="2000" dirty="0"/>
              <a:t>z nich na </a:t>
            </a:r>
            <a:r>
              <a:rPr lang="en-GB" sz="2000" dirty="0"/>
              <a:t>-</a:t>
            </a:r>
            <a:r>
              <a:rPr lang="sk-SK" sz="2000" dirty="0"/>
              <a:t>0,5</a:t>
            </a:r>
            <a:r>
              <a:rPr lang="en-GB" sz="2000" dirty="0"/>
              <a:t> a </a:t>
            </a:r>
            <a:r>
              <a:rPr lang="en-GB" sz="2000" dirty="0" err="1"/>
              <a:t>druhej</a:t>
            </a:r>
            <a:r>
              <a:rPr lang="en-GB" sz="2000" dirty="0"/>
              <a:t> </a:t>
            </a:r>
            <a:r>
              <a:rPr lang="en-GB" sz="2000" dirty="0" err="1"/>
              <a:t>na</a:t>
            </a:r>
            <a:r>
              <a:rPr lang="en-GB" sz="2000" dirty="0"/>
              <a:t> 0,5</a:t>
            </a:r>
          </a:p>
          <a:p>
            <a:pPr lvl="1"/>
            <a:r>
              <a:rPr lang="en-GB" sz="2000" dirty="0" err="1"/>
              <a:t>tak</a:t>
            </a:r>
            <a:r>
              <a:rPr lang="en-GB" sz="2000" dirty="0"/>
              <a:t>, aby </a:t>
            </a:r>
            <a:r>
              <a:rPr lang="en-GB" sz="2000" dirty="0" err="1"/>
              <a:t>sa</a:t>
            </a:r>
            <a:r>
              <a:rPr lang="en-GB" sz="2000" dirty="0"/>
              <a:t> text</a:t>
            </a:r>
            <a:r>
              <a:rPr lang="sk-SK" sz="2000" dirty="0"/>
              <a:t>ú</a:t>
            </a:r>
            <a:r>
              <a:rPr lang="en-GB" sz="2000" dirty="0" err="1"/>
              <a:t>ry</a:t>
            </a:r>
            <a:r>
              <a:rPr lang="en-GB" sz="2000" dirty="0"/>
              <a:t> </a:t>
            </a:r>
            <a:r>
              <a:rPr lang="en-GB" sz="2000" dirty="0" err="1"/>
              <a:t>pos</a:t>
            </a:r>
            <a:r>
              <a:rPr lang="sk-SK" sz="2000" dirty="0"/>
              <a:t>ú</a:t>
            </a:r>
            <a:r>
              <a:rPr lang="en-GB" sz="2000" dirty="0"/>
              <a:t>vali </a:t>
            </a:r>
            <a:r>
              <a:rPr lang="en-GB" sz="2000" dirty="0" err="1"/>
              <a:t>smer</a:t>
            </a:r>
            <a:r>
              <a:rPr lang="sk-SK" sz="2000" dirty="0"/>
              <a:t>o</a:t>
            </a:r>
            <a:r>
              <a:rPr lang="en-GB" sz="2000" dirty="0"/>
              <a:t>m k n</a:t>
            </a:r>
            <a:r>
              <a:rPr lang="sk-SK" sz="2000" dirty="0"/>
              <a:t>á</a:t>
            </a:r>
            <a:r>
              <a:rPr lang="en-GB" sz="2000" dirty="0"/>
              <a:t>m</a:t>
            </a:r>
            <a:endParaRPr lang="sk-SK" sz="2000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05D331F5-BEF4-C6C9-A9C6-5C33B24E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32656"/>
            <a:ext cx="4401812" cy="507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28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Player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77433" y="1700808"/>
            <a:ext cx="5184576" cy="4625975"/>
          </a:xfrm>
        </p:spPr>
        <p:txBody>
          <a:bodyPr/>
          <a:lstStyle/>
          <a:p>
            <a:r>
              <a:rPr lang="sk-SK" sz="2800" dirty="0"/>
              <a:t>ilúziu pohybu prostredia sme dosiahli, postačí do neho vsadiť hráča schopného pohybu vpravo-vľavo</a:t>
            </a:r>
          </a:p>
          <a:p>
            <a:r>
              <a:rPr lang="sk-SK" sz="2800" dirty="0"/>
              <a:t>použime obľúbenú kapsulu napr. na (0,1.2,-7)</a:t>
            </a:r>
          </a:p>
          <a:p>
            <a:r>
              <a:rPr lang="sk-SK" sz="2800" dirty="0"/>
              <a:t>vložme na ňu </a:t>
            </a:r>
            <a:r>
              <a:rPr lang="sk-SK" sz="2800" i="1" dirty="0" err="1"/>
              <a:t>Character</a:t>
            </a:r>
            <a:r>
              <a:rPr lang="sk-SK" sz="2800" i="1" dirty="0"/>
              <a:t> </a:t>
            </a:r>
            <a:r>
              <a:rPr lang="sk-SK" sz="2800" i="1" dirty="0" err="1"/>
              <a:t>Controller</a:t>
            </a:r>
            <a:r>
              <a:rPr lang="sk-SK" sz="2800" dirty="0"/>
              <a:t>, čím sa stane ovládateľným objektom</a:t>
            </a:r>
            <a:endParaRPr lang="sk-SK" sz="2800" i="1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9099"/>
            <a:ext cx="727282" cy="116829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9150255E-3341-95E5-9103-DC07FBB16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009" y="1556792"/>
            <a:ext cx="3051762" cy="500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6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Player</a:t>
            </a:r>
            <a:r>
              <a:rPr lang="sk-SK" dirty="0"/>
              <a:t> </a:t>
            </a:r>
            <a:r>
              <a:rPr lang="sk-SK" dirty="0" err="1"/>
              <a:t>Controller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2668" y="1412776"/>
            <a:ext cx="8229600" cy="936104"/>
          </a:xfrm>
        </p:spPr>
        <p:txBody>
          <a:bodyPr/>
          <a:lstStyle/>
          <a:p>
            <a:r>
              <a:rPr lang="sk-SK" sz="2400" dirty="0"/>
              <a:t>pohyb hráča zabezpečíme prečítaním vstupu z </a:t>
            </a:r>
            <a:r>
              <a:rPr lang="sk-SK" sz="2400" i="1" dirty="0" err="1"/>
              <a:t>Input</a:t>
            </a:r>
            <a:r>
              <a:rPr lang="sk-SK" sz="2400" dirty="0"/>
              <a:t> a posunom hráča vďaka </a:t>
            </a:r>
            <a:r>
              <a:rPr lang="sk-SK" sz="2400" i="1" dirty="0" err="1"/>
              <a:t>CharacterController</a:t>
            </a:r>
            <a:r>
              <a:rPr lang="sk-SK" sz="2400" dirty="0"/>
              <a:t>-u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79512" y="2348880"/>
            <a:ext cx="8856984" cy="4444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PlayerController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MonoBehaviour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CharacterController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potrebujeme kvôli zmene polohy 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playera</a:t>
            </a:r>
            <a:endParaRPr lang="sk-SK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6.0f; 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rýchlosť pohybu do strán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Vector3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moveDirection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Vector3.zero; 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veľkosť pohybu</a:t>
            </a:r>
          </a:p>
          <a:p>
            <a:endParaRPr lang="sk-SK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GetComponent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CharacterController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 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získame 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playera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(){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prečítame vstup v vpravo-vľavo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moveDirection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Vector3(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Input.GetAxis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Horizontal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0, 0);  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moveDirection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moveDirection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zväčšíme vektor posunu 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-krát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fyzika = objekt sa posunie v danom smere a podľa času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controller.Move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moveDirection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Time.deltaTime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689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Kamera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/>
              <a:t>na zabezpečenie vizuálne príťažlivého pohľadu potrebujeme vhodne umiestniť kameru</a:t>
            </a:r>
          </a:p>
          <a:p>
            <a:r>
              <a:rPr lang="sk-SK" sz="2800" dirty="0"/>
              <a:t>experimentujte</a:t>
            </a:r>
          </a:p>
          <a:p>
            <a:r>
              <a:rPr lang="sk-SK" sz="2800" dirty="0"/>
              <a:t>môžete ju nastaviť aj ako </a:t>
            </a:r>
            <a:r>
              <a:rPr lang="sk-SK" sz="2800" dirty="0" err="1"/>
              <a:t>child</a:t>
            </a:r>
            <a:r>
              <a:rPr lang="sk-SK" sz="2800" dirty="0"/>
              <a:t> </a:t>
            </a:r>
            <a:r>
              <a:rPr lang="sk-SK" sz="2800" dirty="0" err="1"/>
              <a:t>playera</a:t>
            </a:r>
            <a:r>
              <a:rPr lang="sk-SK" sz="2800" dirty="0"/>
              <a:t> a vhodne nastaviť uhol</a:t>
            </a:r>
            <a:endParaRPr lang="sk-SK" sz="2400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787902"/>
            <a:ext cx="43529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71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Prekážky a bonusy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758769"/>
            <a:ext cx="5328592" cy="4625975"/>
          </a:xfrm>
        </p:spPr>
        <p:txBody>
          <a:bodyPr/>
          <a:lstStyle/>
          <a:p>
            <a:r>
              <a:rPr lang="sk-SK" sz="2800" dirty="0"/>
              <a:t>vytvoríme objekty pre zbieranie a prekážky</a:t>
            </a:r>
          </a:p>
          <a:p>
            <a:r>
              <a:rPr lang="sk-SK" sz="2800" dirty="0"/>
              <a:t>môžeme vytvoriť </a:t>
            </a:r>
            <a:r>
              <a:rPr lang="sk-SK" sz="2800" dirty="0" err="1"/>
              <a:t>prefaby</a:t>
            </a:r>
            <a:r>
              <a:rPr lang="sk-SK" sz="2800" dirty="0"/>
              <a:t> s rôznym tvarom a rôznou farbou</a:t>
            </a:r>
          </a:p>
          <a:p>
            <a:r>
              <a:rPr lang="sk-SK" sz="2800" dirty="0"/>
              <a:t>kvôli odchyteniu kolízie s </a:t>
            </a:r>
            <a:r>
              <a:rPr lang="sk-SK" sz="2800" dirty="0" err="1"/>
              <a:t>playerom</a:t>
            </a:r>
            <a:r>
              <a:rPr lang="sk-SK" sz="2800" dirty="0"/>
              <a:t> pridáme </a:t>
            </a:r>
            <a:r>
              <a:rPr lang="sk-SK" sz="2800" i="1" dirty="0" err="1"/>
              <a:t>RigidBody</a:t>
            </a:r>
            <a:r>
              <a:rPr lang="sk-SK" sz="2800" dirty="0"/>
              <a:t> </a:t>
            </a:r>
          </a:p>
          <a:p>
            <a:pPr lvl="1"/>
            <a:r>
              <a:rPr lang="sk-SK" sz="2400" dirty="0"/>
              <a:t>budú mať zapnutý </a:t>
            </a:r>
            <a:r>
              <a:rPr lang="sk-SK" sz="2400" i="1" dirty="0" err="1"/>
              <a:t>isTrigger</a:t>
            </a:r>
            <a:r>
              <a:rPr lang="sk-SK" sz="2400" dirty="0"/>
              <a:t> a vypnutú </a:t>
            </a:r>
            <a:r>
              <a:rPr lang="sk-SK" sz="2400" i="1" dirty="0" err="1"/>
              <a:t>Gravity</a:t>
            </a:r>
            <a:endParaRPr lang="sk-SK" sz="2400" i="1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9306585C-D4A5-465B-E6D1-3707850E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449823"/>
            <a:ext cx="1908920" cy="1252729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3E9BC764-4755-B307-828B-4F06122F5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124744"/>
            <a:ext cx="33432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9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Posun objektov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/>
              <a:t>skript zabezpečí v súlade s rýchlosťou pohybu textúr (alebo aj nie) posun prekážok a bonusov</a:t>
            </a:r>
          </a:p>
          <a:p>
            <a:r>
              <a:rPr lang="sk-SK" sz="2400" dirty="0"/>
              <a:t>vytvoríme skript na zabezpečenie pohybu objektu</a:t>
            </a:r>
          </a:p>
          <a:p>
            <a:endParaRPr lang="sk-SK" sz="2400" dirty="0"/>
          </a:p>
          <a:p>
            <a:endParaRPr lang="sk-SK" sz="2400" dirty="0"/>
          </a:p>
          <a:p>
            <a:endParaRPr lang="sk-SK" sz="2400" dirty="0"/>
          </a:p>
          <a:p>
            <a:endParaRPr lang="sk-SK" sz="2400" dirty="0"/>
          </a:p>
          <a:p>
            <a:endParaRPr lang="sk-SK" sz="2400" dirty="0"/>
          </a:p>
          <a:p>
            <a:endParaRPr lang="sk-SK" sz="2400" dirty="0"/>
          </a:p>
          <a:p>
            <a:r>
              <a:rPr lang="sk-SK" sz="2400" dirty="0"/>
              <a:t>a pridáme ho ako </a:t>
            </a:r>
            <a:r>
              <a:rPr lang="sk-SK" sz="2400" i="1" dirty="0" err="1"/>
              <a:t>Obstacle-om</a:t>
            </a:r>
            <a:r>
              <a:rPr lang="sk-SK" sz="2400" dirty="0"/>
              <a:t>, tak aj </a:t>
            </a:r>
            <a:r>
              <a:rPr lang="sk-SK" sz="2400" i="1" dirty="0" err="1"/>
              <a:t>PowerUp-om</a:t>
            </a:r>
            <a:endParaRPr lang="sk-SK" sz="2400" i="1" dirty="0"/>
          </a:p>
        </p:txBody>
      </p:sp>
      <p:sp>
        <p:nvSpPr>
          <p:cNvPr id="4" name="BlokTextu 3"/>
          <p:cNvSpPr txBox="1"/>
          <p:nvPr/>
        </p:nvSpPr>
        <p:spPr>
          <a:xfrm>
            <a:off x="306743" y="3158327"/>
            <a:ext cx="8856984" cy="18589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MoveScript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MonoBehaviour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objectSpeed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-0.5f;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() {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transform.Translate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(0, 0,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objectSpeed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795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Spawner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25975"/>
          </a:xfrm>
        </p:spPr>
        <p:txBody>
          <a:bodyPr/>
          <a:lstStyle/>
          <a:p>
            <a:r>
              <a:rPr lang="sk-SK" sz="2400" dirty="0"/>
              <a:t>objekty sa budú pohybovať len vtedy, ak budú existovať</a:t>
            </a:r>
          </a:p>
          <a:p>
            <a:r>
              <a:rPr lang="sk-SK" sz="2400" dirty="0"/>
              <a:t>na vytvorenie použijeme </a:t>
            </a:r>
            <a:r>
              <a:rPr lang="sk-SK" sz="2400" dirty="0" err="1"/>
              <a:t>spawner</a:t>
            </a:r>
            <a:endParaRPr lang="sk-SK" sz="2400" dirty="0"/>
          </a:p>
          <a:p>
            <a:r>
              <a:rPr lang="sk-SK" sz="2400" dirty="0"/>
              <a:t>budeme ich vytvárať vo vhodnej vzdialenosti od </a:t>
            </a:r>
            <a:r>
              <a:rPr lang="sk-SK" sz="2400" dirty="0" err="1"/>
              <a:t>playera</a:t>
            </a:r>
            <a:r>
              <a:rPr lang="sk-SK" sz="2400" dirty="0"/>
              <a:t>, aby mal čas vizuálne ich zachytiť</a:t>
            </a:r>
          </a:p>
          <a:p>
            <a:r>
              <a:rPr lang="sk-SK" sz="2400" dirty="0"/>
              <a:t>poslúži nám prázdny </a:t>
            </a:r>
            <a:r>
              <a:rPr lang="sk-SK" sz="2400" i="1" dirty="0" err="1"/>
              <a:t>GameObject</a:t>
            </a:r>
            <a:r>
              <a:rPr lang="sk-SK" sz="2400" dirty="0"/>
              <a:t>, ktorý nazveme napr. </a:t>
            </a:r>
            <a:r>
              <a:rPr lang="sk-SK" sz="2400" i="1" dirty="0" err="1"/>
              <a:t>Spawner</a:t>
            </a:r>
            <a:endParaRPr lang="sk-SK" sz="2400" i="1" dirty="0"/>
          </a:p>
          <a:p>
            <a:r>
              <a:rPr lang="sk-SK" sz="2400" dirty="0"/>
              <a:t>pridáme mu chrliaci skript s ideou</a:t>
            </a:r>
          </a:p>
          <a:p>
            <a:pPr lvl="1"/>
            <a:r>
              <a:rPr lang="sk-SK" sz="2000" dirty="0"/>
              <a:t>umožniť definovať objekty všetkých</a:t>
            </a:r>
            <a:br>
              <a:rPr lang="sk-SK" sz="2000" dirty="0"/>
            </a:br>
            <a:r>
              <a:rPr lang="sk-SK" sz="2000" dirty="0"/>
              <a:t>typov, ktoré bude vytvárať</a:t>
            </a:r>
          </a:p>
          <a:p>
            <a:pPr lvl="1"/>
            <a:r>
              <a:rPr lang="sk-SK" sz="2000" dirty="0"/>
              <a:t>po vytvorení potiahneme do </a:t>
            </a:r>
            <a:r>
              <a:rPr lang="sk-SK" sz="2000" i="1" dirty="0" err="1"/>
              <a:t>Obstacle</a:t>
            </a:r>
            <a:r>
              <a:rPr lang="sk-SK" sz="2000" dirty="0"/>
              <a:t> aj</a:t>
            </a:r>
            <a:br>
              <a:rPr lang="sk-SK" sz="2000" dirty="0"/>
            </a:br>
            <a:r>
              <a:rPr lang="sk-SK" sz="2000" i="1" dirty="0" err="1"/>
              <a:t>PowerUp</a:t>
            </a:r>
            <a:r>
              <a:rPr lang="sk-SK" sz="2000" dirty="0"/>
              <a:t> príslušné </a:t>
            </a:r>
            <a:r>
              <a:rPr lang="sk-SK" sz="2000" i="1" dirty="0" err="1"/>
              <a:t>GameObjects</a:t>
            </a:r>
            <a:endParaRPr lang="sk-SK" sz="2000" i="1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3741724"/>
            <a:ext cx="33432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1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Endless</a:t>
            </a:r>
            <a:r>
              <a:rPr lang="sk-SK" dirty="0"/>
              <a:t> </a:t>
            </a:r>
            <a:r>
              <a:rPr lang="sk-SK" dirty="0" err="1"/>
              <a:t>Runner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625975"/>
          </a:xfrm>
        </p:spPr>
        <p:txBody>
          <a:bodyPr/>
          <a:lstStyle/>
          <a:p>
            <a:r>
              <a:rPr lang="sk-SK" sz="2800" i="1" dirty="0"/>
              <a:t>Vytvorte hru, v ktorej budete bežať po nekonečnom páse, zbierať čas a strácať čas alebo životy.</a:t>
            </a:r>
            <a:endParaRPr lang="sk-SK" sz="2400" i="1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28" y="3178608"/>
            <a:ext cx="60960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64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610744" cy="969296"/>
          </a:xfrm>
        </p:spPr>
        <p:txBody>
          <a:bodyPr/>
          <a:lstStyle/>
          <a:p>
            <a:r>
              <a:rPr lang="sk-SK" dirty="0" err="1"/>
              <a:t>Spawner</a:t>
            </a:r>
            <a:r>
              <a:rPr lang="sk-SK" dirty="0"/>
              <a:t> </a:t>
            </a:r>
            <a:r>
              <a:rPr lang="sk-SK" dirty="0" err="1"/>
              <a:t>Script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02739" y="155448"/>
            <a:ext cx="4940907" cy="825280"/>
          </a:xfrm>
        </p:spPr>
        <p:txBody>
          <a:bodyPr/>
          <a:lstStyle/>
          <a:p>
            <a:r>
              <a:rPr lang="sk-SK" sz="2400" dirty="0"/>
              <a:t>logika: striedať objekty, vytvárať v definovanom časovom intervale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43508" y="1196752"/>
            <a:ext cx="8856984" cy="55738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SpawnScript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MonoBehaviour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 editore definujeme objekty, ktoré sa budú vytvárať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obstacle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powerup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timeElapsed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čas, ktorý uplynul od vytvorenia posledného 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spawnCycle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0.5f;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čas medzi vytvoreniami objektov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spawnPowerup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ktorý z objektov vytvárať, sú dva, vsadíme na T/F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() {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timeElapsed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Time.deltaTime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koľko času uplynulo od vytvorenia posledného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timeElapsed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spawnCycle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už treba vytvoriť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další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podľa nastavenia sa vytvorí objekt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spawnPowerup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temp = (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Instantiate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powerup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);} 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temp = (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Instantiate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obstacle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nastaví sa mu náhodná pozícia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Vector3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temp.transform.position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temp.transform.position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Vector3(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Random.Range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(-3, 4),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pos.y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pos.z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timeElapsed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čas sa vynuluje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spawnPowerup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!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spawnPowerup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nastaví sa, že nový objekt bude iný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5183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Zber objektov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/>
              <a:t>skôr ako vyriešime kolízie </a:t>
            </a:r>
            <a:r>
              <a:rPr lang="sk-SK" sz="2400" dirty="0" err="1"/>
              <a:t>playera</a:t>
            </a:r>
            <a:r>
              <a:rPr lang="sk-SK" sz="2400" dirty="0"/>
              <a:t> s objektami, zabezpečme hernú logiku v zmysle:</a:t>
            </a:r>
          </a:p>
          <a:p>
            <a:pPr lvl="1"/>
            <a:r>
              <a:rPr lang="sk-SK" sz="2000" dirty="0"/>
              <a:t>za </a:t>
            </a:r>
            <a:r>
              <a:rPr lang="sk-SK" sz="2000" i="1" dirty="0" err="1"/>
              <a:t>PowerUp</a:t>
            </a:r>
            <a:r>
              <a:rPr lang="sk-SK" sz="2000" dirty="0"/>
              <a:t> čas plus</a:t>
            </a:r>
          </a:p>
          <a:p>
            <a:pPr lvl="1"/>
            <a:r>
              <a:rPr lang="sk-SK" sz="2000" dirty="0"/>
              <a:t>za </a:t>
            </a:r>
            <a:r>
              <a:rPr lang="sk-SK" sz="2000" i="1" dirty="0" err="1"/>
              <a:t>Obstacle</a:t>
            </a:r>
            <a:r>
              <a:rPr lang="sk-SK" sz="2000" dirty="0"/>
              <a:t> čas mínus</a:t>
            </a:r>
          </a:p>
          <a:p>
            <a:r>
              <a:rPr lang="sk-SK" sz="2400" dirty="0"/>
              <a:t>vytvoríme skript </a:t>
            </a:r>
            <a:r>
              <a:rPr lang="sk-SK" sz="2400" i="1" dirty="0" err="1"/>
              <a:t>GameControlScript</a:t>
            </a:r>
            <a:endParaRPr lang="sk-SK" sz="2400" i="1" dirty="0"/>
          </a:p>
          <a:p>
            <a:r>
              <a:rPr lang="sk-SK" sz="2400" dirty="0"/>
              <a:t>ktorý následne pridáme na prázdny </a:t>
            </a:r>
            <a:r>
              <a:rPr lang="sk-SK" sz="2400" i="1" dirty="0" err="1"/>
              <a:t>GameObject</a:t>
            </a:r>
            <a:r>
              <a:rPr lang="sk-SK" sz="2400" dirty="0"/>
              <a:t> s názvom napr. </a:t>
            </a:r>
            <a:r>
              <a:rPr lang="sk-SK" sz="2400" i="1" dirty="0" err="1"/>
              <a:t>GameController</a:t>
            </a:r>
            <a:endParaRPr lang="sk-SK" sz="2400" i="1" dirty="0"/>
          </a:p>
        </p:txBody>
      </p:sp>
    </p:spTree>
    <p:extLst>
      <p:ext uri="{BB962C8B-B14F-4D97-AF65-F5344CB8AC3E}">
        <p14:creationId xmlns:p14="http://schemas.microsoft.com/office/powerpoint/2010/main" val="126653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143508" y="246590"/>
            <a:ext cx="8856984" cy="63648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UnityEngine.SceneManagement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GameControlScript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MonoBehaviour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timeRemaining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startovaci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endParaRPr lang="sk-SK" sz="13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timeExtension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30f;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pridanie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powerUp</a:t>
            </a:r>
            <a:endParaRPr lang="sk-SK" sz="13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timeDeduction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20f;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odobranie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Obstacle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totalTimeElapsed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uplynuty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endParaRPr lang="sk-SK" sz="13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isGameOver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ak je hra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skoncena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sprava sa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inak</a:t>
            </a:r>
          </a:p>
          <a:p>
            <a:r>
              <a:rPr lang="sk-SK" sz="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sk-SK" sz="13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Time.timeScale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1, to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//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needed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 over menu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k-SK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sk-SK" sz="13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() { 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isGameOver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ak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skoncila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hra,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 nedeje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totalTimeElapsed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Time.deltaTime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uplynuly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zvacsuje</a:t>
            </a:r>
            <a:endParaRPr lang="sk-SK" sz="13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timeRemaining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Time.deltaTime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zmensi</a:t>
            </a:r>
            <a:endParaRPr lang="sk-SK" sz="13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timeRemaining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0)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isGameOver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ak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vyprsal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nastavi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GameOver</a:t>
            </a:r>
            <a:endParaRPr lang="sk-SK" sz="13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k-SK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sk-SK" sz="13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PowerupCollected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timeRemaining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timeExtension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zber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powerupu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prida</a:t>
            </a:r>
            <a:endParaRPr lang="sk-SK" sz="13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sk-SK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ObstacleCollected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timeRemaining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timeDeduction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zber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obstaclu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uberie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C3D712DA-9D17-4FD5-6B00-596B0B971F75}"/>
              </a:ext>
            </a:extLst>
          </p:cNvPr>
          <p:cNvSpPr txBox="1">
            <a:spLocks/>
          </p:cNvSpPr>
          <p:nvPr/>
        </p:nvSpPr>
        <p:spPr>
          <a:xfrm>
            <a:off x="2699792" y="6256587"/>
            <a:ext cx="6300700" cy="585302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C8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9pPr>
            <a:extLst/>
          </a:lstStyle>
          <a:p>
            <a:pPr algn="r">
              <a:buClrTx/>
              <a:buSzTx/>
              <a:buFontTx/>
            </a:pPr>
            <a:r>
              <a:rPr lang="sk-SK" dirty="0" err="1"/>
              <a:t>GameController</a:t>
            </a:r>
            <a:r>
              <a:rPr lang="sk-SK" dirty="0"/>
              <a:t> 1/2</a:t>
            </a:r>
          </a:p>
        </p:txBody>
      </p:sp>
    </p:spTree>
    <p:extLst>
      <p:ext uri="{BB962C8B-B14F-4D97-AF65-F5344CB8AC3E}">
        <p14:creationId xmlns:p14="http://schemas.microsoft.com/office/powerpoint/2010/main" val="1618992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681264"/>
          </a:xfrm>
        </p:spPr>
        <p:txBody>
          <a:bodyPr/>
          <a:lstStyle/>
          <a:p>
            <a:r>
              <a:rPr lang="sk-SK" dirty="0" err="1"/>
              <a:t>GameController</a:t>
            </a:r>
            <a:r>
              <a:rPr lang="sk-SK" dirty="0"/>
              <a:t> 2/2 - GUI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43508" y="764704"/>
            <a:ext cx="8856984" cy="60539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OnGUI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volá sa pre tvorbu GUI niekedy aj častejšie ako update?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isGameOver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GUI pre beh a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skonceni</a:t>
            </a:r>
            <a:endParaRPr lang="sk-SK" sz="13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GUI.Label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(10, 10,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Screen.width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/5,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Screen.height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/6),"TIME LEFT: " </a:t>
            </a:r>
          </a:p>
          <a:p>
            <a:pPr algn="r"/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+((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timeRemaining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Time.timeScale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timescale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 as to stop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sk-SK" sz="13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GUI.Box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Screen.width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/4,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Screen.height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/4,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Screen.width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/2,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Screen.height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/2), </a:t>
            </a:r>
          </a:p>
          <a:p>
            <a:pPr algn="r"/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"GAME OVER\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nYOUR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SCORE: "+(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totalTimeElapsed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 on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endParaRPr lang="sk-SK" sz="13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GUI.Button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Screen.width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/4+10,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Screen.height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/4+Screen.height/10+10, 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Screen.width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/2-20,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Screen.height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/10), "RESTART"))</a:t>
            </a:r>
            <a:r>
              <a:rPr lang="sk-SK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k-SK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SceneManager.LoadScene</a:t>
            </a:r>
            <a:r>
              <a:rPr lang="sk-SK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("level1");</a:t>
            </a:r>
            <a:r>
              <a:rPr lang="en-GB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spusti odznova akt.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scenu</a:t>
            </a:r>
            <a:endParaRPr lang="sk-SK" sz="13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sk-SK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menu,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of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created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ale bude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GUI.Button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Screen.width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/4+10,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Screen.height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/4+2*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Screen.height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/10+10, 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Screen.width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/2-20,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Screen.height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/10), "MAIN MENU"))</a:t>
            </a:r>
            <a:r>
              <a:rPr lang="sk-SK" sz="13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k-SK" sz="1300" dirty="0">
              <a:solidFill>
                <a:schemeClr val="accent5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SceneManager.LoadScene</a:t>
            </a:r>
            <a:r>
              <a:rPr lang="sk-SK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sk-SK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mainmenu</a:t>
            </a:r>
            <a:r>
              <a:rPr lang="sk-SK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sk-SK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game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GUI.Button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Screen.width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/4+10,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Screen.height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/4+3*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Screen.height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/10+10, 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Screen.width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/2-20,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Screen.height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/10), "EXIT GAME</a:t>
            </a:r>
            <a:r>
              <a:rPr lang="sk-SK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")){</a:t>
            </a:r>
          </a:p>
          <a:p>
            <a:r>
              <a:rPr lang="sk-SK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Application.Quit</a:t>
            </a:r>
            <a:r>
              <a:rPr lang="sk-SK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Exit button won't do any magic either, </a:t>
            </a:r>
            <a:endParaRPr lang="sk-SK" sz="13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// </a:t>
            </a:r>
            <a:r>
              <a:rPr lang="en-US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because we are trying this in the editor. Don't worry, </a:t>
            </a:r>
            <a:endParaRPr lang="sk-SK" sz="13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// </a:t>
            </a:r>
            <a:r>
              <a:rPr lang="en-US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will work fine if you build this game and test</a:t>
            </a:r>
            <a:endParaRPr lang="sk-SK" sz="13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}}</a:t>
            </a:r>
          </a:p>
        </p:txBody>
      </p:sp>
    </p:spTree>
    <p:extLst>
      <p:ext uri="{BB962C8B-B14F-4D97-AF65-F5344CB8AC3E}">
        <p14:creationId xmlns:p14="http://schemas.microsoft.com/office/powerpoint/2010/main" val="3442744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Úprava </a:t>
            </a:r>
            <a:r>
              <a:rPr lang="sk-SK" dirty="0" err="1"/>
              <a:t>playera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25975"/>
          </a:xfrm>
        </p:spPr>
        <p:txBody>
          <a:bodyPr/>
          <a:lstStyle/>
          <a:p>
            <a:r>
              <a:rPr lang="sk-SK" sz="2400" dirty="0"/>
              <a:t>aby dokázal pri zachytení objektu zavolať správnu metódu na pridanie alebo </a:t>
            </a:r>
            <a:r>
              <a:rPr lang="sk-SK" sz="2400" dirty="0" err="1"/>
              <a:t>ubranie</a:t>
            </a:r>
            <a:r>
              <a:rPr lang="sk-SK" sz="2400" dirty="0"/>
              <a:t> času</a:t>
            </a:r>
          </a:p>
          <a:p>
            <a:r>
              <a:rPr lang="sk-SK" sz="2400" dirty="0"/>
              <a:t>deštruovať zachytené objekty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59394" y="3140968"/>
            <a:ext cx="8856984" cy="33732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PlayerController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MonoBehaviour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GameControlScript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control;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odkaz na skript, potiahnuť sem celý </a:t>
            </a:r>
            <a:r>
              <a:rPr lang="en-GB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GameController</a:t>
            </a:r>
            <a:endParaRPr lang="sk-SK" sz="13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sk-SK" sz="13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 kolízii objektov sa volá táto metóda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OnTriggerEnter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Collider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{  </a:t>
            </a:r>
          </a:p>
          <a:p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pre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zisteni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 ktorý objekt ide nepoužijeme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ale názov objektu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(other.gameObject.name == "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PowerUp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(Clone)")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control.PowerupCollected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(other.gameObject.name == "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Obstacle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(Clone)")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control.ObstacleCollected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sk-SK" sz="13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other.gameObject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narazený objekt sa deštruuje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sk-SK" sz="13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85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Pridanie zvukov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16611" y="2204864"/>
            <a:ext cx="7818781" cy="4279429"/>
          </a:xfrm>
        </p:spPr>
        <p:txBody>
          <a:bodyPr/>
          <a:lstStyle/>
          <a:p>
            <a:r>
              <a:rPr lang="sk-SK" sz="2400" dirty="0"/>
              <a:t>okrem zvukového pozadia sú pre nás zaujímavým prvkom </a:t>
            </a:r>
            <a:br>
              <a:rPr lang="sk-SK" sz="2400" dirty="0"/>
            </a:br>
            <a:r>
              <a:rPr lang="sk-SK" sz="2400" dirty="0"/>
              <a:t>efekty pri zobrazení niektorého z objektov</a:t>
            </a:r>
          </a:p>
          <a:p>
            <a:r>
              <a:rPr lang="sk-SK" sz="2400" dirty="0"/>
              <a:t>podľa pozitívneho alebo </a:t>
            </a:r>
            <a:br>
              <a:rPr lang="sk-SK" sz="2400" dirty="0"/>
            </a:br>
            <a:r>
              <a:rPr lang="sk-SK" sz="2400" dirty="0"/>
              <a:t>negatívneho vplyvu by sme mali vybrať aj zvuky</a:t>
            </a:r>
          </a:p>
          <a:p>
            <a:r>
              <a:rPr lang="sk-SK" sz="2400" dirty="0"/>
              <a:t>zrejme optimálnym nositeľom zvukov bude </a:t>
            </a:r>
            <a:r>
              <a:rPr lang="sk-SK" sz="2400" i="1" dirty="0" err="1"/>
              <a:t>player</a:t>
            </a:r>
            <a:endParaRPr lang="sk-SK" sz="2400" i="1" dirty="0"/>
          </a:p>
          <a:p>
            <a:pPr lvl="1"/>
            <a:r>
              <a:rPr lang="sk-SK" sz="2000" dirty="0"/>
              <a:t>zvuk prehrá pri kolízii s niektorým objektom</a:t>
            </a:r>
          </a:p>
          <a:p>
            <a:pPr lvl="1"/>
            <a:r>
              <a:rPr lang="sk-SK" sz="2000" dirty="0"/>
              <a:t>podľa situácie vyberie zvuk</a:t>
            </a:r>
          </a:p>
          <a:p>
            <a:r>
              <a:rPr lang="sk-SK" sz="2400" dirty="0" err="1"/>
              <a:t>Unity</a:t>
            </a:r>
            <a:r>
              <a:rPr lang="sk-SK" sz="2400" dirty="0"/>
              <a:t> na prehrávanie zvykov vyžaduje prvok </a:t>
            </a:r>
            <a:r>
              <a:rPr lang="sk-SK" sz="2400" i="1" dirty="0" err="1"/>
              <a:t>AudioSource</a:t>
            </a:r>
            <a:r>
              <a:rPr lang="sk-SK" sz="2400" dirty="0"/>
              <a:t>, pridáme ho teda </a:t>
            </a:r>
            <a:r>
              <a:rPr lang="en-GB" sz="2400" i="1" dirty="0"/>
              <a:t>P</a:t>
            </a:r>
            <a:r>
              <a:rPr lang="sk-SK" sz="2400" i="1" dirty="0" err="1"/>
              <a:t>layerovi</a:t>
            </a:r>
            <a:r>
              <a:rPr lang="sk-SK" sz="2400" dirty="0"/>
              <a:t> </a:t>
            </a:r>
          </a:p>
          <a:p>
            <a:pPr lvl="1"/>
            <a:r>
              <a:rPr lang="sk-SK" sz="2000" dirty="0"/>
              <a:t>nastavovať nemusíme nič, všetko zabezpečíme v skripte</a:t>
            </a:r>
            <a:endParaRPr lang="sk-SK" sz="2000" i="1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3701F91B-E321-D68F-9B00-FB106C8EB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16632"/>
            <a:ext cx="50101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0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Úprava skriptu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/>
              <a:t>definujeme premenné pre kladný aj záporný zvuk</a:t>
            </a:r>
          </a:p>
          <a:p>
            <a:r>
              <a:rPr lang="sk-SK" sz="2400" dirty="0"/>
              <a:t>načítame </a:t>
            </a:r>
            <a:r>
              <a:rPr lang="sk-SK" sz="2400" i="1" dirty="0" err="1"/>
              <a:t>AudioSource</a:t>
            </a:r>
            <a:r>
              <a:rPr lang="sk-SK" sz="2400" dirty="0"/>
              <a:t> pri vzniku </a:t>
            </a:r>
            <a:r>
              <a:rPr lang="sk-SK" sz="2400" dirty="0" err="1"/>
              <a:t>playera</a:t>
            </a:r>
            <a:endParaRPr lang="sk-SK" sz="2400" dirty="0"/>
          </a:p>
        </p:txBody>
      </p:sp>
      <p:sp>
        <p:nvSpPr>
          <p:cNvPr id="4" name="BlokTextu 3"/>
          <p:cNvSpPr txBox="1"/>
          <p:nvPr/>
        </p:nvSpPr>
        <p:spPr>
          <a:xfrm>
            <a:off x="259394" y="3140968"/>
            <a:ext cx="8777102" cy="2452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PlayerController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MonoBehaviour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AudioClip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yes;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zvuk, ktorý v editore definujeme pre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US" sz="13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AudioClip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no;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zvuk, ktorý v editore definujeme pre no</a:t>
            </a:r>
            <a:endParaRPr lang="en-US" sz="13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source;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prvok, ktorý umožní prehranie</a:t>
            </a:r>
            <a:endParaRPr lang="en-US" sz="13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3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Start () {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 = </a:t>
            </a:r>
            <a:r>
              <a:rPr lang="en-US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GetComponent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CharacterController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 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= </a:t>
            </a:r>
            <a:r>
              <a:rPr lang="en-US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GetComponent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AudioSource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();</a:t>
            </a:r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získame</a:t>
            </a:r>
            <a:r>
              <a:rPr lang="en-US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audiosorce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aktuálneho </a:t>
            </a:r>
            <a:r>
              <a:rPr lang="sk-SK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GameObjectu</a:t>
            </a:r>
            <a:endParaRPr lang="en-US" sz="13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3349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Prehranie zvuku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28800"/>
            <a:ext cx="5410944" cy="4625975"/>
          </a:xfrm>
        </p:spPr>
        <p:txBody>
          <a:bodyPr/>
          <a:lstStyle/>
          <a:p>
            <a:r>
              <a:rPr lang="sk-SK" sz="2400" dirty="0"/>
              <a:t>upravíme kolíznu metódu</a:t>
            </a:r>
          </a:p>
          <a:p>
            <a:endParaRPr lang="sk-SK" sz="2400" dirty="0"/>
          </a:p>
          <a:p>
            <a:endParaRPr lang="sk-SK" sz="2400" dirty="0"/>
          </a:p>
          <a:p>
            <a:endParaRPr lang="sk-SK" sz="2400" dirty="0"/>
          </a:p>
          <a:p>
            <a:endParaRPr lang="sk-SK" sz="2400" dirty="0"/>
          </a:p>
          <a:p>
            <a:endParaRPr lang="sk-SK" sz="2400" dirty="0"/>
          </a:p>
          <a:p>
            <a:endParaRPr lang="sk-SK" sz="2400" dirty="0"/>
          </a:p>
          <a:p>
            <a:endParaRPr lang="sk-SK" sz="2400" dirty="0"/>
          </a:p>
          <a:p>
            <a:endParaRPr lang="sk-SK" sz="2400" dirty="0"/>
          </a:p>
          <a:p>
            <a:endParaRPr lang="sk-SK" sz="2400" dirty="0"/>
          </a:p>
          <a:p>
            <a:r>
              <a:rPr lang="sk-SK" sz="2400" dirty="0"/>
              <a:t>a v editore nastavíme </a:t>
            </a:r>
            <a:br>
              <a:rPr lang="en-GB" sz="2400" dirty="0"/>
            </a:br>
            <a:r>
              <a:rPr lang="en-GB" sz="2400" i="1" dirty="0"/>
              <a:t>P</a:t>
            </a:r>
            <a:r>
              <a:rPr lang="sk-SK" sz="2400" i="1" dirty="0" err="1"/>
              <a:t>layerovi</a:t>
            </a:r>
            <a:r>
              <a:rPr lang="sk-SK" sz="2400" i="1" dirty="0"/>
              <a:t> </a:t>
            </a:r>
            <a:r>
              <a:rPr lang="sk-SK" sz="2400" dirty="0"/>
              <a:t>správne zvukové </a:t>
            </a:r>
            <a:br>
              <a:rPr lang="en-GB" sz="2400" dirty="0"/>
            </a:br>
            <a:r>
              <a:rPr lang="sk-SK" sz="2400" dirty="0"/>
              <a:t>klipy</a:t>
            </a:r>
          </a:p>
          <a:p>
            <a:endParaRPr lang="sk-SK" sz="2400" dirty="0"/>
          </a:p>
          <a:p>
            <a:endParaRPr lang="sk-SK" sz="2400" dirty="0"/>
          </a:p>
        </p:txBody>
      </p:sp>
      <p:sp>
        <p:nvSpPr>
          <p:cNvPr id="4" name="BlokTextu 3"/>
          <p:cNvSpPr txBox="1"/>
          <p:nvPr/>
        </p:nvSpPr>
        <p:spPr>
          <a:xfrm>
            <a:off x="457200" y="2250430"/>
            <a:ext cx="7560840" cy="26930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OnTriggerEnter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(Collider other)	{               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(other.gameObject.name == "</a:t>
            </a:r>
            <a:r>
              <a:rPr lang="en-US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PowerUp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(Clone)") {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control.PowerupCollected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</a:t>
            </a:r>
          </a:p>
          <a:p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source.PlayOneShot</a:t>
            </a:r>
            <a:r>
              <a:rPr lang="en-US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(yes,1f);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if(other.gameObject.name == "Obstacle(Clone)") {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control.ObstacleCollected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source.PlayOneShot</a:t>
            </a:r>
            <a:r>
              <a:rPr lang="en-US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(no,1f);</a:t>
            </a:r>
            <a:r>
              <a:rPr lang="sk-SK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prehrá zvuk s danou silou sila je 0-1</a:t>
            </a:r>
            <a:endParaRPr lang="en-US" sz="13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Destroy(</a:t>
            </a:r>
            <a:r>
              <a:rPr lang="en-US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other.gameObject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	</a:t>
            </a:r>
          </a:p>
          <a:p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DBC92056-A342-804E-8B86-3073BC67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4379150"/>
            <a:ext cx="4715644" cy="232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80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Nepozbierané objekty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7524" y="1241934"/>
            <a:ext cx="8568952" cy="2312611"/>
          </a:xfrm>
          <a:solidFill>
            <a:schemeClr val="tx1"/>
          </a:solidFill>
        </p:spPr>
        <p:txBody>
          <a:bodyPr/>
          <a:lstStyle/>
          <a:p>
            <a:r>
              <a:rPr lang="sk-SK" sz="2400" dirty="0"/>
              <a:t>...sa patrí deštruovať</a:t>
            </a:r>
          </a:p>
          <a:p>
            <a:r>
              <a:rPr lang="sk-SK" sz="2400" dirty="0"/>
              <a:t>môže nám to zabezpečiť </a:t>
            </a:r>
            <a:r>
              <a:rPr lang="sk-SK" sz="2400" i="1" dirty="0" err="1"/>
              <a:t>DeathZone</a:t>
            </a:r>
            <a:r>
              <a:rPr lang="sk-SK" sz="2400" dirty="0"/>
              <a:t> za chrbtom </a:t>
            </a:r>
            <a:r>
              <a:rPr lang="sk-SK" sz="2400" i="1" dirty="0" err="1"/>
              <a:t>playera</a:t>
            </a:r>
            <a:endParaRPr lang="sk-SK" sz="2400" i="1" dirty="0"/>
          </a:p>
          <a:p>
            <a:r>
              <a:rPr lang="sk-SK" sz="2400" dirty="0"/>
              <a:t>parametre môže mať ako na obrázku</a:t>
            </a:r>
          </a:p>
          <a:p>
            <a:r>
              <a:rPr lang="sk-SK" sz="2400" dirty="0"/>
              <a:t>automatické mazanie objektov zabezpečí skript reagujúci na kolíziu, ktorý pre </a:t>
            </a:r>
            <a:r>
              <a:rPr lang="sk-SK" sz="2400" i="1" dirty="0" err="1"/>
              <a:t>DeathZone</a:t>
            </a:r>
            <a:r>
              <a:rPr lang="sk-SK" sz="2400" dirty="0"/>
              <a:t> vytvoríme</a:t>
            </a:r>
          </a:p>
          <a:p>
            <a:pPr lvl="1"/>
            <a:r>
              <a:rPr lang="sk-SK" sz="2000" dirty="0"/>
              <a:t>vymaže každý objekt, s ktorým príde do styku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4CBE60C4-EBA9-F0C5-F95D-7F9CE416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554546"/>
            <a:ext cx="6092974" cy="3167439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287524" y="3645549"/>
            <a:ext cx="5113050" cy="1252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sk-SK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Death</a:t>
            </a:r>
            <a:r>
              <a:rPr lang="en-US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ZoneScript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MonoBehaviour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OnTriggerEnter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(Collider other){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Destroy(</a:t>
            </a:r>
            <a:r>
              <a:rPr lang="en-US" sz="1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other.gameObject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sk-SK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9237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0759" y="1844824"/>
            <a:ext cx="8077200" cy="881264"/>
          </a:xfrm>
        </p:spPr>
        <p:txBody>
          <a:bodyPr/>
          <a:lstStyle/>
          <a:p>
            <a:r>
              <a:rPr lang="sk-SK" dirty="0"/>
              <a:t>Pohyb objektov k hráčovi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1" y="4221088"/>
            <a:ext cx="9144000" cy="258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4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Koncept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25975"/>
          </a:xfrm>
        </p:spPr>
        <p:txBody>
          <a:bodyPr/>
          <a:lstStyle/>
          <a:p>
            <a:r>
              <a:rPr lang="sk-SK" sz="2800" dirty="0"/>
              <a:t>každá z tých hier vyzerá inak, ale je za ňou  skrytý rovnaký algoritmus</a:t>
            </a:r>
          </a:p>
          <a:p>
            <a:pPr lvl="1"/>
            <a:r>
              <a:rPr lang="sk-SK" sz="2400" dirty="0"/>
              <a:t>zabezpečuje zvyčajne nepretržitý pohyb </a:t>
            </a:r>
            <a:r>
              <a:rPr lang="sk-SK" sz="2400" dirty="0" err="1"/>
              <a:t>playera</a:t>
            </a:r>
            <a:r>
              <a:rPr lang="sk-SK" sz="2400" dirty="0"/>
              <a:t> vpred</a:t>
            </a:r>
          </a:p>
          <a:p>
            <a:pPr lvl="1"/>
            <a:r>
              <a:rPr lang="sk-SK" sz="2400" dirty="0"/>
              <a:t>generuje „cestu“ – prostredie, po ktorom sa pohybuje </a:t>
            </a:r>
            <a:r>
              <a:rPr lang="sk-SK" sz="2400" dirty="0" err="1"/>
              <a:t>player</a:t>
            </a:r>
            <a:endParaRPr lang="sk-SK" sz="2400" dirty="0"/>
          </a:p>
          <a:p>
            <a:pPr lvl="1"/>
            <a:r>
              <a:rPr lang="sk-SK" sz="2400" dirty="0"/>
              <a:t>generuje okolie – priestor, ktorý hráč vidí, ale do ktorého sa nedokáže presunúť</a:t>
            </a:r>
          </a:p>
          <a:p>
            <a:pPr lvl="1"/>
            <a:r>
              <a:rPr lang="sk-SK" sz="2400" dirty="0"/>
              <a:t>generuje objekty s pozitívnym alebo negatívnym dosahom, ktoré sa pohybujú oproti hráčovi</a:t>
            </a:r>
          </a:p>
          <a:p>
            <a:pPr lvl="1"/>
            <a:r>
              <a:rPr lang="sk-SK" sz="2400" dirty="0"/>
              <a:t>zabezpečuje zber objektov hráčom</a:t>
            </a:r>
          </a:p>
          <a:p>
            <a:pPr lvl="1"/>
            <a:r>
              <a:rPr lang="sk-SK" sz="2400" dirty="0"/>
              <a:t>kontroluje, či má hráč ešte pokračovať alebo je koniec hry</a:t>
            </a:r>
          </a:p>
          <a:p>
            <a:pPr lvl="1"/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0"/>
            <a:ext cx="2626296" cy="135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77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Princíp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902" y="1416324"/>
            <a:ext cx="8229600" cy="4968552"/>
          </a:xfrm>
        </p:spPr>
        <p:txBody>
          <a:bodyPr/>
          <a:lstStyle/>
          <a:p>
            <a:r>
              <a:rPr lang="sk-SK" sz="2400" dirty="0"/>
              <a:t>ak je prostredie zložitejšie a nevystačíme s textúrami, môžeme celý proces posunu rozšíriť nielen na </a:t>
            </a:r>
            <a:r>
              <a:rPr lang="sk-SK" sz="2400" dirty="0" err="1"/>
              <a:t>zbierateľné</a:t>
            </a:r>
            <a:r>
              <a:rPr lang="sk-SK" sz="2400" dirty="0"/>
              <a:t> objekty ale aj na podklad</a:t>
            </a:r>
          </a:p>
          <a:p>
            <a:r>
              <a:rPr lang="sk-SK" sz="2400" dirty="0"/>
              <a:t>aby sme mohli pozorovať princíp, budeme podklad skladať z platní tak, že:</a:t>
            </a:r>
          </a:p>
          <a:p>
            <a:pPr lvl="1"/>
            <a:r>
              <a:rPr lang="sk-SK" sz="2000" dirty="0"/>
              <a:t>štvorce reprezentujúce platne budú rôzne (u mňa aspoň farebne)</a:t>
            </a:r>
          </a:p>
          <a:p>
            <a:pPr lvl="1"/>
            <a:r>
              <a:rPr lang="sk-SK" sz="2000" dirty="0"/>
              <a:t>budú sa vytvárať v určitej </a:t>
            </a:r>
            <a:br>
              <a:rPr lang="sk-SK" sz="2000" dirty="0"/>
            </a:br>
            <a:r>
              <a:rPr lang="sk-SK" sz="2000" dirty="0"/>
              <a:t>vzdialenosti od </a:t>
            </a:r>
            <a:r>
              <a:rPr lang="sk-SK" sz="2000" dirty="0" err="1"/>
              <a:t>playera</a:t>
            </a:r>
            <a:endParaRPr lang="sk-SK" sz="2000" dirty="0"/>
          </a:p>
          <a:p>
            <a:pPr lvl="1"/>
            <a:r>
              <a:rPr lang="sk-SK" sz="2000" dirty="0"/>
              <a:t>po prechode za </a:t>
            </a:r>
            <a:r>
              <a:rPr lang="sk-SK" sz="2000" dirty="0" err="1"/>
              <a:t>playera</a:t>
            </a:r>
            <a:r>
              <a:rPr lang="en-GB" sz="2000" dirty="0"/>
              <a:t> </a:t>
            </a:r>
            <a:r>
              <a:rPr lang="sk-SK" sz="2000" dirty="0"/>
              <a:t>zaniknú, </a:t>
            </a:r>
            <a:br>
              <a:rPr lang="en-GB" sz="2000" dirty="0"/>
            </a:br>
            <a:r>
              <a:rPr lang="sk-SK" sz="2000" dirty="0"/>
              <a:t>pričom po zániku posledného </a:t>
            </a:r>
            <a:br>
              <a:rPr lang="en-GB" sz="2000" dirty="0"/>
            </a:br>
            <a:r>
              <a:rPr lang="en-GB" sz="2000" dirty="0"/>
              <a:t>(</a:t>
            </a:r>
            <a:r>
              <a:rPr lang="en-GB" sz="2000" dirty="0" err="1"/>
              <a:t>zadn</a:t>
            </a:r>
            <a:r>
              <a:rPr lang="sk-SK" sz="2000" dirty="0"/>
              <a:t>é</a:t>
            </a:r>
            <a:r>
              <a:rPr lang="en-GB" sz="2000" dirty="0" err="1"/>
              <a:t>ho</a:t>
            </a:r>
            <a:r>
              <a:rPr lang="en-GB" sz="2000" dirty="0"/>
              <a:t>) </a:t>
            </a:r>
            <a:r>
              <a:rPr lang="sk-SK" sz="2000" dirty="0"/>
              <a:t>sa vytvorí nový</a:t>
            </a:r>
          </a:p>
          <a:p>
            <a:pPr lvl="1"/>
            <a:r>
              <a:rPr lang="sk-SK" sz="2000" dirty="0"/>
              <a:t>počet bude nastaviteľný</a:t>
            </a:r>
          </a:p>
          <a:p>
            <a:pPr lvl="1"/>
            <a:r>
              <a:rPr lang="sk-SK" sz="2000" dirty="0"/>
              <a:t>spolu s platňami sa budú </a:t>
            </a:r>
            <a:br>
              <a:rPr lang="sk-SK" sz="2000" dirty="0"/>
            </a:br>
            <a:r>
              <a:rPr lang="sk-SK" sz="2000" dirty="0"/>
              <a:t>vytvárať aj </a:t>
            </a:r>
            <a:r>
              <a:rPr lang="sk-SK" sz="2000" dirty="0" err="1"/>
              <a:t>zbierateľné</a:t>
            </a:r>
            <a:r>
              <a:rPr lang="sk-SK" sz="2000" dirty="0"/>
              <a:t> objekty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789040"/>
            <a:ext cx="4690864" cy="29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74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Rozhranie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772816"/>
            <a:ext cx="8229600" cy="4625975"/>
          </a:xfrm>
        </p:spPr>
        <p:txBody>
          <a:bodyPr/>
          <a:lstStyle/>
          <a:p>
            <a:r>
              <a:rPr lang="sk-SK" sz="2400" dirty="0"/>
              <a:t>o celý beh prostredia sa môže/nemusí starať skript </a:t>
            </a:r>
            <a:r>
              <a:rPr lang="sk-SK" sz="2400" dirty="0" err="1"/>
              <a:t>playera</a:t>
            </a:r>
            <a:endParaRPr lang="sk-SK" sz="2400" dirty="0"/>
          </a:p>
          <a:p>
            <a:pPr lvl="1"/>
            <a:r>
              <a:rPr lang="sk-SK" sz="2000" i="1" dirty="0" err="1"/>
              <a:t>Ground</a:t>
            </a:r>
            <a:r>
              <a:rPr lang="sk-SK" sz="2000" i="1" dirty="0"/>
              <a:t> </a:t>
            </a:r>
            <a:r>
              <a:rPr lang="sk-SK" sz="2000" i="1" dirty="0" err="1"/>
              <a:t>Source</a:t>
            </a:r>
            <a:r>
              <a:rPr lang="sk-SK" sz="2000" dirty="0"/>
              <a:t> predstavuje pole </a:t>
            </a:r>
            <a:r>
              <a:rPr lang="sk-SK" sz="2000" dirty="0" err="1"/>
              <a:t>prefabov</a:t>
            </a:r>
            <a:r>
              <a:rPr lang="sk-SK" sz="2000" dirty="0"/>
              <a:t>, z ktorých sa náhodne bude vyberať nová platňa</a:t>
            </a:r>
          </a:p>
          <a:p>
            <a:pPr lvl="2"/>
            <a:r>
              <a:rPr lang="sk-SK" sz="1800" dirty="0"/>
              <a:t>ich počet vieme definovať a do jednotlivých položiek naťahať pripravené </a:t>
            </a:r>
            <a:r>
              <a:rPr lang="sk-SK" sz="1800" dirty="0" err="1"/>
              <a:t>prefaby</a:t>
            </a:r>
            <a:r>
              <a:rPr lang="sk-SK" sz="1800" dirty="0"/>
              <a:t> v ľubovoľnom množstve</a:t>
            </a:r>
          </a:p>
          <a:p>
            <a:pPr lvl="1"/>
            <a:r>
              <a:rPr lang="sk-SK" sz="2200" i="1" dirty="0" err="1"/>
              <a:t>Ground</a:t>
            </a:r>
            <a:r>
              <a:rPr lang="sk-SK" sz="2200" i="1" dirty="0"/>
              <a:t> </a:t>
            </a:r>
            <a:r>
              <a:rPr lang="sk-SK" sz="2200" i="1" dirty="0" err="1"/>
              <a:t>Count</a:t>
            </a:r>
            <a:r>
              <a:rPr lang="sk-SK" sz="2200" i="1" dirty="0"/>
              <a:t> </a:t>
            </a:r>
            <a:r>
              <a:rPr lang="sk-SK" sz="2200" dirty="0"/>
              <a:t>je počet naraz existujúcich platní – čím ich je viac, tým ďalej môže </a:t>
            </a:r>
            <a:r>
              <a:rPr lang="sk-SK" sz="2200" dirty="0" err="1"/>
              <a:t>player</a:t>
            </a:r>
            <a:r>
              <a:rPr lang="sk-SK" sz="2200" dirty="0"/>
              <a:t> vidieť</a:t>
            </a:r>
          </a:p>
          <a:p>
            <a:pPr lvl="1"/>
            <a:r>
              <a:rPr lang="sk-SK" sz="2200" i="1" dirty="0"/>
              <a:t>Minca</a:t>
            </a:r>
            <a:r>
              <a:rPr lang="sk-SK" sz="2200" dirty="0"/>
              <a:t> je </a:t>
            </a:r>
            <a:r>
              <a:rPr lang="sk-SK" sz="2200" dirty="0" err="1"/>
              <a:t>prefab</a:t>
            </a:r>
            <a:r>
              <a:rPr lang="sk-SK" sz="2200" dirty="0"/>
              <a:t> </a:t>
            </a:r>
            <a:r>
              <a:rPr lang="sk-SK" sz="2200" dirty="0" err="1"/>
              <a:t>zbierateľného</a:t>
            </a:r>
            <a:r>
              <a:rPr lang="sk-SK" sz="2200" dirty="0"/>
              <a:t> objektu</a:t>
            </a:r>
          </a:p>
          <a:p>
            <a:pPr lvl="1"/>
            <a:r>
              <a:rPr lang="sk-SK" sz="2200" i="1" dirty="0" err="1"/>
              <a:t>Move</a:t>
            </a:r>
            <a:r>
              <a:rPr lang="sk-SK" sz="2200" i="1" dirty="0"/>
              <a:t> </a:t>
            </a:r>
            <a:r>
              <a:rPr lang="sk-SK" sz="2200" i="1" dirty="0" err="1"/>
              <a:t>Speed</a:t>
            </a:r>
            <a:r>
              <a:rPr lang="sk-SK" sz="2200" i="1" dirty="0"/>
              <a:t> </a:t>
            </a:r>
            <a:r>
              <a:rPr lang="sk-SK" sz="2200" dirty="0"/>
              <a:t>a </a:t>
            </a:r>
            <a:r>
              <a:rPr lang="sk-SK" sz="2200" i="1" dirty="0" err="1"/>
              <a:t>Gravity</a:t>
            </a:r>
            <a:r>
              <a:rPr lang="sk-SK" sz="2200" dirty="0"/>
              <a:t> sú nám už známe</a:t>
            </a:r>
          </a:p>
          <a:p>
            <a:endParaRPr lang="sk-SK" sz="2400" dirty="0"/>
          </a:p>
          <a:p>
            <a:r>
              <a:rPr lang="sk-SK" sz="2400" dirty="0"/>
              <a:t>aby </a:t>
            </a:r>
            <a:r>
              <a:rPr lang="sk-SK" sz="2400" dirty="0" err="1"/>
              <a:t>player</a:t>
            </a:r>
            <a:r>
              <a:rPr lang="sk-SK" sz="2400" dirty="0"/>
              <a:t> fungoval ako má, je potrebné</a:t>
            </a:r>
            <a:br>
              <a:rPr lang="sk-SK" sz="2400" dirty="0"/>
            </a:br>
            <a:r>
              <a:rPr lang="sk-SK" sz="2400" dirty="0"/>
              <a:t>pridať mu </a:t>
            </a:r>
            <a:r>
              <a:rPr lang="sk-SK" sz="2400" i="1" dirty="0" err="1">
                <a:solidFill>
                  <a:srgbClr val="FFFF00"/>
                </a:solidFill>
              </a:rPr>
              <a:t>CharacterController</a:t>
            </a:r>
            <a:endParaRPr lang="sk-SK" sz="2400" i="1" dirty="0">
              <a:solidFill>
                <a:srgbClr val="FFFF0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4653136"/>
            <a:ext cx="30670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56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... a poďme na kód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2817"/>
            <a:ext cx="8229600" cy="1872208"/>
          </a:xfrm>
        </p:spPr>
        <p:txBody>
          <a:bodyPr/>
          <a:lstStyle/>
          <a:p>
            <a:r>
              <a:rPr lang="sk-SK" dirty="0"/>
              <a:t>popíšeme potrebné premenné a ich funkcie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457200" y="2852936"/>
            <a:ext cx="8363272" cy="26345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PlayerController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MonoBehaviour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groundSource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zoznam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prefabov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definujem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editore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ground;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list pre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vytvorené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platne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mince; 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list pre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vytvorené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mince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groundCount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počet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platní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minca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prefab pre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zbierateľný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objekt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float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moveSpeed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3.0f;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rýchlosť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pohyby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CharacterController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definovaný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controller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float gravity = 9.81f; 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gravitácia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aby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dopadol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vzduchu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946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Primárna inicializácia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52657" y="388662"/>
            <a:ext cx="4366085" cy="786300"/>
          </a:xfrm>
        </p:spPr>
        <p:txBody>
          <a:bodyPr/>
          <a:lstStyle/>
          <a:p>
            <a:r>
              <a:rPr lang="sk-SK" sz="2400" dirty="0"/>
              <a:t>načítame potrebné premenné a vytvoríme list platní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471021" y="1618943"/>
            <a:ext cx="8363272" cy="49613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Start () {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gameObject.GetComponent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CharacterController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endParaRPr lang="sk-SK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 =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vytvoríme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pre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platne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mince = new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 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podobný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pre mince</a:t>
            </a:r>
          </a:p>
          <a:p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vytvoríme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nový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objekt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podľa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vzoru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groundSource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[0] -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čiže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prefabu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sk-SK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ktorý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prvý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zozname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editore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pozícia 000, rotácia 000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Instantiate (</a:t>
            </a:r>
            <a:r>
              <a:rPr lang="en-US" sz="1400" u="sng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groundSource</a:t>
            </a:r>
            <a:r>
              <a:rPr lang="en-US" sz="1400" u="sng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[0]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new Vector3 (0, 0, 0), </a:t>
            </a:r>
            <a:endParaRPr lang="sk-SK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groundSource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transform.rotation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ground.Add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(p);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pridáme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platňu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zoznamu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vytvoríme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ich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toľko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koľko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sme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definovali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premennej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editore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groundCount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aby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platne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naväzovali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nebola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mezi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nimi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medzera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mám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vlastnú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metodu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ktorá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vypočíta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polohu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novej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platne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vytvorí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vráti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VratNovyGround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)ground[ground.Count-1]);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ground.Add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(p);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pridá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zoznamu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993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Vráť nový </a:t>
            </a:r>
            <a:r>
              <a:rPr lang="sk-SK" dirty="0" err="1"/>
              <a:t>groud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4" y="1408176"/>
            <a:ext cx="9036496" cy="940704"/>
          </a:xfrm>
        </p:spPr>
        <p:txBody>
          <a:bodyPr/>
          <a:lstStyle/>
          <a:p>
            <a:r>
              <a:rPr lang="sk-SK" sz="2400" dirty="0"/>
              <a:t>návratová hodnota je </a:t>
            </a:r>
            <a:r>
              <a:rPr lang="sk-SK" sz="2400" i="1" dirty="0" err="1"/>
              <a:t>GameObject</a:t>
            </a:r>
            <a:r>
              <a:rPr lang="sk-SK" sz="2400" dirty="0"/>
              <a:t> = novovytvorená platňa</a:t>
            </a:r>
          </a:p>
          <a:p>
            <a:r>
              <a:rPr lang="sk-SK" sz="2400" dirty="0"/>
              <a:t>vstupom je posledná vytvorená platňa, z ktorej zistím polohu novej 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390364" y="2348880"/>
            <a:ext cx="8363272" cy="4444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VratNovyGround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G) {</a:t>
            </a:r>
            <a:endParaRPr lang="sk-SK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vyberiem náhodný zo zoznamu 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prefabov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platní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groundID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Random.Range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(0,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groundSource.Length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groundObject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Instantiate (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vytvorím novú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groundSource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groundID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podľa vzoru tejto náhodnej platne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new Vector3(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G.transform.position.x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x-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ová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pozícia zostáva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G.transform.position.y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y-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ová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pozícia zostáva</a:t>
            </a:r>
          </a:p>
          <a:p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// z pozícia sa vypočíta z pozície starej platne a jej dĺžky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G.transform.position.z+G.transform.localScale.z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sk-SK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G.transform.rotation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rotácia, ktorá je nulová zostáva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keďže vytvárame 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treba 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pretyp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vytvorím na novej platni náhodný počet mincí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pocetMinci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(0, 5);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i&lt;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pocetMinci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 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PridajMincu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groundObject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groundObject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vytvorený objekt vrátime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02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 mincu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625975"/>
          </a:xfrm>
        </p:spPr>
        <p:txBody>
          <a:bodyPr/>
          <a:lstStyle/>
          <a:p>
            <a:r>
              <a:rPr lang="sk-SK" sz="2400" dirty="0"/>
              <a:t>vyrábam ju na ploche platne, ktorá príde ako parameter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363725" y="2293963"/>
            <a:ext cx="8753636" cy="31516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PridajMincu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G) {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 = Instantiate 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minca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new Vector3 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G.transform.position.x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endParaRPr lang="sk-SK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na pozícii náhodnej x-ovej, t.j. +-1/2 šírky okolo stredu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Random.Range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G.transform.localScale.x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2,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G.transform.localScale.x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2),</a:t>
            </a:r>
            <a:endParaRPr lang="sk-SK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G.transform.position.y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+ 1,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nad plochou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na pozícii náhodnej z-ovej, t.j. +-1/2 šírky okolo stredu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G.transform.position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Random.Range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G.transform.localScale.z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2, </a:t>
            </a:r>
            <a:endParaRPr lang="sk-SK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G.transform.localScale.z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2)),</a:t>
            </a:r>
            <a:endParaRPr lang="sk-SK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minca.transform.rotation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bez rotácie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ince.Add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(m);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pridám do 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ArrayListu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52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Update – pohyb </a:t>
            </a:r>
            <a:r>
              <a:rPr lang="sk-SK" dirty="0" err="1"/>
              <a:t>playera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3568" y="1666871"/>
            <a:ext cx="4896544" cy="1761384"/>
          </a:xfrm>
        </p:spPr>
        <p:txBody>
          <a:bodyPr/>
          <a:lstStyle/>
          <a:p>
            <a:r>
              <a:rPr lang="sk-SK" sz="1800" dirty="0"/>
              <a:t>komplex zabezpečujúci:</a:t>
            </a:r>
          </a:p>
          <a:p>
            <a:pPr lvl="1"/>
            <a:r>
              <a:rPr lang="sk-SK" sz="1600" dirty="0"/>
              <a:t>pohyb </a:t>
            </a:r>
            <a:r>
              <a:rPr lang="sk-SK" sz="1600" dirty="0" err="1"/>
              <a:t>playera</a:t>
            </a:r>
            <a:endParaRPr lang="sk-SK" sz="1600" dirty="0"/>
          </a:p>
          <a:p>
            <a:pPr lvl="1"/>
            <a:r>
              <a:rPr lang="sk-SK" sz="1600" dirty="0"/>
              <a:t>výrobu a mazanie platní</a:t>
            </a:r>
          </a:p>
          <a:p>
            <a:pPr lvl="1"/>
            <a:r>
              <a:rPr lang="sk-SK" sz="1600" dirty="0"/>
              <a:t>výrobu a mazanie mincí</a:t>
            </a:r>
          </a:p>
          <a:p>
            <a:pPr lvl="1"/>
            <a:r>
              <a:rPr lang="sk-SK" sz="1600" dirty="0"/>
              <a:t>posun všetkého k hráčovi</a:t>
            </a:r>
          </a:p>
          <a:p>
            <a:endParaRPr lang="sk-SK" sz="1800" dirty="0"/>
          </a:p>
        </p:txBody>
      </p:sp>
      <p:sp>
        <p:nvSpPr>
          <p:cNvPr id="4" name="BlokTextu 3"/>
          <p:cNvSpPr txBox="1"/>
          <p:nvPr/>
        </p:nvSpPr>
        <p:spPr>
          <a:xfrm>
            <a:off x="195182" y="3429000"/>
            <a:ext cx="8753636" cy="26345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Update () {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objekt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posúva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horizontálne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prečítame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Input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ector3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movementX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sk-SK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Input.GetAxis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("Horizontal") * Vector3.right *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moveSpeed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Time.deltaTime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skombinuje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získané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hodnoty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vypočíta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ako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posunúť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playera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podľa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nich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Vector3 movement =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transform.TransformDirection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movementX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použije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gravitáciu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počiatočný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dopad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movement.y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gravity *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Time.deltaTime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posunie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hráča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podľa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vypočítaného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posunu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myController.Move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(movement);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17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Update – výroba a mazanie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95182" y="1844824"/>
            <a:ext cx="8753636" cy="4444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prvy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prefab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playerom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)ground[0]).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transform.position.z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-15) {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)ground[0];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zapamataj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ground.RemoveAt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vyhod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 zo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namu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Destroy(p);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destruuj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</a:t>
            </a:r>
            <a:endParaRPr lang="sk-SK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vytvor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novy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poslednym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VratNovyGround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)ground[ground.Count-1]); </a:t>
            </a:r>
            <a:endParaRPr lang="sk-SK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ground.Add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(p);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pridaj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zoznamu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maze mince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rovnakym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sposobom</a:t>
            </a:r>
            <a:endParaRPr lang="en-US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)mince[0]).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transform.position.z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-15) {	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 = 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)mince[0];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mince.RemoveAt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Destroy(q);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19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Update – posun objektov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95182" y="1844824"/>
            <a:ext cx="8753636" cy="28931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		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Vector3 posun = -Vector3.forward *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Time.deltaTime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moveSpeed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posuva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vsetky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objekty 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opacnym</a:t>
            </a:r>
            <a:r>
              <a:rPr lang="sk-SK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smerom ako dopredu zadanou </a:t>
            </a:r>
            <a:r>
              <a:rPr lang="sk-SK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rychlostou</a:t>
            </a:r>
            <a:endParaRPr lang="sk-SK" sz="1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groundCount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((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[i]).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transform.Translate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(posun);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sk-SK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mince.Count-1; i++) {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((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)mince[i]).</a:t>
            </a:r>
            <a:r>
              <a:rPr lang="sk-SK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transform.Translate</a:t>
            </a:r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(posun);</a:t>
            </a:r>
          </a:p>
          <a:p>
            <a:r>
              <a:rPr lang="sk-SK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7622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Dokon</a:t>
            </a:r>
            <a:r>
              <a:rPr lang="sk-SK" dirty="0" err="1"/>
              <a:t>čenie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zabezpečenie ostatných činností bolo už prezentované viac ráz</a:t>
            </a:r>
          </a:p>
          <a:p>
            <a:r>
              <a:rPr lang="sk-SK" dirty="0"/>
              <a:t>odporúčam dokončiť kvôli utvrdeniu vedomostí</a:t>
            </a:r>
          </a:p>
        </p:txBody>
      </p:sp>
    </p:spTree>
    <p:extLst>
      <p:ext uri="{BB962C8B-B14F-4D97-AF65-F5344CB8AC3E}">
        <p14:creationId xmlns:p14="http://schemas.microsoft.com/office/powerpoint/2010/main" val="34402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Nekonečný priestor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4" y="1628800"/>
            <a:ext cx="8229600" cy="5040560"/>
          </a:xfrm>
        </p:spPr>
        <p:txBody>
          <a:bodyPr/>
          <a:lstStyle/>
          <a:p>
            <a:r>
              <a:rPr lang="sk-SK" sz="2800" dirty="0"/>
              <a:t>hlavnou otázkou je, či nekonečný priestor má byť naozaj nekonečný</a:t>
            </a:r>
          </a:p>
          <a:p>
            <a:r>
              <a:rPr lang="sk-SK" sz="2800" dirty="0"/>
              <a:t>existujú riešenia, v ktorých je nekonečnosť skrytá za cyklickú dráhu, ktorej okolie sa priebežne mení</a:t>
            </a:r>
          </a:p>
          <a:p>
            <a:pPr lvl="1"/>
            <a:r>
              <a:rPr lang="sk-SK" sz="2400" dirty="0"/>
              <a:t>môže byť komplikovanejšia</a:t>
            </a:r>
            <a:br>
              <a:rPr lang="sk-SK" sz="2400" dirty="0"/>
            </a:br>
            <a:r>
              <a:rPr lang="sk-SK" sz="2400" dirty="0"/>
              <a:t>ale nemusí – stálym centrovaním</a:t>
            </a:r>
            <a:br>
              <a:rPr lang="sk-SK" sz="2400" dirty="0"/>
            </a:br>
            <a:r>
              <a:rPr lang="sk-SK" sz="2400" dirty="0"/>
              <a:t>hráča do stredu cesty sa dojem </a:t>
            </a:r>
            <a:br>
              <a:rPr lang="sk-SK" sz="2400" dirty="0"/>
            </a:br>
            <a:r>
              <a:rPr lang="sk-SK" sz="2400" dirty="0"/>
              <a:t>cyklickosti údajne stráca</a:t>
            </a:r>
          </a:p>
          <a:p>
            <a:r>
              <a:rPr lang="sk-SK" sz="2800" dirty="0"/>
              <a:t>táto alternatíva je programátorsky </a:t>
            </a:r>
            <a:br>
              <a:rPr lang="sk-SK" sz="2800" dirty="0"/>
            </a:br>
            <a:r>
              <a:rPr lang="sk-SK" sz="2800" dirty="0"/>
              <a:t>príliš jednoduchá na to, aby sme sa</a:t>
            </a:r>
            <a:br>
              <a:rPr lang="sk-SK" sz="2800" dirty="0"/>
            </a:br>
            <a:r>
              <a:rPr lang="sk-SK" sz="2800" dirty="0"/>
              <a:t>ňou zaoberali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789040"/>
            <a:ext cx="32480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40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0759" y="1844824"/>
            <a:ext cx="8077200" cy="881264"/>
          </a:xfrm>
        </p:spPr>
        <p:txBody>
          <a:bodyPr>
            <a:normAutofit fontScale="90000"/>
          </a:bodyPr>
          <a:lstStyle/>
          <a:p>
            <a:r>
              <a:rPr lang="sk-SK" dirty="0"/>
              <a:t>Vytváranie objektov pred hráčom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1" y="4221088"/>
            <a:ext cx="9144000" cy="258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12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Analógia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37463" y="1628800"/>
            <a:ext cx="8229600" cy="4625975"/>
          </a:xfrm>
        </p:spPr>
        <p:txBody>
          <a:bodyPr/>
          <a:lstStyle/>
          <a:p>
            <a:r>
              <a:rPr lang="sk-SK" sz="2800" dirty="0"/>
              <a:t>ide o analógiu s predchádzajúcim riešením</a:t>
            </a:r>
          </a:p>
          <a:p>
            <a:r>
              <a:rPr lang="sk-SK" sz="2800" dirty="0"/>
              <a:t>výhodou je, že netreba posúvať všetky objekty k </a:t>
            </a:r>
            <a:r>
              <a:rPr lang="sk-SK" sz="2800" dirty="0" err="1"/>
              <a:t>playerovi</a:t>
            </a:r>
            <a:r>
              <a:rPr lang="sk-SK" sz="2800" dirty="0"/>
              <a:t>, ale postačí posúvať </a:t>
            </a:r>
            <a:r>
              <a:rPr lang="sk-SK" sz="2800" dirty="0" err="1"/>
              <a:t>playera</a:t>
            </a:r>
            <a:r>
              <a:rPr lang="sk-SK" sz="2800" dirty="0"/>
              <a:t> k objektom</a:t>
            </a:r>
          </a:p>
          <a:p>
            <a:r>
              <a:rPr lang="sk-SK" sz="2800" dirty="0"/>
              <a:t>vytváranie nových </a:t>
            </a:r>
            <a:r>
              <a:rPr lang="sk-SK" sz="2800" dirty="0" err="1"/>
              <a:t>prefabov</a:t>
            </a:r>
            <a:r>
              <a:rPr lang="sk-SK" sz="2800" dirty="0"/>
              <a:t> sa zabezpečuje vtedy, ak sa hráč priblíži k poslednému </a:t>
            </a:r>
            <a:r>
              <a:rPr lang="sk-SK" sz="2800" dirty="0" err="1"/>
              <a:t>prefabu</a:t>
            </a:r>
            <a:r>
              <a:rPr lang="sk-SK" sz="2800" dirty="0"/>
              <a:t> na definovanú vzdialenosť</a:t>
            </a:r>
          </a:p>
          <a:p>
            <a:r>
              <a:rPr lang="sk-SK" sz="2800" dirty="0"/>
              <a:t>zvyčajne sa v globálnej premennej pamätá aj pozícia, na ktorej sa má nový </a:t>
            </a:r>
            <a:r>
              <a:rPr lang="sk-SK" sz="2800" dirty="0" err="1"/>
              <a:t>prefab</a:t>
            </a:r>
            <a:r>
              <a:rPr lang="sk-SK" sz="2800" dirty="0"/>
              <a:t> vytvoriť</a:t>
            </a:r>
          </a:p>
          <a:p>
            <a:r>
              <a:rPr lang="sk-SK" sz="2800" dirty="0"/>
              <a:t>mazanie objektov za hráčom možno obslúžiť na základe overenia vzdialenosti objektu za hráčom </a:t>
            </a:r>
          </a:p>
          <a:p>
            <a:r>
              <a:rPr lang="sk-SK" sz="2800" dirty="0"/>
              <a:t>pomerne komplexný </a:t>
            </a:r>
            <a:r>
              <a:rPr lang="sk-SK" sz="2800" dirty="0" err="1"/>
              <a:t>tutoriál</a:t>
            </a:r>
            <a:r>
              <a:rPr lang="sk-SK" sz="2800" dirty="0"/>
              <a:t> v zdrojoch...</a:t>
            </a:r>
          </a:p>
        </p:txBody>
      </p:sp>
    </p:spTree>
    <p:extLst>
      <p:ext uri="{BB962C8B-B14F-4D97-AF65-F5344CB8AC3E}">
        <p14:creationId xmlns:p14="http://schemas.microsoft.com/office/powerpoint/2010/main" val="2614305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6343" y="1628800"/>
            <a:ext cx="8229600" cy="4625975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http://www.thegamecontriver.com/2014/06/subway-surfers-temple-run-like-game-setting-up-the-world.html</a:t>
            </a:r>
            <a:r>
              <a:rPr lang="sk-SK" sz="2000" dirty="0"/>
              <a:t> 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http://catlikecoding.com/unity/tutorials/runner/</a:t>
            </a:r>
            <a:r>
              <a:rPr lang="sk-SK" sz="2000" dirty="0"/>
              <a:t> 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http://answers.unity3d.com/questions/491411/best-practices-for-endless-runner-type-games.html</a:t>
            </a:r>
            <a:r>
              <a:rPr lang="sk-SK" sz="2000" dirty="0"/>
              <a:t> 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https://www.youtube.com/watch?v=AAfJDQggRvA</a:t>
            </a:r>
            <a:r>
              <a:rPr lang="sk-SK" sz="2000" dirty="0"/>
              <a:t> 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https://www.youtube.com/watch?v=5Cb1JBDdCJk</a:t>
            </a:r>
            <a:r>
              <a:rPr lang="sk-SK" sz="2000" dirty="0"/>
              <a:t> </a:t>
            </a:r>
            <a:endParaRPr lang="en-US" sz="2000" dirty="0"/>
          </a:p>
          <a:p>
            <a:r>
              <a:rPr lang="en-US" sz="2000" dirty="0">
                <a:hlinkClick r:id="rId7"/>
              </a:rPr>
              <a:t>http://www.moongate-uk.co.uk/blog/2015/4/7/tutorial-unity3d-c-coding-a-simple-level-generator-for-infinite-runners</a:t>
            </a:r>
            <a:r>
              <a:rPr lang="sk-SK" sz="2000" dirty="0"/>
              <a:t> </a:t>
            </a:r>
            <a:endParaRPr lang="en-US" sz="2000" dirty="0"/>
          </a:p>
          <a:p>
            <a:r>
              <a:rPr lang="en-US" sz="2000" dirty="0">
                <a:hlinkClick r:id="rId8"/>
              </a:rPr>
              <a:t>http://coffeebreakcodes.com/complete-projects/3d-infinite-runner-game-tutorial-unity3d/</a:t>
            </a:r>
            <a:r>
              <a:rPr lang="sk-SK" sz="2000" dirty="0"/>
              <a:t> </a:t>
            </a:r>
            <a:endParaRPr lang="en-US" sz="2000" dirty="0"/>
          </a:p>
          <a:p>
            <a:r>
              <a:rPr lang="en-US" sz="2000" dirty="0">
                <a:hlinkClick r:id="rId9"/>
              </a:rPr>
              <a:t>https://www.youtube.com/watch?v=gRVS8XJdSOU&amp;list=PLX-uZVK_0K_73EIM5VvzfrBUDqztzbARm&amp;index=1</a:t>
            </a:r>
            <a:r>
              <a:rPr lang="sk-SK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847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Textúra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25975"/>
          </a:xfrm>
        </p:spPr>
        <p:txBody>
          <a:bodyPr/>
          <a:lstStyle/>
          <a:p>
            <a:r>
              <a:rPr lang="sk-SK" sz="2400" dirty="0"/>
              <a:t>dojem pohybu zabezpečuje pohyb (rolovanie) textúry</a:t>
            </a:r>
          </a:p>
          <a:p>
            <a:pPr lvl="1"/>
            <a:r>
              <a:rPr lang="sk-SK" sz="2000" dirty="0"/>
              <a:t>základné prostredie je vytvorené tak, aby na horizonte nebolo viditeľné, že končí</a:t>
            </a:r>
          </a:p>
          <a:p>
            <a:pPr lvl="1"/>
            <a:r>
              <a:rPr lang="sk-SK" sz="2000" dirty="0"/>
              <a:t>objekty s výnimkou </a:t>
            </a:r>
            <a:r>
              <a:rPr lang="sk-SK" sz="2000" dirty="0" err="1"/>
              <a:t>zbierateľných</a:t>
            </a:r>
            <a:r>
              <a:rPr lang="sk-SK" sz="2000" dirty="0"/>
              <a:t> nemenia svoju </a:t>
            </a:r>
            <a:r>
              <a:rPr lang="sk-SK" sz="2000" i="1" dirty="0"/>
              <a:t>z</a:t>
            </a:r>
            <a:r>
              <a:rPr lang="sk-SK" sz="2000" dirty="0"/>
              <a:t> pozíciu</a:t>
            </a:r>
          </a:p>
          <a:p>
            <a:pPr lvl="1"/>
            <a:r>
              <a:rPr lang="sk-SK" sz="2000" dirty="0" err="1"/>
              <a:t>zbierateľné</a:t>
            </a:r>
            <a:r>
              <a:rPr lang="sk-SK" sz="2000" dirty="0"/>
              <a:t> objekty sa posúvajú k hráčovi a za hráčom zaniknú</a:t>
            </a:r>
          </a:p>
          <a:p>
            <a:pPr lvl="1"/>
            <a:endParaRPr lang="sk-SK" sz="20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005064"/>
            <a:ext cx="69818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7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Pohyb okolia k hráčovi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hráč sa pohybuje len do strán</a:t>
            </a:r>
          </a:p>
          <a:p>
            <a:r>
              <a:rPr lang="sk-SK" dirty="0"/>
              <a:t>na konci viditeľnej plochy vznikajú nové časti plochy, prípadne okolia</a:t>
            </a:r>
          </a:p>
          <a:p>
            <a:pPr lvl="1"/>
            <a:r>
              <a:rPr lang="sk-SK" dirty="0"/>
              <a:t>vyberajú sa náhodne zo zoznamu </a:t>
            </a:r>
            <a:r>
              <a:rPr lang="sk-SK" dirty="0" err="1"/>
              <a:t>prefabov</a:t>
            </a:r>
            <a:endParaRPr lang="sk-SK" dirty="0"/>
          </a:p>
          <a:p>
            <a:pPr lvl="1"/>
            <a:r>
              <a:rPr lang="sk-SK" dirty="0"/>
              <a:t>posúvajú sa k hráčovi</a:t>
            </a:r>
          </a:p>
          <a:p>
            <a:r>
              <a:rPr lang="sk-SK" dirty="0"/>
              <a:t>aj </a:t>
            </a:r>
            <a:r>
              <a:rPr lang="sk-SK" dirty="0" err="1"/>
              <a:t>zbierateľné</a:t>
            </a:r>
            <a:r>
              <a:rPr lang="sk-SK" dirty="0"/>
              <a:t> objekty sa posúvajú k hráčovi</a:t>
            </a:r>
          </a:p>
          <a:p>
            <a:r>
              <a:rPr lang="sk-SK" dirty="0"/>
              <a:t>objekty za hráčom sa deštruujú</a:t>
            </a:r>
          </a:p>
        </p:txBody>
      </p:sp>
    </p:spTree>
    <p:extLst>
      <p:ext uri="{BB962C8B-B14F-4D97-AF65-F5344CB8AC3E}">
        <p14:creationId xmlns:p14="http://schemas.microsoft.com/office/powerpoint/2010/main" val="274085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Hráč sa pohybuje po ploche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podobne ako v predchádzajúcom prípade sa nové časti podkladu vytvárajú blízko horizontu v prípade, ak je hráč v predpísanej vzdialenosti od posledného objektu</a:t>
            </a:r>
          </a:p>
          <a:p>
            <a:r>
              <a:rPr lang="sk-SK" dirty="0"/>
              <a:t>hráč sa, ale pohybuje smerom k nim (mení sa jeho z-</a:t>
            </a:r>
            <a:r>
              <a:rPr lang="sk-SK" dirty="0" err="1"/>
              <a:t>ová</a:t>
            </a:r>
            <a:r>
              <a:rPr lang="sk-SK" dirty="0"/>
              <a:t> </a:t>
            </a:r>
            <a:r>
              <a:rPr lang="sk-SK" dirty="0" err="1"/>
              <a:t>zúradnica</a:t>
            </a:r>
            <a:r>
              <a:rPr lang="sk-SK" dirty="0"/>
              <a:t>)</a:t>
            </a:r>
          </a:p>
          <a:p>
            <a:r>
              <a:rPr lang="sk-SK" dirty="0"/>
              <a:t>vznikajúce objekty sa nemusia posúvať </a:t>
            </a:r>
          </a:p>
        </p:txBody>
      </p:sp>
    </p:spTree>
    <p:extLst>
      <p:ext uri="{BB962C8B-B14F-4D97-AF65-F5344CB8AC3E}">
        <p14:creationId xmlns:p14="http://schemas.microsoft.com/office/powerpoint/2010/main" val="396381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0759" y="1844824"/>
            <a:ext cx="8077200" cy="881264"/>
          </a:xfrm>
        </p:spPr>
        <p:txBody>
          <a:bodyPr/>
          <a:lstStyle/>
          <a:p>
            <a:r>
              <a:rPr lang="sk-SK" dirty="0"/>
              <a:t>Rolovanie textúry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1" y="3454896"/>
            <a:ext cx="9078290" cy="33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5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Environment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vytvoríme </a:t>
            </a:r>
            <a:r>
              <a:rPr lang="en-GB" dirty="0" err="1"/>
              <a:t>plochu</a:t>
            </a:r>
            <a:r>
              <a:rPr lang="en-GB" dirty="0"/>
              <a:t>, po </a:t>
            </a:r>
            <a:r>
              <a:rPr lang="en-GB" dirty="0" err="1"/>
              <a:t>ktorej</a:t>
            </a:r>
            <a:r>
              <a:rPr lang="en-GB" dirty="0"/>
              <a:t> </a:t>
            </a:r>
            <a:r>
              <a:rPr lang="en-GB" dirty="0" err="1"/>
              <a:t>budeme</a:t>
            </a:r>
            <a:r>
              <a:rPr lang="en-GB" dirty="0"/>
              <a:t> </a:t>
            </a:r>
            <a:r>
              <a:rPr lang="en-GB" dirty="0" err="1"/>
              <a:t>pohybova</a:t>
            </a:r>
            <a:r>
              <a:rPr lang="sk-SK" dirty="0"/>
              <a:t>ť</a:t>
            </a:r>
            <a:r>
              <a:rPr lang="en-GB" dirty="0"/>
              <a:t> hr</a:t>
            </a:r>
            <a:r>
              <a:rPr lang="sk-SK" dirty="0" err="1"/>
              <a:t>áč</a:t>
            </a:r>
            <a:r>
              <a:rPr lang="en-GB" dirty="0"/>
              <a:t>om - </a:t>
            </a:r>
            <a:r>
              <a:rPr lang="sk-SK" i="1" dirty="0" err="1"/>
              <a:t>ground</a:t>
            </a:r>
            <a:endParaRPr lang="sk-SK" i="1" dirty="0"/>
          </a:p>
          <a:p>
            <a:pPr lvl="1"/>
            <a:r>
              <a:rPr lang="sk-SK" dirty="0"/>
              <a:t>na pozícii (0,0,15)</a:t>
            </a:r>
          </a:p>
          <a:p>
            <a:pPr lvl="1"/>
            <a:r>
              <a:rPr lang="sk-SK" dirty="0"/>
              <a:t>s veľkosťou (10,0.5,50)</a:t>
            </a:r>
          </a:p>
          <a:p>
            <a:r>
              <a:rPr lang="sk-SK" dirty="0"/>
              <a:t>dvojicu stien, ktoré budú brániť </a:t>
            </a:r>
            <a:r>
              <a:rPr lang="sk-SK" dirty="0" err="1"/>
              <a:t>playerovi</a:t>
            </a:r>
            <a:r>
              <a:rPr lang="sk-SK" dirty="0"/>
              <a:t> zísť z cesty</a:t>
            </a:r>
          </a:p>
          <a:p>
            <a:pPr lvl="1"/>
            <a:r>
              <a:rPr lang="sk-SK" dirty="0" err="1"/>
              <a:t>Wall</a:t>
            </a:r>
            <a:r>
              <a:rPr lang="sk-SK" dirty="0"/>
              <a:t> 1 – (5.5, 0.7, 15.5), rotácia (0,0,90), veľkosť (5, 1, 50)</a:t>
            </a:r>
          </a:p>
          <a:p>
            <a:pPr lvl="1"/>
            <a:r>
              <a:rPr lang="sk-SK" dirty="0"/>
              <a:t>Wall2 – rovnako, len pozícia (-5.5, 0.7, 15.5)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50876"/>
            <a:ext cx="40862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2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dnaska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3.xml><?xml version="1.0" encoding="utf-8"?>
<a:themeOverride xmlns:a="http://schemas.openxmlformats.org/drawingml/2006/main">
  <a:clrScheme name="Modul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4.xml><?xml version="1.0" encoding="utf-8"?>
<a:themeOverride xmlns:a="http://schemas.openxmlformats.org/drawingml/2006/main">
  <a:clrScheme name="Modul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prednaska</Template>
  <TotalTime>7527</TotalTime>
  <Words>3773</Words>
  <Application>Microsoft Office PowerPoint</Application>
  <PresentationFormat>Prezentácia na obrazovke (4:3)</PresentationFormat>
  <Paragraphs>440</Paragraphs>
  <Slides>42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42</vt:i4>
      </vt:variant>
    </vt:vector>
  </HeadingPairs>
  <TitlesOfParts>
    <vt:vector size="51" baseType="lpstr">
      <vt:lpstr>Arial</vt:lpstr>
      <vt:lpstr>Corbel</vt:lpstr>
      <vt:lpstr>Courier New</vt:lpstr>
      <vt:lpstr>Times New Roman</vt:lpstr>
      <vt:lpstr>Wingdings</vt:lpstr>
      <vt:lpstr>Wingdings 2</vt:lpstr>
      <vt:lpstr>Wingdings 3</vt:lpstr>
      <vt:lpstr>prednaska</vt:lpstr>
      <vt:lpstr>1_Modul</vt:lpstr>
      <vt:lpstr>Runner concept</vt:lpstr>
      <vt:lpstr>Endless Runner</vt:lpstr>
      <vt:lpstr>Koncept</vt:lpstr>
      <vt:lpstr>Nekonečný priestor</vt:lpstr>
      <vt:lpstr>Textúra</vt:lpstr>
      <vt:lpstr>Pohyb okolia k hráčovi</vt:lpstr>
      <vt:lpstr>Hráč sa pohybuje po ploche</vt:lpstr>
      <vt:lpstr>Rolovanie textúry</vt:lpstr>
      <vt:lpstr>Environment</vt:lpstr>
      <vt:lpstr>Textúry</vt:lpstr>
      <vt:lpstr>Aplikácia obrázkov</vt:lpstr>
      <vt:lpstr>Pohyb 1/2</vt:lpstr>
      <vt:lpstr>Pohyb 2/2</vt:lpstr>
      <vt:lpstr>Player</vt:lpstr>
      <vt:lpstr>Player Controller</vt:lpstr>
      <vt:lpstr>Kamera</vt:lpstr>
      <vt:lpstr>Prekážky a bonusy</vt:lpstr>
      <vt:lpstr>Posun objektov</vt:lpstr>
      <vt:lpstr>Spawner</vt:lpstr>
      <vt:lpstr>Spawner Script</vt:lpstr>
      <vt:lpstr>Zber objektov</vt:lpstr>
      <vt:lpstr>Prezentácia programu PowerPoint</vt:lpstr>
      <vt:lpstr>GameController 2/2 - GUI</vt:lpstr>
      <vt:lpstr>Úprava playera</vt:lpstr>
      <vt:lpstr>Pridanie zvukov</vt:lpstr>
      <vt:lpstr>Úprava skriptu</vt:lpstr>
      <vt:lpstr>Prehranie zvuku</vt:lpstr>
      <vt:lpstr>Nepozbierané objekty</vt:lpstr>
      <vt:lpstr>Pohyb objektov k hráčovi</vt:lpstr>
      <vt:lpstr>Princíp</vt:lpstr>
      <vt:lpstr>Rozhranie</vt:lpstr>
      <vt:lpstr>... a poďme na kód</vt:lpstr>
      <vt:lpstr>Primárna inicializácia</vt:lpstr>
      <vt:lpstr>Vráť nový groud</vt:lpstr>
      <vt:lpstr>Vytvor mincu</vt:lpstr>
      <vt:lpstr>Update – pohyb playera</vt:lpstr>
      <vt:lpstr>Update – výroba a mazanie</vt:lpstr>
      <vt:lpstr>Update – posun objektov</vt:lpstr>
      <vt:lpstr>Dokončenie</vt:lpstr>
      <vt:lpstr>Vytváranie objektov pred hráčom</vt:lpstr>
      <vt:lpstr>Analógia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Pole</dc:title>
  <dc:creator>Jan Skalka</dc:creator>
  <cp:lastModifiedBy>Ján Skalka</cp:lastModifiedBy>
  <cp:revision>589</cp:revision>
  <cp:lastPrinted>1601-01-01T00:00:00Z</cp:lastPrinted>
  <dcterms:created xsi:type="dcterms:W3CDTF">2005-10-02T05:00:53Z</dcterms:created>
  <dcterms:modified xsi:type="dcterms:W3CDTF">2022-10-25T17:53:37Z</dcterms:modified>
</cp:coreProperties>
</file>