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FFFFFF"/>
        </a:solidFill>
        <a:effectLst>
          <a:outerShdw sx="100000" sy="100000" kx="0" ky="0" algn="b" rotWithShape="0" blurRad="50800" dist="38100" dir="540000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FFFFFF"/>
        </a:solidFill>
        <a:effectLst>
          <a:outerShdw sx="100000" sy="100000" kx="0" ky="0" algn="b" rotWithShape="0" blurRad="50800" dist="38100" dir="540000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FFFFFF"/>
        </a:solidFill>
        <a:effectLst>
          <a:outerShdw sx="100000" sy="100000" kx="0" ky="0" algn="b" rotWithShape="0" blurRad="50800" dist="38100" dir="540000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FFFFFF"/>
        </a:solidFill>
        <a:effectLst>
          <a:outerShdw sx="100000" sy="100000" kx="0" ky="0" algn="b" rotWithShape="0" blurRad="50800" dist="38100" dir="540000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FFFFFF"/>
        </a:solidFill>
        <a:effectLst>
          <a:outerShdw sx="100000" sy="100000" kx="0" ky="0" algn="b" rotWithShape="0" blurRad="50800" dist="38100" dir="540000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FFFFFF"/>
        </a:solidFill>
        <a:effectLst>
          <a:outerShdw sx="100000" sy="100000" kx="0" ky="0" algn="b" rotWithShape="0" blurRad="50800" dist="38100" dir="540000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FFFFFF"/>
        </a:solidFill>
        <a:effectLst>
          <a:outerShdw sx="100000" sy="100000" kx="0" ky="0" algn="b" rotWithShape="0" blurRad="50800" dist="38100" dir="540000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FFFFFF"/>
        </a:solidFill>
        <a:effectLst>
          <a:outerShdw sx="100000" sy="100000" kx="0" ky="0" algn="b" rotWithShape="0" blurRad="50800" dist="38100" dir="540000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FFFFFF"/>
        </a:solidFill>
        <a:effectLst>
          <a:outerShdw sx="100000" sy="100000" kx="0" ky="0" algn="b" rotWithShape="0" blurRad="50800" dist="38100" dir="540000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676164">
              <a:alpha val="3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0" cap="flat">
              <a:noFill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71EB">
              <a:alpha val="60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71EB">
              <a:alpha val="6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0" cap="flat">
              <a:noFill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71EB">
              <a:alpha val="60000"/>
            </a:srgbClr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676163">
              <a:alpha val="36000"/>
            </a:srgbClr>
          </a:solidFill>
        </a:fill>
      </a:tcStyle>
    </a:wholeTbl>
    <a:band2H>
      <a:tcTxStyle b="def" i="def"/>
      <a:tcStyle>
        <a:tcBdr/>
        <a:fill>
          <a:solidFill>
            <a:srgbClr val="676163">
              <a:alpha val="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0" cap="flat">
              <a:noFill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97EB">
              <a:alpha val="75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97EB">
              <a:alpha val="75000"/>
            </a:srgb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94908F">
              <a:alpha val="64999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71E00">
              <a:alpha val="8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2800">
              <a:alpha val="80000"/>
            </a:srgbClr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wholeTbl>
    <a:band2H>
      <a:tcTxStyle b="def" i="def"/>
      <a:tcStyle>
        <a:tcBdr/>
        <a:fill>
          <a:solidFill>
            <a:srgbClr val="676163">
              <a:alpha val="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B400">
              <a:alpha val="90000"/>
            </a:srgbClr>
          </a:solidFill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B400">
              <a:alpha val="90000"/>
            </a:srgb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676164">
              <a:alpha val="3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27D7D">
              <a:alpha val="64999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27D7D">
              <a:alpha val="64999"/>
            </a:srgbClr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676164">
              <a:alpha val="3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A0A4A8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A0A4A8"/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/Relationships>

</file>

<file path=ppt/charts/_rels/chart1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Sheet1.xlsx"/></Relationships>

</file>

<file path=ppt/charts/_rels/chart2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Sheet2.xlsx"/></Relationships>

</file>

<file path=ppt/charts/_rels/chart3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Sheet3.xlsx"/></Relationships>

</file>

<file path=ppt/charts/_rels/chart4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Sheet4.xlsx"/></Relationships>
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autoTitleDeleted val="1"/>
    <c:plotArea>
      <c:layout>
        <c:manualLayout>
          <c:layoutTarget val="inner"/>
          <c:xMode val="edge"/>
          <c:yMode val="edge"/>
          <c:x val="0.0681944"/>
          <c:y val="0.0678545"/>
          <c:w val="0.926806"/>
          <c:h val="0.82224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processing times</c:v>
                </c:pt>
              </c:strCache>
            </c:strRef>
          </c:tx>
          <c:spPr>
            <a:gradFill flip="none" rotWithShape="1">
              <a:gsLst>
                <a:gs pos="0">
                  <a:srgbClr val="00B8FF">
                    <a:alpha val="75000"/>
                  </a:srgbClr>
                </a:gs>
                <a:gs pos="100000">
                  <a:srgbClr val="0062FF">
                    <a:alpha val="64999"/>
                  </a:srgbClr>
                </a:gs>
              </a:gsLst>
              <a:lin ang="5400000" scaled="0"/>
            </a:gradFill>
            <a:ln w="12700" cap="flat">
              <a:noFill/>
              <a:miter lim="400000"/>
            </a:ln>
            <a:effectLst>
              <a:outerShdw sx="100000" sy="100000" kx="0" ky="0" algn="tl" rotWithShape="1" blurRad="50800" dist="25400" dir="5400000">
                <a:srgbClr val="000000">
                  <a:alpha val="50000"/>
                </a:srgbClr>
              </a:outerShdw>
            </a:effectLst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2800" u="none">
                    <a:solidFill>
                      <a:srgbClr val="FFFFFF"/>
                    </a:solidFill>
                    <a:effectLst>
                      <a:outerShdw sx="100000" sy="100000" kx="0" ky="0" algn="tl" rotWithShape="1" blurRad="190500" dist="129058" dir="2700000">
                        <a:srgbClr val="000000">
                          <a:alpha val="48275"/>
                        </a:srgbClr>
                      </a:outerShdw>
                    </a:effectLst>
                    <a:latin typeface="Helvetica Neue Light"/>
                  </a:defRPr>
                </a:pPr>
              </a:p>
            </c:txPr>
            <c:dLblPos val="in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</c:strCache>
            </c:strRef>
          </c:cat>
          <c:val>
            <c:numRef>
              <c:f>Sheet1!$B$2:$H$2</c:f>
              <c:numCache>
                <c:ptCount val="7"/>
                <c:pt idx="0">
                  <c:v>5.000000</c:v>
                </c:pt>
                <c:pt idx="1">
                  <c:v>10.000000</c:v>
                </c:pt>
                <c:pt idx="2">
                  <c:v>20.000000</c:v>
                </c:pt>
                <c:pt idx="3">
                  <c:v>25.000000</c:v>
                </c:pt>
                <c:pt idx="4">
                  <c:v>20.000000</c:v>
                </c:pt>
                <c:pt idx="5">
                  <c:v>10.000000</c:v>
                </c:pt>
                <c:pt idx="6">
                  <c:v>5.000000</c:v>
                </c:pt>
              </c:numCache>
            </c:numRef>
          </c:val>
        </c:ser>
        <c:gapWidth val="40"/>
        <c:overlap val="-10"/>
        <c:axId val="2094734552"/>
        <c:axId val="2094734553"/>
      </c:barChart>
      <c:catAx>
        <c:axId val="209473455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low"/>
        <c:spPr>
          <a:ln w="12700" cap="flat">
            <a:solidFill>
              <a:srgbClr val="B8B8B8"/>
            </a:solidFill>
            <a:prstDash val="solid"/>
            <a:miter lim="400000"/>
          </a:ln>
        </c:spPr>
        <c:txPr>
          <a:bodyPr rot="0"/>
          <a:lstStyle/>
          <a:p>
            <a:pPr>
              <a:defRPr b="0" i="0" strike="noStrike" sz="2200" u="none">
                <a:solidFill>
                  <a:srgbClr val="FFFFFF"/>
                </a:solidFill>
                <a:latin typeface="Helvetica Neue Light"/>
              </a:defRPr>
            </a:pPr>
          </a:p>
        </c:txPr>
        <c:crossAx val="2094734553"/>
        <c:crosses val="autoZero"/>
        <c:auto val="1"/>
        <c:lblAlgn val="ctr"/>
        <c:noMultiLvlLbl val="1"/>
      </c:catAx>
      <c:valAx>
        <c:axId val="2094734553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B8B8B8"/>
              </a:solidFill>
              <a:prstDash val="solid"/>
              <a:miter lim="400000"/>
            </a:ln>
          </c:spPr>
        </c:majorGridlines>
        <c:numFmt formatCode="General" sourceLinked="0"/>
        <c:majorTickMark val="none"/>
        <c:minorTickMark val="none"/>
        <c:tickLblPos val="nextTo"/>
        <c:spPr>
          <a:ln w="12700" cap="flat">
            <a:noFill/>
            <a:prstDash val="solid"/>
            <a:miter lim="400000"/>
          </a:ln>
        </c:spPr>
        <c:txPr>
          <a:bodyPr rot="0"/>
          <a:lstStyle/>
          <a:p>
            <a:pPr>
              <a:defRPr b="0" i="0" strike="noStrike" sz="2200" u="none">
                <a:solidFill>
                  <a:srgbClr val="FFFFFF"/>
                </a:solidFill>
                <a:latin typeface="Helvetica Neue Light"/>
              </a:defRPr>
            </a:pPr>
          </a:p>
        </c:txPr>
        <c:crossAx val="2094734552"/>
        <c:crosses val="autoZero"/>
        <c:crossBetween val="between"/>
        <c:majorUnit val="7.5"/>
        <c:minorUnit val="3.75"/>
      </c:valAx>
      <c:spPr>
        <a:noFill/>
        <a:ln w="12700" cap="flat">
          <a:noFill/>
          <a:miter lim="400000"/>
        </a:ln>
        <a:effectLst/>
      </c:spPr>
    </c:plotArea>
    <c:plotVisOnly val="1"/>
    <c:dispBlanksAs val="gap"/>
  </c:chart>
  <c:spPr>
    <a:noFill/>
    <a:ln>
      <a:noFill/>
    </a:ln>
    <a:effectLst/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autoTitleDeleted val="1"/>
    <c:plotArea>
      <c:layout>
        <c:manualLayout>
          <c:layoutTarget val="inner"/>
          <c:xMode val="edge"/>
          <c:yMode val="edge"/>
          <c:x val="0.0681944"/>
          <c:y val="0.0678545"/>
          <c:w val="0.926806"/>
          <c:h val="0.82224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processing times</c:v>
                </c:pt>
              </c:strCache>
            </c:strRef>
          </c:tx>
          <c:spPr>
            <a:gradFill flip="none" rotWithShape="1">
              <a:gsLst>
                <a:gs pos="0">
                  <a:srgbClr val="00B8FF">
                    <a:alpha val="75000"/>
                  </a:srgbClr>
                </a:gs>
                <a:gs pos="100000">
                  <a:srgbClr val="0062FF">
                    <a:alpha val="64999"/>
                  </a:srgbClr>
                </a:gs>
              </a:gsLst>
              <a:lin ang="5400000" scaled="0"/>
            </a:gradFill>
            <a:ln w="12700" cap="flat">
              <a:noFill/>
              <a:miter lim="400000"/>
            </a:ln>
            <a:effectLst>
              <a:outerShdw sx="100000" sy="100000" kx="0" ky="0" algn="tl" rotWithShape="1" blurRad="50800" dist="25400" dir="5400000">
                <a:srgbClr val="000000">
                  <a:alpha val="50000"/>
                </a:srgbClr>
              </a:outerShdw>
            </a:effectLst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2800" u="none">
                    <a:solidFill>
                      <a:srgbClr val="FFFFFF"/>
                    </a:solidFill>
                    <a:effectLst>
                      <a:outerShdw sx="100000" sy="100000" kx="0" ky="0" algn="tl" rotWithShape="1" blurRad="190500" dist="129058" dir="2700000">
                        <a:srgbClr val="000000">
                          <a:alpha val="48275"/>
                        </a:srgbClr>
                      </a:outerShdw>
                    </a:effectLst>
                    <a:latin typeface="Helvetica Neue Light"/>
                  </a:defRPr>
                </a:pPr>
              </a:p>
            </c:txPr>
            <c:dLblPos val="in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Sheet1!$B$1:$Q$1</c:f>
              <c:strCache>
                <c:ptCount val="16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  <c:pt idx="8">
                  <c:v>45</c:v>
                </c:pt>
                <c:pt idx="9">
                  <c:v>50</c:v>
                </c:pt>
                <c:pt idx="10">
                  <c:v>55</c:v>
                </c:pt>
                <c:pt idx="11">
                  <c:v>60</c:v>
                </c:pt>
                <c:pt idx="12">
                  <c:v>65</c:v>
                </c:pt>
                <c:pt idx="13">
                  <c:v>70</c:v>
                </c:pt>
                <c:pt idx="14">
                  <c:v>75</c:v>
                </c:pt>
                <c:pt idx="15">
                  <c:v>80</c:v>
                </c:pt>
              </c:strCache>
            </c:strRef>
          </c:cat>
          <c:val>
            <c:numRef>
              <c:f>Sheet1!$B$2:$Q$2</c:f>
              <c:numCache>
                <c:ptCount val="16"/>
                <c:pt idx="0">
                  <c:v>5.000000</c:v>
                </c:pt>
                <c:pt idx="1">
                  <c:v>10.000000</c:v>
                </c:pt>
                <c:pt idx="2">
                  <c:v>25.000000</c:v>
                </c:pt>
                <c:pt idx="3">
                  <c:v>15.000000</c:v>
                </c:pt>
                <c:pt idx="4">
                  <c:v>10.000000</c:v>
                </c:pt>
                <c:pt idx="5">
                  <c:v>25.000000</c:v>
                </c:pt>
                <c:pt idx="6">
                  <c:v>10.000000</c:v>
                </c:pt>
                <c:pt idx="7">
                  <c:v>5.000000</c:v>
                </c:pt>
                <c:pt idx="8">
                  <c:v>10.000000</c:v>
                </c:pt>
                <c:pt idx="9">
                  <c:v>25.000000</c:v>
                </c:pt>
                <c:pt idx="10">
                  <c:v>30.000000</c:v>
                </c:pt>
                <c:pt idx="11">
                  <c:v>20.000000</c:v>
                </c:pt>
                <c:pt idx="12">
                  <c:v>15.000000</c:v>
                </c:pt>
                <c:pt idx="13">
                  <c:v>10.000000</c:v>
                </c:pt>
                <c:pt idx="14">
                  <c:v>8.000000</c:v>
                </c:pt>
                <c:pt idx="15">
                  <c:v>5.000000</c:v>
                </c:pt>
              </c:numCache>
            </c:numRef>
          </c:val>
        </c:ser>
        <c:gapWidth val="40"/>
        <c:overlap val="-10"/>
        <c:axId val="2094734552"/>
        <c:axId val="2094734553"/>
      </c:barChart>
      <c:catAx>
        <c:axId val="209473455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low"/>
        <c:spPr>
          <a:ln w="12700" cap="flat">
            <a:solidFill>
              <a:srgbClr val="B8B8B8"/>
            </a:solidFill>
            <a:prstDash val="solid"/>
            <a:miter lim="400000"/>
          </a:ln>
        </c:spPr>
        <c:txPr>
          <a:bodyPr rot="0"/>
          <a:lstStyle/>
          <a:p>
            <a:pPr>
              <a:defRPr b="0" i="0" strike="noStrike" sz="2200" u="none">
                <a:solidFill>
                  <a:srgbClr val="FFFFFF"/>
                </a:solidFill>
                <a:latin typeface="Helvetica Neue Light"/>
              </a:defRPr>
            </a:pPr>
          </a:p>
        </c:txPr>
        <c:crossAx val="2094734553"/>
        <c:crosses val="autoZero"/>
        <c:auto val="1"/>
        <c:lblAlgn val="ctr"/>
        <c:noMultiLvlLbl val="1"/>
      </c:catAx>
      <c:valAx>
        <c:axId val="2094734553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B8B8B8"/>
              </a:solidFill>
              <a:prstDash val="solid"/>
              <a:miter lim="400000"/>
            </a:ln>
          </c:spPr>
        </c:majorGridlines>
        <c:numFmt formatCode="General" sourceLinked="0"/>
        <c:majorTickMark val="none"/>
        <c:minorTickMark val="none"/>
        <c:tickLblPos val="nextTo"/>
        <c:spPr>
          <a:ln w="12700" cap="flat">
            <a:noFill/>
            <a:prstDash val="solid"/>
            <a:miter lim="400000"/>
          </a:ln>
        </c:spPr>
        <c:txPr>
          <a:bodyPr rot="0"/>
          <a:lstStyle/>
          <a:p>
            <a:pPr>
              <a:defRPr b="0" i="0" strike="noStrike" sz="2200" u="none">
                <a:solidFill>
                  <a:srgbClr val="FFFFFF"/>
                </a:solidFill>
                <a:latin typeface="Helvetica Neue Light"/>
              </a:defRPr>
            </a:pPr>
          </a:p>
        </c:txPr>
        <c:crossAx val="2094734552"/>
        <c:crosses val="autoZero"/>
        <c:crossBetween val="between"/>
        <c:majorUnit val="7.5"/>
        <c:minorUnit val="3.75"/>
      </c:valAx>
      <c:spPr>
        <a:noFill/>
        <a:ln w="12700" cap="flat">
          <a:noFill/>
          <a:miter lim="400000"/>
        </a:ln>
        <a:effectLst/>
      </c:spPr>
    </c:plotArea>
    <c:plotVisOnly val="1"/>
    <c:dispBlanksAs val="gap"/>
  </c:chart>
  <c:spPr>
    <a:noFill/>
    <a:ln>
      <a:noFill/>
    </a:ln>
    <a:effectLst/>
  </c:sp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autoTitleDeleted val="1"/>
    <c:plotArea>
      <c:layout>
        <c:manualLayout>
          <c:layoutTarget val="inner"/>
          <c:xMode val="edge"/>
          <c:yMode val="edge"/>
          <c:x val="0.0489362"/>
          <c:y val="0.0678545"/>
          <c:w val="0.946064"/>
          <c:h val="0.82224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processing times</c:v>
                </c:pt>
              </c:strCache>
            </c:strRef>
          </c:tx>
          <c:spPr>
            <a:gradFill flip="none" rotWithShape="1">
              <a:gsLst>
                <a:gs pos="0">
                  <a:srgbClr val="00B8FF">
                    <a:alpha val="75000"/>
                  </a:srgbClr>
                </a:gs>
                <a:gs pos="100000">
                  <a:srgbClr val="0062FF">
                    <a:alpha val="64999"/>
                  </a:srgbClr>
                </a:gs>
              </a:gsLst>
              <a:lin ang="5400000" scaled="0"/>
            </a:gradFill>
            <a:ln w="12700" cap="flat">
              <a:noFill/>
              <a:miter lim="400000"/>
            </a:ln>
            <a:effectLst>
              <a:outerShdw sx="100000" sy="100000" kx="0" ky="0" algn="tl" rotWithShape="1" blurRad="50800" dist="25400" dir="5400000">
                <a:srgbClr val="000000">
                  <a:alpha val="50000"/>
                </a:srgbClr>
              </a:outerShdw>
            </a:effectLst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2800" u="none">
                    <a:solidFill>
                      <a:srgbClr val="FFFFFF"/>
                    </a:solidFill>
                    <a:effectLst>
                      <a:outerShdw sx="100000" sy="100000" kx="0" ky="0" algn="tl" rotWithShape="1" blurRad="190500" dist="129058" dir="2700000">
                        <a:srgbClr val="000000">
                          <a:alpha val="48275"/>
                        </a:srgbClr>
                      </a:outerShdw>
                    </a:effectLst>
                    <a:latin typeface="Helvetica Neue Light"/>
                  </a:defRPr>
                </a:pPr>
              </a:p>
            </c:txPr>
            <c:dLblPos val="in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Sheet1!$B$1:$Q$1</c:f>
              <c:strCache>
                <c:ptCount val="16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  <c:pt idx="8">
                  <c:v>45</c:v>
                </c:pt>
                <c:pt idx="9">
                  <c:v>50</c:v>
                </c:pt>
                <c:pt idx="10">
                  <c:v>55</c:v>
                </c:pt>
                <c:pt idx="11">
                  <c:v>60</c:v>
                </c:pt>
                <c:pt idx="12">
                  <c:v>65</c:v>
                </c:pt>
                <c:pt idx="13">
                  <c:v>70</c:v>
                </c:pt>
                <c:pt idx="14">
                  <c:v>75</c:v>
                </c:pt>
                <c:pt idx="15">
                  <c:v>80</c:v>
                </c:pt>
              </c:strCache>
            </c:strRef>
          </c:cat>
          <c:val>
            <c:numRef>
              <c:f>Sheet1!$B$2:$Q$2</c:f>
              <c:numCache>
                <c:ptCount val="16"/>
                <c:pt idx="0">
                  <c:v>5.000000</c:v>
                </c:pt>
                <c:pt idx="1">
                  <c:v>10.000000</c:v>
                </c:pt>
                <c:pt idx="2">
                  <c:v>30.000000</c:v>
                </c:pt>
                <c:pt idx="3">
                  <c:v>35.000000</c:v>
                </c:pt>
                <c:pt idx="4">
                  <c:v>40.000000</c:v>
                </c:pt>
                <c:pt idx="5">
                  <c:v>35.000000</c:v>
                </c:pt>
                <c:pt idx="6">
                  <c:v>31.000000</c:v>
                </c:pt>
                <c:pt idx="7">
                  <c:v>28.000000</c:v>
                </c:pt>
                <c:pt idx="8">
                  <c:v>25.000000</c:v>
                </c:pt>
                <c:pt idx="9">
                  <c:v>22.000000</c:v>
                </c:pt>
                <c:pt idx="10">
                  <c:v>20.000000</c:v>
                </c:pt>
                <c:pt idx="11">
                  <c:v>18.000000</c:v>
                </c:pt>
                <c:pt idx="12">
                  <c:v>15.000000</c:v>
                </c:pt>
                <c:pt idx="13">
                  <c:v>10.000000</c:v>
                </c:pt>
                <c:pt idx="14">
                  <c:v>8.000000</c:v>
                </c:pt>
                <c:pt idx="15">
                  <c:v>5.000000</c:v>
                </c:pt>
              </c:numCache>
            </c:numRef>
          </c:val>
        </c:ser>
        <c:gapWidth val="40"/>
        <c:overlap val="-10"/>
        <c:axId val="2094734552"/>
        <c:axId val="2094734553"/>
      </c:barChart>
      <c:catAx>
        <c:axId val="209473455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low"/>
        <c:spPr>
          <a:ln w="12700" cap="flat">
            <a:solidFill>
              <a:srgbClr val="B8B8B8"/>
            </a:solidFill>
            <a:prstDash val="solid"/>
            <a:miter lim="400000"/>
          </a:ln>
        </c:spPr>
        <c:txPr>
          <a:bodyPr rot="0"/>
          <a:lstStyle/>
          <a:p>
            <a:pPr>
              <a:defRPr b="0" i="0" strike="noStrike" sz="2200" u="none">
                <a:solidFill>
                  <a:srgbClr val="FFFFFF"/>
                </a:solidFill>
                <a:latin typeface="Helvetica Neue Light"/>
              </a:defRPr>
            </a:pPr>
          </a:p>
        </c:txPr>
        <c:crossAx val="2094734553"/>
        <c:crosses val="autoZero"/>
        <c:auto val="1"/>
        <c:lblAlgn val="ctr"/>
        <c:noMultiLvlLbl val="1"/>
      </c:catAx>
      <c:valAx>
        <c:axId val="2094734553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B8B8B8"/>
              </a:solidFill>
              <a:prstDash val="solid"/>
              <a:miter lim="400000"/>
            </a:ln>
          </c:spPr>
        </c:majorGridlines>
        <c:numFmt formatCode="General" sourceLinked="0"/>
        <c:majorTickMark val="none"/>
        <c:minorTickMark val="none"/>
        <c:tickLblPos val="nextTo"/>
        <c:spPr>
          <a:ln w="12700" cap="flat">
            <a:noFill/>
            <a:prstDash val="solid"/>
            <a:miter lim="400000"/>
          </a:ln>
        </c:spPr>
        <c:txPr>
          <a:bodyPr rot="0"/>
          <a:lstStyle/>
          <a:p>
            <a:pPr>
              <a:defRPr b="0" i="0" strike="noStrike" sz="2200" u="none">
                <a:solidFill>
                  <a:srgbClr val="FFFFFF"/>
                </a:solidFill>
                <a:latin typeface="Helvetica Neue Light"/>
              </a:defRPr>
            </a:pPr>
          </a:p>
        </c:txPr>
        <c:crossAx val="2094734552"/>
        <c:crosses val="autoZero"/>
        <c:crossBetween val="between"/>
        <c:majorUnit val="10"/>
        <c:minorUnit val="5"/>
      </c:valAx>
      <c:spPr>
        <a:noFill/>
        <a:ln w="12700" cap="flat">
          <a:noFill/>
          <a:miter lim="400000"/>
        </a:ln>
        <a:effectLst/>
      </c:spPr>
    </c:plotArea>
    <c:plotVisOnly val="1"/>
    <c:dispBlanksAs val="gap"/>
  </c:chart>
  <c:spPr>
    <a:noFill/>
    <a:ln>
      <a:noFill/>
    </a:ln>
    <a:effectLst/>
  </c:sp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autoTitleDeleted val="1"/>
    <c:plotArea>
      <c:layout>
        <c:manualLayout>
          <c:layoutTarget val="inner"/>
          <c:xMode val="edge"/>
          <c:yMode val="edge"/>
          <c:x val="0.0489362"/>
          <c:y val="0.0678545"/>
          <c:w val="0.946064"/>
          <c:h val="0.82224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processing times</c:v>
                </c:pt>
              </c:strCache>
            </c:strRef>
          </c:tx>
          <c:spPr>
            <a:gradFill flip="none" rotWithShape="1">
              <a:gsLst>
                <a:gs pos="0">
                  <a:srgbClr val="00B8FF">
                    <a:alpha val="75000"/>
                  </a:srgbClr>
                </a:gs>
                <a:gs pos="100000">
                  <a:srgbClr val="0062FF">
                    <a:alpha val="64999"/>
                  </a:srgbClr>
                </a:gs>
              </a:gsLst>
              <a:lin ang="5400000" scaled="0"/>
            </a:gradFill>
            <a:ln w="12700" cap="flat">
              <a:noFill/>
              <a:miter lim="400000"/>
            </a:ln>
            <a:effectLst>
              <a:outerShdw sx="100000" sy="100000" kx="0" ky="0" algn="tl" rotWithShape="1" blurRad="50800" dist="25400" dir="5400000">
                <a:srgbClr val="000000">
                  <a:alpha val="50000"/>
                </a:srgbClr>
              </a:outerShdw>
            </a:effectLst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2800" u="none">
                    <a:solidFill>
                      <a:srgbClr val="FFFFFF"/>
                    </a:solidFill>
                    <a:effectLst>
                      <a:outerShdw sx="100000" sy="100000" kx="0" ky="0" algn="tl" rotWithShape="1" blurRad="190500" dist="129058" dir="2700000">
                        <a:srgbClr val="000000">
                          <a:alpha val="48275"/>
                        </a:srgbClr>
                      </a:outerShdw>
                    </a:effectLst>
                    <a:latin typeface="Helvetica Neue Light"/>
                  </a:defRPr>
                </a:pPr>
              </a:p>
            </c:txPr>
            <c:dLblPos val="in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Sheet1!$B$1:$BV$1</c:f>
              <c:strCache>
                <c:ptCount val="73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  <c:pt idx="8">
                  <c:v>45</c:v>
                </c:pt>
                <c:pt idx="9">
                  <c:v>50</c:v>
                </c:pt>
                <c:pt idx="10">
                  <c:v>55</c:v>
                </c:pt>
                <c:pt idx="11">
                  <c:v>60</c:v>
                </c:pt>
                <c:pt idx="12">
                  <c:v>65</c:v>
                </c:pt>
                <c:pt idx="13">
                  <c:v>70</c:v>
                </c:pt>
                <c:pt idx="14">
                  <c:v>75</c:v>
                </c:pt>
                <c:pt idx="15">
                  <c:v>80</c:v>
                </c:pt>
                <c:pt idx="16">
                  <c:v>85</c:v>
                </c:pt>
                <c:pt idx="17">
                  <c:v>90</c:v>
                </c:pt>
                <c:pt idx="18">
                  <c:v>95</c:v>
                </c:pt>
                <c:pt idx="19">
                  <c:v>100</c:v>
                </c:pt>
                <c:pt idx="20">
                  <c:v>105</c:v>
                </c:pt>
                <c:pt idx="21">
                  <c:v>110</c:v>
                </c:pt>
                <c:pt idx="22">
                  <c:v>115</c:v>
                </c:pt>
                <c:pt idx="23">
                  <c:v>120</c:v>
                </c:pt>
                <c:pt idx="24">
                  <c:v>125</c:v>
                </c:pt>
                <c:pt idx="25">
                  <c:v>130</c:v>
                </c:pt>
                <c:pt idx="26">
                  <c:v>135</c:v>
                </c:pt>
                <c:pt idx="27">
                  <c:v>140</c:v>
                </c:pt>
                <c:pt idx="28">
                  <c:v>145</c:v>
                </c:pt>
                <c:pt idx="29">
                  <c:v>150</c:v>
                </c:pt>
                <c:pt idx="30">
                  <c:v>155</c:v>
                </c:pt>
                <c:pt idx="31">
                  <c:v>160</c:v>
                </c:pt>
                <c:pt idx="32">
                  <c:v>165</c:v>
                </c:pt>
                <c:pt idx="33">
                  <c:v>170</c:v>
                </c:pt>
                <c:pt idx="34">
                  <c:v>175</c:v>
                </c:pt>
                <c:pt idx="35">
                  <c:v>180</c:v>
                </c:pt>
                <c:pt idx="36">
                  <c:v>185</c:v>
                </c:pt>
                <c:pt idx="37">
                  <c:v>190</c:v>
                </c:pt>
                <c:pt idx="38">
                  <c:v>195</c:v>
                </c:pt>
                <c:pt idx="39">
                  <c:v>200</c:v>
                </c:pt>
                <c:pt idx="40">
                  <c:v/>
                </c:pt>
                <c:pt idx="41">
                  <c:v/>
                </c:pt>
                <c:pt idx="42">
                  <c:v/>
                </c:pt>
                <c:pt idx="43">
                  <c:v/>
                </c:pt>
                <c:pt idx="44">
                  <c:v/>
                </c:pt>
                <c:pt idx="45">
                  <c:v/>
                </c:pt>
                <c:pt idx="46">
                  <c:v/>
                </c:pt>
                <c:pt idx="47">
                  <c:v/>
                </c:pt>
                <c:pt idx="48">
                  <c:v/>
                </c:pt>
                <c:pt idx="49">
                  <c:v/>
                </c:pt>
                <c:pt idx="50">
                  <c:v/>
                </c:pt>
                <c:pt idx="51">
                  <c:v/>
                </c:pt>
                <c:pt idx="52">
                  <c:v/>
                </c:pt>
                <c:pt idx="53">
                  <c:v/>
                </c:pt>
                <c:pt idx="54">
                  <c:v/>
                </c:pt>
                <c:pt idx="55">
                  <c:v/>
                </c:pt>
                <c:pt idx="56">
                  <c:v/>
                </c:pt>
                <c:pt idx="57">
                  <c:v/>
                </c:pt>
                <c:pt idx="58">
                  <c:v/>
                </c:pt>
                <c:pt idx="59">
                  <c:v/>
                </c:pt>
                <c:pt idx="60">
                  <c:v/>
                </c:pt>
                <c:pt idx="61">
                  <c:v/>
                </c:pt>
                <c:pt idx="62">
                  <c:v/>
                </c:pt>
                <c:pt idx="63">
                  <c:v/>
                </c:pt>
                <c:pt idx="64">
                  <c:v/>
                </c:pt>
                <c:pt idx="65">
                  <c:v/>
                </c:pt>
                <c:pt idx="66">
                  <c:v/>
                </c:pt>
                <c:pt idx="67">
                  <c:v/>
                </c:pt>
                <c:pt idx="68">
                  <c:v/>
                </c:pt>
                <c:pt idx="69">
                  <c:v/>
                </c:pt>
                <c:pt idx="70">
                  <c:v/>
                </c:pt>
                <c:pt idx="71">
                  <c:v/>
                </c:pt>
                <c:pt idx="72">
                  <c:v/>
                </c:pt>
              </c:strCache>
            </c:strRef>
          </c:cat>
          <c:val>
            <c:numRef>
              <c:f>Sheet1!$B$2:$BV$2</c:f>
              <c:numCache>
                <c:ptCount val="69"/>
                <c:pt idx="0">
                  <c:v>5.000000</c:v>
                </c:pt>
                <c:pt idx="1">
                  <c:v>10.000000</c:v>
                </c:pt>
                <c:pt idx="2">
                  <c:v>30.000000</c:v>
                </c:pt>
                <c:pt idx="3">
                  <c:v>35.000000</c:v>
                </c:pt>
                <c:pt idx="4">
                  <c:v>40.000000</c:v>
                </c:pt>
                <c:pt idx="5">
                  <c:v>35.000000</c:v>
                </c:pt>
                <c:pt idx="6">
                  <c:v>31.000000</c:v>
                </c:pt>
                <c:pt idx="7">
                  <c:v>28.000000</c:v>
                </c:pt>
                <c:pt idx="8">
                  <c:v>25.000000</c:v>
                </c:pt>
                <c:pt idx="9">
                  <c:v>22.000000</c:v>
                </c:pt>
                <c:pt idx="10">
                  <c:v>20.000000</c:v>
                </c:pt>
                <c:pt idx="11">
                  <c:v>18.000000</c:v>
                </c:pt>
                <c:pt idx="12">
                  <c:v>15.000000</c:v>
                </c:pt>
                <c:pt idx="13">
                  <c:v>10.000000</c:v>
                </c:pt>
                <c:pt idx="14">
                  <c:v>8.000000</c:v>
                </c:pt>
                <c:pt idx="15">
                  <c:v>5.000000</c:v>
                </c:pt>
                <c:pt idx="16">
                  <c:v>5.000000</c:v>
                </c:pt>
                <c:pt idx="17">
                  <c:v>1.000000</c:v>
                </c:pt>
                <c:pt idx="18">
                  <c:v>1.000000</c:v>
                </c:pt>
                <c:pt idx="19">
                  <c:v>1.000000</c:v>
                </c:pt>
                <c:pt idx="20">
                  <c:v>1.000000</c:v>
                </c:pt>
                <c:pt idx="21">
                  <c:v>1.000000</c:v>
                </c:pt>
                <c:pt idx="22">
                  <c:v>1.000000</c:v>
                </c:pt>
                <c:pt idx="23">
                  <c:v>1.000000</c:v>
                </c:pt>
                <c:pt idx="24">
                  <c:v>1.000000</c:v>
                </c:pt>
                <c:pt idx="25">
                  <c:v>1.000000</c:v>
                </c:pt>
                <c:pt idx="26">
                  <c:v>1.000000</c:v>
                </c:pt>
                <c:pt idx="27">
                  <c:v>1.000000</c:v>
                </c:pt>
                <c:pt idx="28">
                  <c:v>1.000000</c:v>
                </c:pt>
                <c:pt idx="29">
                  <c:v>1.000000</c:v>
                </c:pt>
                <c:pt idx="30">
                  <c:v>1.000000</c:v>
                </c:pt>
                <c:pt idx="31">
                  <c:v>1.000000</c:v>
                </c:pt>
                <c:pt idx="32">
                  <c:v>1.000000</c:v>
                </c:pt>
                <c:pt idx="33">
                  <c:v>1.000000</c:v>
                </c:pt>
                <c:pt idx="34">
                  <c:v>1.000000</c:v>
                </c:pt>
                <c:pt idx="35">
                  <c:v>1.000000</c:v>
                </c:pt>
                <c:pt idx="36">
                  <c:v>1.000000</c:v>
                </c:pt>
                <c:pt idx="37">
                  <c:v>1.000000</c:v>
                </c:pt>
                <c:pt idx="38">
                  <c:v>1.000000</c:v>
                </c:pt>
                <c:pt idx="39">
                  <c:v>1.000000</c:v>
                </c:pt>
                <c:pt idx="40">
                  <c:v>1.000000</c:v>
                </c:pt>
                <c:pt idx="41">
                  <c:v>1.000000</c:v>
                </c:pt>
                <c:pt idx="42">
                  <c:v>1.000000</c:v>
                </c:pt>
                <c:pt idx="43">
                  <c:v>1.000000</c:v>
                </c:pt>
                <c:pt idx="44">
                  <c:v>1.000000</c:v>
                </c:pt>
                <c:pt idx="45">
                  <c:v>1.000000</c:v>
                </c:pt>
                <c:pt idx="46">
                  <c:v>1.000000</c:v>
                </c:pt>
                <c:pt idx="47">
                  <c:v>1.000000</c:v>
                </c:pt>
                <c:pt idx="48">
                  <c:v>1.000000</c:v>
                </c:pt>
                <c:pt idx="49">
                  <c:v>1.000000</c:v>
                </c:pt>
                <c:pt idx="50">
                  <c:v>1.000000</c:v>
                </c:pt>
                <c:pt idx="51">
                  <c:v>1.000000</c:v>
                </c:pt>
                <c:pt idx="52">
                  <c:v>1.000000</c:v>
                </c:pt>
                <c:pt idx="53">
                  <c:v>1.000000</c:v>
                </c:pt>
                <c:pt idx="54">
                  <c:v>1.000000</c:v>
                </c:pt>
                <c:pt idx="55">
                  <c:v>1.000000</c:v>
                </c:pt>
                <c:pt idx="56">
                  <c:v>1.000000</c:v>
                </c:pt>
                <c:pt idx="57">
                  <c:v>1.000000</c:v>
                </c:pt>
                <c:pt idx="58">
                  <c:v>1.000000</c:v>
                </c:pt>
                <c:pt idx="59">
                  <c:v>1.000000</c:v>
                </c:pt>
                <c:pt idx="60">
                  <c:v>1.000000</c:v>
                </c:pt>
                <c:pt idx="61">
                  <c:v>1.000000</c:v>
                </c:pt>
                <c:pt idx="62">
                  <c:v>1.000000</c:v>
                </c:pt>
                <c:pt idx="63">
                  <c:v>1.000000</c:v>
                </c:pt>
                <c:pt idx="64">
                  <c:v>1.000000</c:v>
                </c:pt>
                <c:pt idx="65">
                  <c:v>1.000000</c:v>
                </c:pt>
                <c:pt idx="66">
                  <c:v>1.000000</c:v>
                </c:pt>
                <c:pt idx="67">
                  <c:v>1.000000</c:v>
                </c:pt>
                <c:pt idx="68">
                  <c:v>1.000000</c:v>
                </c:pt>
              </c:numCache>
            </c:numRef>
          </c:val>
        </c:ser>
        <c:gapWidth val="40"/>
        <c:overlap val="-10"/>
        <c:axId val="2094734552"/>
        <c:axId val="2094734553"/>
      </c:barChart>
      <c:catAx>
        <c:axId val="209473455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low"/>
        <c:spPr>
          <a:ln w="12700" cap="flat">
            <a:solidFill>
              <a:srgbClr val="B8B8B8"/>
            </a:solidFill>
            <a:prstDash val="solid"/>
            <a:miter lim="400000"/>
          </a:ln>
        </c:spPr>
        <c:txPr>
          <a:bodyPr rot="0"/>
          <a:lstStyle/>
          <a:p>
            <a:pPr>
              <a:defRPr b="0" i="0" strike="noStrike" sz="2200" u="none">
                <a:solidFill>
                  <a:srgbClr val="FFFFFF"/>
                </a:solidFill>
                <a:latin typeface="Helvetica Neue Light"/>
              </a:defRPr>
            </a:pPr>
          </a:p>
        </c:txPr>
        <c:crossAx val="2094734553"/>
        <c:crosses val="autoZero"/>
        <c:auto val="1"/>
        <c:lblAlgn val="ctr"/>
        <c:noMultiLvlLbl val="1"/>
      </c:catAx>
      <c:valAx>
        <c:axId val="2094734553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B8B8B8"/>
              </a:solidFill>
              <a:prstDash val="solid"/>
              <a:miter lim="400000"/>
            </a:ln>
          </c:spPr>
        </c:majorGridlines>
        <c:numFmt formatCode="General" sourceLinked="0"/>
        <c:majorTickMark val="none"/>
        <c:minorTickMark val="none"/>
        <c:tickLblPos val="nextTo"/>
        <c:spPr>
          <a:ln w="12700" cap="flat">
            <a:noFill/>
            <a:prstDash val="solid"/>
            <a:miter lim="400000"/>
          </a:ln>
        </c:spPr>
        <c:txPr>
          <a:bodyPr rot="0"/>
          <a:lstStyle/>
          <a:p>
            <a:pPr>
              <a:defRPr b="0" i="0" strike="noStrike" sz="2200" u="none">
                <a:solidFill>
                  <a:srgbClr val="FFFFFF"/>
                </a:solidFill>
                <a:latin typeface="Helvetica Neue Light"/>
              </a:defRPr>
            </a:pPr>
          </a:p>
        </c:txPr>
        <c:crossAx val="2094734552"/>
        <c:crosses val="autoZero"/>
        <c:crossBetween val="between"/>
        <c:majorUnit val="10"/>
        <c:minorUnit val="5"/>
      </c:valAx>
      <c:spPr>
        <a:noFill/>
        <a:ln w="12700" cap="flat">
          <a:noFill/>
          <a:miter lim="400000"/>
        </a:ln>
        <a:effectLst/>
      </c:spPr>
    </c:plotArea>
    <c:plotVisOnly val="1"/>
    <c:dispBlanksAs val="gap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6" name="Shape 11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850900" y="1270000"/>
            <a:ext cx="11303000" cy="35052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850900" y="4864100"/>
            <a:ext cx="11303000" cy="15748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1pPr>
            <a:lvl2pPr marL="0" indent="2286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2pPr>
            <a:lvl3pPr marL="0" indent="4572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3pPr>
            <a:lvl4pPr marL="0" indent="6858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4pPr>
            <a:lvl5pPr marL="0" indent="9144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>
                <a:solidFill>
                  <a:srgbClr val="73BFFF"/>
                </a:solidFill>
                <a:effectLst>
                  <a:outerShdw sx="100000" sy="100000" kx="0" ky="0" algn="b" rotWithShape="0" blurRad="38100" dist="36285" dir="2700000">
                    <a:srgbClr val="000000">
                      <a:alpha val="48000"/>
                    </a:srgbClr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3" name="Shape 93"/>
          <p:cNvSpPr/>
          <p:nvPr>
            <p:ph type="body" sz="quarter" idx="14"/>
          </p:nvPr>
        </p:nvSpPr>
        <p:spPr>
          <a:xfrm>
            <a:off x="1270000" y="4267200"/>
            <a:ext cx="10464800" cy="647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>
                <a:effectLst>
                  <a:outerShdw sx="100000" sy="100000" kx="0" ky="0" algn="b" rotWithShape="0" blurRad="38100" dist="54428" dir="2700000">
                    <a:srgbClr val="000000">
                      <a:alpha val="48000"/>
                    </a:srgbClr>
                  </a:outerShdw>
                </a:effectLst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4" name="Shape 9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2" name="Shape 10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825500" y="914400"/>
            <a:ext cx="11341100" cy="57404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787400" y="6807200"/>
            <a:ext cx="11430000" cy="12192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title"/>
          </p:nvPr>
        </p:nvSpPr>
        <p:spPr>
          <a:xfrm>
            <a:off x="787400" y="3657600"/>
            <a:ext cx="11430000" cy="24384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0" name="Shape 3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>
            <p:ph type="pic" sz="half" idx="13"/>
          </p:nvPr>
        </p:nvSpPr>
        <p:spPr>
          <a:xfrm>
            <a:off x="7200900" y="1257300"/>
            <a:ext cx="5016500" cy="72136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8" name="Shape 38"/>
          <p:cNvSpPr/>
          <p:nvPr>
            <p:ph type="title"/>
          </p:nvPr>
        </p:nvSpPr>
        <p:spPr>
          <a:xfrm>
            <a:off x="787400" y="1384300"/>
            <a:ext cx="5638800" cy="35052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39" name="Shape 39"/>
          <p:cNvSpPr/>
          <p:nvPr>
            <p:ph type="body" sz="quarter" idx="1"/>
          </p:nvPr>
        </p:nvSpPr>
        <p:spPr>
          <a:xfrm>
            <a:off x="787400" y="4876800"/>
            <a:ext cx="5638800" cy="37592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1pPr>
            <a:lvl2pPr marL="0" indent="2286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2pPr>
            <a:lvl3pPr marL="0" indent="4572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3pPr>
            <a:lvl4pPr marL="0" indent="6858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4pPr>
            <a:lvl5pPr marL="0" indent="9144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hape 4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Shape 4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6" name="Shape 56"/>
          <p:cNvSpPr/>
          <p:nvPr>
            <p:ph type="body" idx="1"/>
          </p:nvPr>
        </p:nvSpPr>
        <p:spPr>
          <a:xfrm>
            <a:off x="787400" y="2768600"/>
            <a:ext cx="11430000" cy="57150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hape 5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type="pic" sz="half" idx="13"/>
          </p:nvPr>
        </p:nvSpPr>
        <p:spPr>
          <a:xfrm>
            <a:off x="7213600" y="2755900"/>
            <a:ext cx="5016500" cy="57150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5" name="Shape 6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6" name="Shape 66"/>
          <p:cNvSpPr/>
          <p:nvPr>
            <p:ph type="body" sz="half" idx="1"/>
          </p:nvPr>
        </p:nvSpPr>
        <p:spPr>
          <a:xfrm>
            <a:off x="787400" y="2768600"/>
            <a:ext cx="5422900" cy="57150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7" name="Shape 6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7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type="pic" sz="quarter" idx="13"/>
          </p:nvPr>
        </p:nvSpPr>
        <p:spPr>
          <a:xfrm>
            <a:off x="6858000" y="5105400"/>
            <a:ext cx="5321300" cy="3381384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3" name="Shape 83"/>
          <p:cNvSpPr/>
          <p:nvPr>
            <p:ph type="pic" sz="quarter" idx="14"/>
          </p:nvPr>
        </p:nvSpPr>
        <p:spPr>
          <a:xfrm>
            <a:off x="6858000" y="1270000"/>
            <a:ext cx="5316292" cy="33782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half" idx="15"/>
          </p:nvPr>
        </p:nvSpPr>
        <p:spPr>
          <a:xfrm>
            <a:off x="1143000" y="1244600"/>
            <a:ext cx="5219700" cy="72136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sldNum" sz="quarter" idx="2"/>
          </p:nvPr>
        </p:nvSpPr>
        <p:spPr>
          <a:xfrm>
            <a:off x="12534899" y="9309100"/>
            <a:ext cx="312015" cy="312344"/>
          </a:xfrm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body" idx="1"/>
          </p:nvPr>
        </p:nvSpPr>
        <p:spPr>
          <a:xfrm>
            <a:off x="787400" y="1371600"/>
            <a:ext cx="11430000" cy="7010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buBlip>
                <a:blip r:embed="rId3"/>
              </a:buBlip>
            </a:lvl1pPr>
            <a:lvl2pPr>
              <a:buBlip>
                <a:blip r:embed="rId3"/>
              </a:buBlip>
            </a:lvl2pPr>
            <a:lvl3pPr>
              <a:buBlip>
                <a:blip r:embed="rId3"/>
              </a:buBlip>
            </a:lvl3pPr>
            <a:lvl4pPr>
              <a:buBlip>
                <a:blip r:embed="rId3"/>
              </a:buBlip>
            </a:lvl4pPr>
            <a:lvl5pPr>
              <a:buBlip>
                <a:blip r:embed="rId3"/>
              </a:buBlip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" name="Shape 3"/>
          <p:cNvSpPr/>
          <p:nvPr>
            <p:ph type="title"/>
          </p:nvPr>
        </p:nvSpPr>
        <p:spPr>
          <a:xfrm>
            <a:off x="787400" y="254000"/>
            <a:ext cx="11430000" cy="24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12536220" y="9309100"/>
            <a:ext cx="312015" cy="312344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defRPr b="1" sz="1400">
                <a:solidFill>
                  <a:srgbClr val="FFFFFF">
                    <a:alpha val="70000"/>
                  </a:srgbClr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1pPr>
      <a:lvl2pPr marL="889000" marR="0" indent="-4445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2pPr>
      <a:lvl3pPr marL="1333500" marR="0" indent="-4445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3pPr>
      <a:lvl4pPr marL="1778000" marR="0" indent="-4445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4pPr>
      <a:lvl5pPr marL="2222500" marR="0" indent="-4445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5pPr>
      <a:lvl6pPr marL="2667000" marR="0" indent="-4445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6pPr>
      <a:lvl7pPr marL="3111500" marR="0" indent="-4445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7pPr>
      <a:lvl8pPr marL="3556000" marR="0" indent="-4445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8pPr>
      <a:lvl9pPr marL="4000500" marR="0" indent="-4445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9pPr>
    </p:bodyStyle>
    <p:otherStyle>
      <a:lvl1pPr marL="0" marR="0" indent="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chart" Target="../charts/chart2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chart" Target="../charts/chart3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chart" Target="../charts/chart4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.png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4.pn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.png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4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hyperlink" Target="mailto:drtdevteam@digital.homeoffice.gov.uk" TargetMode="External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chart" Target="../charts/chart1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"/>
          <p:cNvPicPr>
            <a:picLocks noChangeAspect="0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7010400" y="1066800"/>
            <a:ext cx="5397500" cy="7620000"/>
          </a:xfrm>
          <a:prstGeom prst="rect">
            <a:avLst/>
          </a:prstGeom>
        </p:spPr>
      </p:pic>
      <p:sp>
        <p:nvSpPr>
          <p:cNvPr id="119" name="Shape 11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DRT</a:t>
            </a:r>
          </a:p>
        </p:txBody>
      </p:sp>
      <p:sp>
        <p:nvSpPr>
          <p:cNvPr id="120" name="Shape 12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Kicking it up a gear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Multi-modal </a:t>
            </a:r>
          </a:p>
        </p:txBody>
      </p:sp>
      <p:graphicFrame>
        <p:nvGraphicFramePr>
          <p:cNvPr id="179" name="Chart 179"/>
          <p:cNvGraphicFramePr/>
          <p:nvPr/>
        </p:nvGraphicFramePr>
        <p:xfrm>
          <a:off x="748563" y="3503528"/>
          <a:ext cx="11507674" cy="4934052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180" name="Shape 180"/>
          <p:cNvSpPr/>
          <p:nvPr/>
        </p:nvSpPr>
        <p:spPr>
          <a:xfrm>
            <a:off x="2788665" y="4144363"/>
            <a:ext cx="785167" cy="4597204"/>
          </a:xfrm>
          <a:prstGeom prst="rect">
            <a:avLst/>
          </a:prstGeom>
          <a:ln w="25400">
            <a:solidFill>
              <a:srgbClr val="ACA6A4"/>
            </a:solidFill>
            <a:miter lim="400000"/>
          </a:ln>
          <a:effectLst>
            <a:outerShdw sx="100000" sy="100000" kx="0" ky="0" algn="b" rotWithShape="0" blurRad="25400" dist="38100" dir="2700000">
              <a:srgbClr val="000000">
                <a:alpha val="64999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600"/>
            </a:pPr>
          </a:p>
        </p:txBody>
      </p:sp>
      <p:sp>
        <p:nvSpPr>
          <p:cNvPr id="181" name="Shape 181"/>
          <p:cNvSpPr/>
          <p:nvPr/>
        </p:nvSpPr>
        <p:spPr>
          <a:xfrm>
            <a:off x="4777504" y="4278948"/>
            <a:ext cx="808177" cy="4597205"/>
          </a:xfrm>
          <a:prstGeom prst="rect">
            <a:avLst/>
          </a:prstGeom>
          <a:ln w="25400">
            <a:solidFill>
              <a:srgbClr val="ACA6A4"/>
            </a:solidFill>
            <a:miter lim="400000"/>
          </a:ln>
          <a:effectLst>
            <a:outerShdw sx="100000" sy="100000" kx="0" ky="0" algn="b" rotWithShape="0" blurRad="25400" dist="38100" dir="2700000">
              <a:srgbClr val="000000">
                <a:alpha val="64999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600"/>
            </a:pPr>
          </a:p>
        </p:txBody>
      </p:sp>
      <p:sp>
        <p:nvSpPr>
          <p:cNvPr id="182" name="Shape 182"/>
          <p:cNvSpPr/>
          <p:nvPr/>
        </p:nvSpPr>
        <p:spPr>
          <a:xfrm>
            <a:off x="8213707" y="3671951"/>
            <a:ext cx="841337" cy="5092963"/>
          </a:xfrm>
          <a:prstGeom prst="rect">
            <a:avLst/>
          </a:prstGeom>
          <a:ln w="25400">
            <a:solidFill>
              <a:srgbClr val="ACA6A4"/>
            </a:solidFill>
            <a:miter lim="400000"/>
          </a:ln>
          <a:effectLst>
            <a:outerShdw sx="100000" sy="100000" kx="0" ky="0" algn="b" rotWithShape="0" blurRad="25400" dist="38100" dir="2700000">
              <a:srgbClr val="000000">
                <a:alpha val="64999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600"/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81" grpId="2"/>
      <p:bldP build="whole" bldLvl="1" animBg="1" rev="0" advAuto="0" spid="182" grpId="3"/>
      <p:bldP build="whole" bldLvl="1" animBg="1" rev="0" advAuto="0" spid="180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Tail</a:t>
            </a:r>
          </a:p>
        </p:txBody>
      </p:sp>
      <p:graphicFrame>
        <p:nvGraphicFramePr>
          <p:cNvPr id="185" name="Chart 185"/>
          <p:cNvGraphicFramePr/>
          <p:nvPr/>
        </p:nvGraphicFramePr>
        <p:xfrm>
          <a:off x="589203" y="2675157"/>
          <a:ext cx="11274655" cy="4934053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Long tail</a:t>
            </a:r>
          </a:p>
        </p:txBody>
      </p:sp>
      <p:graphicFrame>
        <p:nvGraphicFramePr>
          <p:cNvPr id="188" name="Chart 188"/>
          <p:cNvGraphicFramePr/>
          <p:nvPr/>
        </p:nvGraphicFramePr>
        <p:xfrm>
          <a:off x="589203" y="2675157"/>
          <a:ext cx="11274655" cy="4934053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189" name="Shape 189"/>
          <p:cNvSpPr/>
          <p:nvPr/>
        </p:nvSpPr>
        <p:spPr>
          <a:xfrm>
            <a:off x="10562307" y="6179308"/>
            <a:ext cx="1126486" cy="1379599"/>
          </a:xfrm>
          <a:prstGeom prst="rect">
            <a:avLst/>
          </a:prstGeom>
          <a:ln w="25400">
            <a:solidFill>
              <a:srgbClr val="ACA6A4"/>
            </a:solidFill>
            <a:miter lim="400000"/>
          </a:ln>
          <a:effectLst>
            <a:outerShdw sx="100000" sy="100000" kx="0" ky="0" algn="b" rotWithShape="0" blurRad="25400" dist="38100" dir="2700000">
              <a:srgbClr val="000000">
                <a:alpha val="64999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600"/>
            </a:pPr>
          </a:p>
        </p:txBody>
      </p:sp>
      <p:sp>
        <p:nvSpPr>
          <p:cNvPr id="190" name="Shape 190"/>
          <p:cNvSpPr/>
          <p:nvPr/>
        </p:nvSpPr>
        <p:spPr>
          <a:xfrm>
            <a:off x="6313658" y="7838705"/>
            <a:ext cx="6329478" cy="7338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IS81/accompany minor etc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89" grpId="1"/>
      <p:bldP build="whole" bldLvl="1" animBg="1" rev="0" advAuto="0" spid="190" grpId="2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It was output only</a:t>
            </a:r>
          </a:p>
        </p:txBody>
      </p:sp>
      <p:sp>
        <p:nvSpPr>
          <p:cNvPr id="193" name="Shape 193"/>
          <p:cNvSpPr/>
          <p:nvPr/>
        </p:nvSpPr>
        <p:spPr>
          <a:xfrm>
            <a:off x="1745532" y="2482322"/>
            <a:ext cx="5732379" cy="1437125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600"/>
            </a:lvl1pPr>
          </a:lstStyle>
          <a:p>
            <a:pPr/>
            <a:r>
              <a:t>DRT recommender</a:t>
            </a:r>
          </a:p>
        </p:txBody>
      </p:sp>
      <p:sp>
        <p:nvSpPr>
          <p:cNvPr id="194" name="Shape 194"/>
          <p:cNvSpPr/>
          <p:nvPr/>
        </p:nvSpPr>
        <p:spPr>
          <a:xfrm>
            <a:off x="9753112" y="2129497"/>
            <a:ext cx="1905001" cy="190500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600"/>
            </a:lvl1pPr>
          </a:lstStyle>
          <a:p>
            <a:pPr/>
            <a:r>
              <a:t>You!</a:t>
            </a:r>
          </a:p>
        </p:txBody>
      </p:sp>
      <p:sp>
        <p:nvSpPr>
          <p:cNvPr id="195" name="Shape 195"/>
          <p:cNvSpPr/>
          <p:nvPr/>
        </p:nvSpPr>
        <p:spPr>
          <a:xfrm>
            <a:off x="7820248" y="2248384"/>
            <a:ext cx="1905001" cy="1905001"/>
          </a:xfrm>
          <a:prstGeom prst="rightArrow">
            <a:avLst>
              <a:gd name="adj1" fmla="val 25916"/>
              <a:gd name="adj2" fmla="val 60797"/>
            </a:avLst>
          </a:prstGeom>
          <a:blipFill>
            <a:blip r:embed="rId3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600"/>
            </a:pPr>
          </a:p>
        </p:txBody>
      </p:sp>
      <p:sp>
        <p:nvSpPr>
          <p:cNvPr id="196" name="Shape 196"/>
          <p:cNvSpPr/>
          <p:nvPr/>
        </p:nvSpPr>
        <p:spPr>
          <a:xfrm>
            <a:off x="3303523" y="4509884"/>
            <a:ext cx="6397753" cy="7338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Impossible! So. Now what?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96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Close the loop</a:t>
            </a:r>
          </a:p>
        </p:txBody>
      </p:sp>
      <p:sp>
        <p:nvSpPr>
          <p:cNvPr id="199" name="Shape 199"/>
          <p:cNvSpPr/>
          <p:nvPr/>
        </p:nvSpPr>
        <p:spPr>
          <a:xfrm>
            <a:off x="1745532" y="2482322"/>
            <a:ext cx="5732379" cy="1437125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600"/>
            </a:lvl1pPr>
          </a:lstStyle>
          <a:p>
            <a:pPr/>
            <a:r>
              <a:t>DRT recommender</a:t>
            </a:r>
          </a:p>
        </p:txBody>
      </p:sp>
      <p:sp>
        <p:nvSpPr>
          <p:cNvPr id="200" name="Shape 200"/>
          <p:cNvSpPr/>
          <p:nvPr/>
        </p:nvSpPr>
        <p:spPr>
          <a:xfrm>
            <a:off x="9753112" y="2129497"/>
            <a:ext cx="1905001" cy="190500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600"/>
            </a:lvl1pPr>
          </a:lstStyle>
          <a:p>
            <a:pPr/>
            <a:r>
              <a:t>You!</a:t>
            </a:r>
          </a:p>
        </p:txBody>
      </p:sp>
      <p:sp>
        <p:nvSpPr>
          <p:cNvPr id="201" name="Shape 201"/>
          <p:cNvSpPr/>
          <p:nvPr/>
        </p:nvSpPr>
        <p:spPr>
          <a:xfrm>
            <a:off x="7820248" y="2248384"/>
            <a:ext cx="1905001" cy="1905001"/>
          </a:xfrm>
          <a:prstGeom prst="rightArrow">
            <a:avLst>
              <a:gd name="adj1" fmla="val 25916"/>
              <a:gd name="adj2" fmla="val 60797"/>
            </a:avLst>
          </a:prstGeom>
          <a:blipFill>
            <a:blip r:embed="rId3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600"/>
            </a:pPr>
          </a:p>
        </p:txBody>
      </p:sp>
      <p:sp>
        <p:nvSpPr>
          <p:cNvPr id="204" name="Shape 204"/>
          <p:cNvSpPr/>
          <p:nvPr/>
        </p:nvSpPr>
        <p:spPr>
          <a:xfrm>
            <a:off x="5217254" y="3886217"/>
            <a:ext cx="4907107" cy="9764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1" fill="norm" stroke="1" extrusionOk="0">
                <a:moveTo>
                  <a:pt x="0" y="552"/>
                </a:moveTo>
                <a:cubicBezTo>
                  <a:pt x="5716" y="21600"/>
                  <a:pt x="12916" y="21416"/>
                  <a:pt x="21600" y="0"/>
                </a:cubicBezTo>
              </a:path>
            </a:pathLst>
          </a:custGeom>
          <a:ln w="228600">
            <a:solidFill>
              <a:srgbClr val="44920B"/>
            </a:solidFill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203" name="Shape 203"/>
          <p:cNvSpPr/>
          <p:nvPr/>
        </p:nvSpPr>
        <p:spPr>
          <a:xfrm>
            <a:off x="1704869" y="4163807"/>
            <a:ext cx="3039247" cy="26791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spcBef>
                <a:spcPts val="3600"/>
              </a:spcBef>
              <a:defRPr sz="3600"/>
            </a:pPr>
            <a:r>
              <a:t>Shifts</a:t>
            </a:r>
          </a:p>
          <a:p>
            <a:pPr algn="l">
              <a:spcBef>
                <a:spcPts val="3600"/>
              </a:spcBef>
              <a:defRPr sz="3600"/>
            </a:pPr>
            <a:r>
              <a:t>IS81</a:t>
            </a:r>
          </a:p>
          <a:p>
            <a:pPr algn="l">
              <a:spcBef>
                <a:spcPts val="3600"/>
              </a:spcBef>
              <a:defRPr sz="3600"/>
            </a:pPr>
            <a:r>
              <a:t>Meal breaks 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0" presetID="19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3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3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Class="entr" nodeType="withEffect" presetSubtype="10" presetID="19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1" dur="500" fill="hold"/>
                                        <p:tgtEl>
                                          <p:spTgt spid="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ntr" nodeType="clickEffect" presetSubtype="10" presetID="19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8" dur="500" fill="hold"/>
                                        <p:tgtEl>
                                          <p:spTgt spid="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10" presetID="19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5" dur="500" fill="hold"/>
                                        <p:tgtEl>
                                          <p:spTgt spid="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03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/>
        </p:nvSpPr>
        <p:spPr>
          <a:xfrm>
            <a:off x="705505" y="3487868"/>
            <a:ext cx="1905001" cy="1905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600"/>
            </a:lvl1pPr>
          </a:lstStyle>
          <a:p>
            <a:pPr/>
            <a:r>
              <a:t>Flight-stats</a:t>
            </a:r>
          </a:p>
        </p:txBody>
      </p:sp>
      <p:sp>
        <p:nvSpPr>
          <p:cNvPr id="207" name="Shape 207"/>
          <p:cNvSpPr/>
          <p:nvPr/>
        </p:nvSpPr>
        <p:spPr>
          <a:xfrm>
            <a:off x="3062237" y="4475295"/>
            <a:ext cx="2057752" cy="80301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600"/>
            </a:lvl1pPr>
          </a:lstStyle>
          <a:p>
            <a:pPr/>
            <a:r>
              <a:t>Rabbit</a:t>
            </a:r>
          </a:p>
        </p:txBody>
      </p:sp>
      <p:cxnSp>
        <p:nvCxnSpPr>
          <p:cNvPr id="208" name="Connector 208"/>
          <p:cNvCxnSpPr>
            <a:stCxn id="206" idx="0"/>
            <a:endCxn id="207" idx="0"/>
          </p:cNvCxnSpPr>
          <p:nvPr/>
        </p:nvCxnSpPr>
        <p:spPr>
          <a:xfrm>
            <a:off x="1658005" y="4440368"/>
            <a:ext cx="2433109" cy="436433"/>
          </a:xfrm>
          <a:prstGeom prst="straightConnector1">
            <a:avLst/>
          </a:prstGeom>
          <a:ln w="12700">
            <a:solidFill>
              <a:srgbClr val="FF2600"/>
            </a:solidFill>
            <a:miter lim="400000"/>
          </a:ln>
        </p:spPr>
      </p:cxnSp>
      <p:sp>
        <p:nvSpPr>
          <p:cNvPr id="209" name="Shape 209"/>
          <p:cNvSpPr/>
          <p:nvPr/>
        </p:nvSpPr>
        <p:spPr>
          <a:xfrm>
            <a:off x="269073" y="274637"/>
            <a:ext cx="2777864" cy="1905001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3600"/>
            </a:pPr>
            <a:r>
              <a:t>Portfeeds</a:t>
            </a:r>
          </a:p>
          <a:p>
            <a:pPr>
              <a:defRPr sz="3600"/>
            </a:pPr>
            <a:r>
              <a:t>Http, email, ftp</a:t>
            </a:r>
          </a:p>
        </p:txBody>
      </p:sp>
      <p:sp>
        <p:nvSpPr>
          <p:cNvPr id="210" name="Shape 210"/>
          <p:cNvSpPr/>
          <p:nvPr/>
        </p:nvSpPr>
        <p:spPr>
          <a:xfrm>
            <a:off x="8026651" y="2036731"/>
            <a:ext cx="1064869" cy="2243236"/>
          </a:xfrm>
          <a:prstGeom prst="rect">
            <a:avLst/>
          </a:prstGeom>
          <a:blipFill>
            <a:blip r:embed="rId4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600"/>
            </a:lvl1pPr>
          </a:lstStyle>
          <a:p>
            <a:pPr/>
            <a:r>
              <a:t>DB</a:t>
            </a:r>
          </a:p>
        </p:txBody>
      </p:sp>
      <p:sp>
        <p:nvSpPr>
          <p:cNvPr id="211" name="Shape 211"/>
          <p:cNvSpPr/>
          <p:nvPr/>
        </p:nvSpPr>
        <p:spPr>
          <a:xfrm>
            <a:off x="10307008" y="694703"/>
            <a:ext cx="2068663" cy="1064869"/>
          </a:xfrm>
          <a:prstGeom prst="rect">
            <a:avLst/>
          </a:prstGeom>
          <a:blipFill>
            <a:blip r:embed="rId4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600"/>
            </a:lvl1pPr>
          </a:lstStyle>
          <a:p>
            <a:pPr/>
            <a:r>
              <a:t>Crunch</a:t>
            </a:r>
          </a:p>
        </p:txBody>
      </p:sp>
      <p:sp>
        <p:nvSpPr>
          <p:cNvPr id="212" name="Shape 212"/>
          <p:cNvSpPr/>
          <p:nvPr/>
        </p:nvSpPr>
        <p:spPr>
          <a:xfrm>
            <a:off x="10307008" y="3029614"/>
            <a:ext cx="2014109" cy="944851"/>
          </a:xfrm>
          <a:prstGeom prst="rect">
            <a:avLst/>
          </a:prstGeom>
          <a:blipFill>
            <a:blip r:embed="rId4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600"/>
            </a:lvl1pPr>
          </a:lstStyle>
          <a:p>
            <a:pPr/>
            <a:r>
              <a:t>API</a:t>
            </a:r>
          </a:p>
        </p:txBody>
      </p:sp>
      <p:sp>
        <p:nvSpPr>
          <p:cNvPr id="213" name="Shape 213"/>
          <p:cNvSpPr/>
          <p:nvPr/>
        </p:nvSpPr>
        <p:spPr>
          <a:xfrm>
            <a:off x="10307008" y="5244506"/>
            <a:ext cx="2014109" cy="955762"/>
          </a:xfrm>
          <a:prstGeom prst="rect">
            <a:avLst/>
          </a:prstGeom>
          <a:blipFill>
            <a:blip r:embed="rId4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600"/>
            </a:lvl1pPr>
          </a:lstStyle>
          <a:p>
            <a:pPr/>
            <a:r>
              <a:t>PAL</a:t>
            </a:r>
          </a:p>
        </p:txBody>
      </p:sp>
      <p:sp>
        <p:nvSpPr>
          <p:cNvPr id="214" name="Shape 214"/>
          <p:cNvSpPr/>
          <p:nvPr/>
        </p:nvSpPr>
        <p:spPr>
          <a:xfrm>
            <a:off x="5113468" y="3007792"/>
            <a:ext cx="2123217" cy="988494"/>
          </a:xfrm>
          <a:prstGeom prst="rect">
            <a:avLst/>
          </a:prstGeom>
          <a:blipFill>
            <a:blip r:embed="rId4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600"/>
            </a:lvl1pPr>
          </a:lstStyle>
          <a:p>
            <a:pPr/>
            <a:r>
              <a:t>Importer</a:t>
            </a:r>
          </a:p>
        </p:txBody>
      </p:sp>
      <p:cxnSp>
        <p:nvCxnSpPr>
          <p:cNvPr id="215" name="Connector 215"/>
          <p:cNvCxnSpPr>
            <a:stCxn id="207" idx="0"/>
            <a:endCxn id="214" idx="0"/>
          </p:cNvCxnSpPr>
          <p:nvPr/>
        </p:nvCxnSpPr>
        <p:spPr>
          <a:xfrm flipV="1">
            <a:off x="4091113" y="3502039"/>
            <a:ext cx="2083964" cy="1374762"/>
          </a:xfrm>
          <a:prstGeom prst="straightConnector1">
            <a:avLst/>
          </a:prstGeom>
          <a:ln w="12700">
            <a:solidFill>
              <a:srgbClr val="FFCF00"/>
            </a:solidFill>
            <a:miter lim="400000"/>
          </a:ln>
        </p:spPr>
      </p:cxnSp>
      <p:cxnSp>
        <p:nvCxnSpPr>
          <p:cNvPr id="216" name="Connector 216"/>
          <p:cNvCxnSpPr>
            <a:stCxn id="214" idx="0"/>
            <a:endCxn id="210" idx="0"/>
          </p:cNvCxnSpPr>
          <p:nvPr/>
        </p:nvCxnSpPr>
        <p:spPr>
          <a:xfrm flipV="1">
            <a:off x="6175076" y="3158349"/>
            <a:ext cx="2384010" cy="343691"/>
          </a:xfrm>
          <a:prstGeom prst="straightConnector1">
            <a:avLst/>
          </a:prstGeom>
          <a:ln w="12700">
            <a:solidFill>
              <a:srgbClr val="FFCF00"/>
            </a:solidFill>
            <a:miter lim="400000"/>
          </a:ln>
        </p:spPr>
      </p:cxnSp>
      <p:cxnSp>
        <p:nvCxnSpPr>
          <p:cNvPr id="217" name="Connector 217"/>
          <p:cNvCxnSpPr>
            <a:stCxn id="210" idx="0"/>
            <a:endCxn id="211" idx="0"/>
          </p:cNvCxnSpPr>
          <p:nvPr/>
        </p:nvCxnSpPr>
        <p:spPr>
          <a:xfrm flipV="1">
            <a:off x="8559085" y="1227137"/>
            <a:ext cx="2782255" cy="1931213"/>
          </a:xfrm>
          <a:prstGeom prst="straightConnector1">
            <a:avLst/>
          </a:prstGeom>
          <a:ln w="12700">
            <a:solidFill>
              <a:srgbClr val="FFCF00"/>
            </a:solidFill>
            <a:miter lim="400000"/>
          </a:ln>
        </p:spPr>
      </p:cxnSp>
      <p:sp>
        <p:nvSpPr>
          <p:cNvPr id="227" name="Shape 227"/>
          <p:cNvSpPr/>
          <p:nvPr/>
        </p:nvSpPr>
        <p:spPr>
          <a:xfrm>
            <a:off x="8585708" y="1172587"/>
            <a:ext cx="1692116" cy="8641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929" fill="norm" stroke="1" extrusionOk="0">
                <a:moveTo>
                  <a:pt x="0" y="20929"/>
                </a:moveTo>
                <a:cubicBezTo>
                  <a:pt x="2528" y="6288"/>
                  <a:pt x="9728" y="-671"/>
                  <a:pt x="21600" y="51"/>
                </a:cubicBezTo>
              </a:path>
            </a:pathLst>
          </a:custGeom>
          <a:ln w="12700">
            <a:solidFill>
              <a:srgbClr val="FFCF00"/>
            </a:solidFill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219" name="Shape 219"/>
          <p:cNvSpPr/>
          <p:nvPr/>
        </p:nvSpPr>
        <p:spPr>
          <a:xfrm>
            <a:off x="6379704" y="6408363"/>
            <a:ext cx="1598331" cy="7338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PHP</a:t>
            </a:r>
          </a:p>
        </p:txBody>
      </p:sp>
      <p:cxnSp>
        <p:nvCxnSpPr>
          <p:cNvPr id="220" name="Connector 220"/>
          <p:cNvCxnSpPr>
            <a:stCxn id="206" idx="0"/>
            <a:endCxn id="209" idx="0"/>
          </p:cNvCxnSpPr>
          <p:nvPr/>
        </p:nvCxnSpPr>
        <p:spPr>
          <a:xfrm flipH="1" flipV="1">
            <a:off x="1658004" y="1227137"/>
            <a:ext cx="2" cy="3213232"/>
          </a:xfrm>
          <a:prstGeom prst="straightConnector1">
            <a:avLst/>
          </a:prstGeom>
          <a:ln w="12700">
            <a:solidFill>
              <a:srgbClr val="FFCF00"/>
            </a:solidFill>
            <a:miter lim="400000"/>
          </a:ln>
        </p:spPr>
      </p:cxnSp>
      <p:sp>
        <p:nvSpPr>
          <p:cNvPr id="221" name="Shape 221"/>
          <p:cNvSpPr/>
          <p:nvPr/>
        </p:nvSpPr>
        <p:spPr>
          <a:xfrm>
            <a:off x="615192" y="6408363"/>
            <a:ext cx="1300049" cy="7338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scala</a:t>
            </a:r>
          </a:p>
        </p:txBody>
      </p:sp>
      <p:sp>
        <p:nvSpPr>
          <p:cNvPr id="222" name="Shape 222"/>
          <p:cNvSpPr/>
          <p:nvPr/>
        </p:nvSpPr>
        <p:spPr>
          <a:xfrm flipV="1">
            <a:off x="4066031" y="519777"/>
            <a:ext cx="1" cy="8255439"/>
          </a:xfrm>
          <a:prstGeom prst="line">
            <a:avLst/>
          </a:prstGeom>
          <a:ln w="127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/>
            </a:pPr>
          </a:p>
        </p:txBody>
      </p:sp>
      <p:sp>
        <p:nvSpPr>
          <p:cNvPr id="223" name="Shape 223"/>
          <p:cNvSpPr/>
          <p:nvPr/>
        </p:nvSpPr>
        <p:spPr>
          <a:xfrm>
            <a:off x="8893830" y="3516670"/>
            <a:ext cx="1390897" cy="1"/>
          </a:xfrm>
          <a:prstGeom prst="line">
            <a:avLst/>
          </a:prstGeom>
          <a:ln w="12700">
            <a:solidFill>
              <a:srgbClr val="FFCF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/>
            </a:pPr>
          </a:p>
        </p:txBody>
      </p:sp>
      <p:sp>
        <p:nvSpPr>
          <p:cNvPr id="224" name="Shape 224"/>
          <p:cNvSpPr/>
          <p:nvPr/>
        </p:nvSpPr>
        <p:spPr>
          <a:xfrm flipV="1">
            <a:off x="11284590" y="3924300"/>
            <a:ext cx="1" cy="1446394"/>
          </a:xfrm>
          <a:prstGeom prst="line">
            <a:avLst/>
          </a:prstGeom>
          <a:ln w="12700">
            <a:solidFill>
              <a:srgbClr val="FFCF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/>
            </a:pPr>
          </a:p>
        </p:txBody>
      </p:sp>
      <p:sp>
        <p:nvSpPr>
          <p:cNvPr id="225" name="Shape 225"/>
          <p:cNvSpPr/>
          <p:nvPr/>
        </p:nvSpPr>
        <p:spPr>
          <a:xfrm>
            <a:off x="10001505" y="7219361"/>
            <a:ext cx="1905001" cy="1905001"/>
          </a:xfrm>
          <a:prstGeom prst="ellipse">
            <a:avLst/>
          </a:prstGeom>
          <a:blipFill>
            <a:blip r:embed="rId5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600"/>
            </a:lvl1pPr>
          </a:lstStyle>
          <a:p>
            <a:pPr/>
            <a:r>
              <a:t>You!</a:t>
            </a:r>
          </a:p>
        </p:txBody>
      </p:sp>
      <p:sp>
        <p:nvSpPr>
          <p:cNvPr id="226" name="Shape 226"/>
          <p:cNvSpPr/>
          <p:nvPr/>
        </p:nvSpPr>
        <p:spPr>
          <a:xfrm flipV="1">
            <a:off x="11022731" y="6197543"/>
            <a:ext cx="1" cy="1155473"/>
          </a:xfrm>
          <a:prstGeom prst="line">
            <a:avLst/>
          </a:prstGeom>
          <a:ln w="12700">
            <a:solidFill>
              <a:srgbClr val="65DA1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Fan in, fan out</a:t>
            </a:r>
          </a:p>
        </p:txBody>
      </p:sp>
      <p:sp>
        <p:nvSpPr>
          <p:cNvPr id="230" name="Shape 230"/>
          <p:cNvSpPr/>
          <p:nvPr/>
        </p:nvSpPr>
        <p:spPr>
          <a:xfrm>
            <a:off x="3406495" y="4593404"/>
            <a:ext cx="5684576" cy="1308727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600"/>
            </a:lvl1pPr>
          </a:lstStyle>
          <a:p>
            <a:pPr/>
            <a:r>
              <a:t>Normalise, crunch</a:t>
            </a:r>
          </a:p>
        </p:txBody>
      </p:sp>
      <p:sp>
        <p:nvSpPr>
          <p:cNvPr id="231" name="Shape 231"/>
          <p:cNvSpPr/>
          <p:nvPr/>
        </p:nvSpPr>
        <p:spPr>
          <a:xfrm rot="1664980">
            <a:off x="491259" y="3713776"/>
            <a:ext cx="3354851" cy="610993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600"/>
            </a:lvl1pPr>
          </a:lstStyle>
          <a:p>
            <a:pPr/>
            <a:r>
              <a:t>STN</a:t>
            </a:r>
          </a:p>
        </p:txBody>
      </p:sp>
      <p:sp>
        <p:nvSpPr>
          <p:cNvPr id="232" name="Shape 232"/>
          <p:cNvSpPr/>
          <p:nvPr/>
        </p:nvSpPr>
        <p:spPr>
          <a:xfrm rot="19377691">
            <a:off x="576172" y="6526980"/>
            <a:ext cx="3584244" cy="626753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600"/>
            </a:lvl1pPr>
          </a:lstStyle>
          <a:p>
            <a:pPr/>
            <a:r>
              <a:t>LHR</a:t>
            </a:r>
          </a:p>
        </p:txBody>
      </p:sp>
      <p:sp>
        <p:nvSpPr>
          <p:cNvPr id="233" name="Shape 233"/>
          <p:cNvSpPr/>
          <p:nvPr/>
        </p:nvSpPr>
        <p:spPr>
          <a:xfrm>
            <a:off x="39078" y="4975082"/>
            <a:ext cx="3584244" cy="626752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600"/>
            </a:lvl1pPr>
          </a:lstStyle>
          <a:p>
            <a:pPr/>
            <a:r>
              <a:t>MAN</a:t>
            </a:r>
          </a:p>
        </p:txBody>
      </p:sp>
      <p:sp>
        <p:nvSpPr>
          <p:cNvPr id="234" name="Shape 234"/>
          <p:cNvSpPr/>
          <p:nvPr/>
        </p:nvSpPr>
        <p:spPr>
          <a:xfrm rot="19566099">
            <a:off x="8708291" y="3713776"/>
            <a:ext cx="3354852" cy="610993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600"/>
            </a:lvl1pPr>
          </a:lstStyle>
          <a:p>
            <a:pPr/>
            <a:r>
              <a:t>STN</a:t>
            </a:r>
          </a:p>
        </p:txBody>
      </p:sp>
      <p:sp>
        <p:nvSpPr>
          <p:cNvPr id="235" name="Shape 235"/>
          <p:cNvSpPr/>
          <p:nvPr/>
        </p:nvSpPr>
        <p:spPr>
          <a:xfrm>
            <a:off x="8950290" y="4934391"/>
            <a:ext cx="3584243" cy="626753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600"/>
            </a:lvl1pPr>
          </a:lstStyle>
          <a:p>
            <a:pPr/>
            <a:r>
              <a:t>MAN</a:t>
            </a:r>
          </a:p>
        </p:txBody>
      </p:sp>
      <p:sp>
        <p:nvSpPr>
          <p:cNvPr id="236" name="Shape 236"/>
          <p:cNvSpPr/>
          <p:nvPr/>
        </p:nvSpPr>
        <p:spPr>
          <a:xfrm rot="1960768">
            <a:off x="8593595" y="6264174"/>
            <a:ext cx="3584244" cy="626752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600"/>
            </a:lvl1pPr>
          </a:lstStyle>
          <a:p>
            <a:pPr/>
            <a:r>
              <a:t>LHR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Change was difficult and slow</a:t>
            </a:r>
          </a:p>
        </p:txBody>
      </p:sp>
      <p:sp>
        <p:nvSpPr>
          <p:cNvPr id="239" name="Shape 23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6 weeks to speed up an LHR crunch</a:t>
            </a:r>
          </a:p>
          <a:p>
            <a:pPr>
              <a:buBlip>
                <a:blip r:embed="rId2"/>
              </a:buBlip>
            </a:pPr>
            <a:r>
              <a:t>A distributed monolith</a:t>
            </a:r>
          </a:p>
          <a:p>
            <a:pPr>
              <a:buBlip>
                <a:blip r:embed="rId2"/>
              </a:buBlip>
            </a:pPr>
            <a:r>
              <a:t>Hard to test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Where are we going?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/>
          <p:nvPr/>
        </p:nvSpPr>
        <p:spPr>
          <a:xfrm flipV="1">
            <a:off x="8650033" y="1822191"/>
            <a:ext cx="1" cy="564674"/>
          </a:xfrm>
          <a:prstGeom prst="line">
            <a:avLst/>
          </a:prstGeom>
          <a:ln w="12700">
            <a:solidFill>
              <a:srgbClr val="FFCF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/>
            </a:pPr>
          </a:p>
        </p:txBody>
      </p:sp>
      <p:sp>
        <p:nvSpPr>
          <p:cNvPr id="244" name="Shape 244"/>
          <p:cNvSpPr/>
          <p:nvPr/>
        </p:nvSpPr>
        <p:spPr>
          <a:xfrm>
            <a:off x="4519947" y="1651807"/>
            <a:ext cx="743715" cy="743715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600"/>
            </a:lvl1pPr>
          </a:lstStyle>
          <a:p>
            <a:pPr/>
            <a:r>
              <a:t>stats</a:t>
            </a:r>
          </a:p>
        </p:txBody>
      </p:sp>
      <p:sp>
        <p:nvSpPr>
          <p:cNvPr id="245" name="Shape 245"/>
          <p:cNvSpPr/>
          <p:nvPr/>
        </p:nvSpPr>
        <p:spPr>
          <a:xfrm>
            <a:off x="5440018" y="2037300"/>
            <a:ext cx="803349" cy="313496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600"/>
            </a:lvl1pPr>
          </a:lstStyle>
          <a:p>
            <a:pPr/>
            <a:r>
              <a:t>Rabbit</a:t>
            </a:r>
          </a:p>
        </p:txBody>
      </p:sp>
      <p:cxnSp>
        <p:nvCxnSpPr>
          <p:cNvPr id="246" name="Connector 246"/>
          <p:cNvCxnSpPr>
            <a:stCxn id="244" idx="0"/>
            <a:endCxn id="245" idx="0"/>
          </p:cNvCxnSpPr>
          <p:nvPr/>
        </p:nvCxnSpPr>
        <p:spPr>
          <a:xfrm>
            <a:off x="4891804" y="2023664"/>
            <a:ext cx="949889" cy="170385"/>
          </a:xfrm>
          <a:prstGeom prst="straightConnector1">
            <a:avLst/>
          </a:prstGeom>
          <a:ln w="12700">
            <a:solidFill>
              <a:srgbClr val="FF2600"/>
            </a:solidFill>
            <a:miter lim="400000"/>
          </a:ln>
        </p:spPr>
      </p:cxnSp>
      <p:sp>
        <p:nvSpPr>
          <p:cNvPr id="247" name="Shape 247"/>
          <p:cNvSpPr/>
          <p:nvPr/>
        </p:nvSpPr>
        <p:spPr>
          <a:xfrm>
            <a:off x="4349563" y="397359"/>
            <a:ext cx="1084482" cy="743715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3600"/>
            </a:pPr>
          </a:p>
          <a:p>
            <a:pPr>
              <a:defRPr sz="3600"/>
            </a:pPr>
            <a:r>
              <a:t>Http, email, ftp</a:t>
            </a:r>
          </a:p>
        </p:txBody>
      </p:sp>
      <p:sp>
        <p:nvSpPr>
          <p:cNvPr id="248" name="Shape 248"/>
          <p:cNvSpPr/>
          <p:nvPr/>
        </p:nvSpPr>
        <p:spPr>
          <a:xfrm>
            <a:off x="7378130" y="1085282"/>
            <a:ext cx="415727" cy="875762"/>
          </a:xfrm>
          <a:prstGeom prst="rect">
            <a:avLst/>
          </a:prstGeom>
          <a:blipFill>
            <a:blip r:embed="rId4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600"/>
            </a:lvl1pPr>
          </a:lstStyle>
          <a:p>
            <a:pPr/>
            <a:r>
              <a:t>DB</a:t>
            </a:r>
          </a:p>
        </p:txBody>
      </p:sp>
      <p:sp>
        <p:nvSpPr>
          <p:cNvPr id="249" name="Shape 249"/>
          <p:cNvSpPr/>
          <p:nvPr/>
        </p:nvSpPr>
        <p:spPr>
          <a:xfrm>
            <a:off x="8268384" y="561353"/>
            <a:ext cx="807609" cy="415726"/>
          </a:xfrm>
          <a:prstGeom prst="rect">
            <a:avLst/>
          </a:prstGeom>
          <a:blipFill>
            <a:blip r:embed="rId4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600"/>
            </a:pPr>
          </a:p>
        </p:txBody>
      </p:sp>
      <p:sp>
        <p:nvSpPr>
          <p:cNvPr id="250" name="Shape 250"/>
          <p:cNvSpPr/>
          <p:nvPr/>
        </p:nvSpPr>
        <p:spPr>
          <a:xfrm>
            <a:off x="8268384" y="1472904"/>
            <a:ext cx="786311" cy="368872"/>
          </a:xfrm>
          <a:prstGeom prst="rect">
            <a:avLst/>
          </a:prstGeom>
          <a:blipFill>
            <a:blip r:embed="rId4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600"/>
            </a:pPr>
          </a:p>
        </p:txBody>
      </p:sp>
      <p:sp>
        <p:nvSpPr>
          <p:cNvPr id="251" name="Shape 251"/>
          <p:cNvSpPr/>
          <p:nvPr/>
        </p:nvSpPr>
        <p:spPr>
          <a:xfrm>
            <a:off x="8268384" y="2337601"/>
            <a:ext cx="786311" cy="373130"/>
          </a:xfrm>
          <a:prstGeom prst="rect">
            <a:avLst/>
          </a:prstGeom>
          <a:blipFill>
            <a:blip r:embed="rId4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600"/>
            </a:lvl1pPr>
          </a:lstStyle>
          <a:p>
            <a:pPr/>
            <a:r>
              <a:t>L</a:t>
            </a:r>
          </a:p>
        </p:txBody>
      </p:sp>
      <p:sp>
        <p:nvSpPr>
          <p:cNvPr id="252" name="Shape 252"/>
          <p:cNvSpPr/>
          <p:nvPr/>
        </p:nvSpPr>
        <p:spPr>
          <a:xfrm>
            <a:off x="6240820" y="1464385"/>
            <a:ext cx="828907" cy="385910"/>
          </a:xfrm>
          <a:prstGeom prst="rect">
            <a:avLst/>
          </a:prstGeom>
          <a:blipFill>
            <a:blip r:embed="rId4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600"/>
            </a:lvl1pPr>
          </a:lstStyle>
          <a:p>
            <a:pPr/>
            <a:r>
              <a:t>Importer</a:t>
            </a:r>
          </a:p>
        </p:txBody>
      </p:sp>
      <p:cxnSp>
        <p:nvCxnSpPr>
          <p:cNvPr id="253" name="Connector 253"/>
          <p:cNvCxnSpPr>
            <a:stCxn id="252" idx="0"/>
            <a:endCxn id="248" idx="0"/>
          </p:cNvCxnSpPr>
          <p:nvPr/>
        </p:nvCxnSpPr>
        <p:spPr>
          <a:xfrm flipV="1">
            <a:off x="6655273" y="1523163"/>
            <a:ext cx="930721" cy="134178"/>
          </a:xfrm>
          <a:prstGeom prst="straightConnector1">
            <a:avLst/>
          </a:prstGeom>
          <a:ln w="12700">
            <a:solidFill>
              <a:srgbClr val="FFCF00"/>
            </a:solidFill>
            <a:miter lim="400000"/>
          </a:ln>
        </p:spPr>
      </p:cxnSp>
      <p:cxnSp>
        <p:nvCxnSpPr>
          <p:cNvPr id="254" name="Connector 254"/>
          <p:cNvCxnSpPr>
            <a:stCxn id="248" idx="0"/>
            <a:endCxn id="249" idx="0"/>
          </p:cNvCxnSpPr>
          <p:nvPr/>
        </p:nvCxnSpPr>
        <p:spPr>
          <a:xfrm flipV="1">
            <a:off x="7585993" y="769216"/>
            <a:ext cx="1086196" cy="753948"/>
          </a:xfrm>
          <a:prstGeom prst="straightConnector1">
            <a:avLst/>
          </a:prstGeom>
          <a:ln w="12700">
            <a:solidFill>
              <a:srgbClr val="FFCF00"/>
            </a:solidFill>
            <a:miter lim="400000"/>
          </a:ln>
        </p:spPr>
      </p:cxnSp>
      <p:sp>
        <p:nvSpPr>
          <p:cNvPr id="268" name="Shape 268"/>
          <p:cNvSpPr/>
          <p:nvPr/>
        </p:nvSpPr>
        <p:spPr>
          <a:xfrm>
            <a:off x="7596386" y="747919"/>
            <a:ext cx="660605" cy="3373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929" fill="norm" stroke="1" extrusionOk="0">
                <a:moveTo>
                  <a:pt x="0" y="20929"/>
                </a:moveTo>
                <a:cubicBezTo>
                  <a:pt x="2528" y="6288"/>
                  <a:pt x="9728" y="-671"/>
                  <a:pt x="21600" y="51"/>
                </a:cubicBezTo>
              </a:path>
            </a:pathLst>
          </a:custGeom>
          <a:ln w="12700">
            <a:solidFill>
              <a:srgbClr val="FFCF00"/>
            </a:solidFill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256" name="Shape 256"/>
          <p:cNvSpPr/>
          <p:nvPr/>
        </p:nvSpPr>
        <p:spPr>
          <a:xfrm>
            <a:off x="6735160" y="2791972"/>
            <a:ext cx="623991" cy="2864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/>
            <a:r>
              <a:t>PHP</a:t>
            </a:r>
          </a:p>
        </p:txBody>
      </p:sp>
      <p:sp>
        <p:nvSpPr>
          <p:cNvPr id="257" name="Shape 257"/>
          <p:cNvSpPr/>
          <p:nvPr/>
        </p:nvSpPr>
        <p:spPr>
          <a:xfrm>
            <a:off x="4484689" y="2791972"/>
            <a:ext cx="507541" cy="2864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/>
            <a:r>
              <a:t>scala</a:t>
            </a:r>
          </a:p>
        </p:txBody>
      </p:sp>
      <p:sp>
        <p:nvSpPr>
          <p:cNvPr id="258" name="Shape 258"/>
          <p:cNvSpPr/>
          <p:nvPr/>
        </p:nvSpPr>
        <p:spPr>
          <a:xfrm>
            <a:off x="9966928" y="6629160"/>
            <a:ext cx="1272951" cy="1272951"/>
          </a:xfrm>
          <a:prstGeom prst="ellipse">
            <a:avLst/>
          </a:prstGeom>
          <a:blipFill>
            <a:blip r:embed="rId5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600"/>
            </a:lvl1pPr>
          </a:lstStyle>
          <a:p>
            <a:pPr/>
            <a:r>
              <a:t>You</a:t>
            </a:r>
          </a:p>
        </p:txBody>
      </p:sp>
      <p:sp>
        <p:nvSpPr>
          <p:cNvPr id="259" name="Shape 259"/>
          <p:cNvSpPr/>
          <p:nvPr/>
        </p:nvSpPr>
        <p:spPr>
          <a:xfrm>
            <a:off x="978523" y="3878279"/>
            <a:ext cx="6905903" cy="1145662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600"/>
            </a:lvl1pPr>
          </a:lstStyle>
          <a:p>
            <a:pPr/>
            <a:r>
              <a:t>STN scala</a:t>
            </a:r>
          </a:p>
        </p:txBody>
      </p:sp>
      <p:sp>
        <p:nvSpPr>
          <p:cNvPr id="260" name="Shape 260"/>
          <p:cNvSpPr/>
          <p:nvPr/>
        </p:nvSpPr>
        <p:spPr>
          <a:xfrm rot="10800000">
            <a:off x="9221378" y="3816918"/>
            <a:ext cx="1905001" cy="1905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blipFill>
            <a:blip r:embed="rId3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600"/>
            </a:pPr>
          </a:p>
        </p:txBody>
      </p:sp>
      <p:sp>
        <p:nvSpPr>
          <p:cNvPr id="269" name="Shape 269"/>
          <p:cNvSpPr/>
          <p:nvPr/>
        </p:nvSpPr>
        <p:spPr>
          <a:xfrm>
            <a:off x="8582671" y="2812403"/>
            <a:ext cx="1409666" cy="10045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cubicBezTo>
                  <a:pt x="17543" y="14567"/>
                  <a:pt x="10343" y="7367"/>
                  <a:pt x="0" y="0"/>
                </a:cubicBezTo>
              </a:path>
            </a:pathLst>
          </a:custGeom>
          <a:ln w="12700">
            <a:solidFill>
              <a:srgbClr val="FFFFFF"/>
            </a:solidFill>
            <a:miter lim="400000"/>
          </a:ln>
        </p:spPr>
        <p:txBody>
          <a:bodyPr/>
          <a:lstStyle/>
          <a:p>
            <a:pPr/>
          </a:p>
        </p:txBody>
      </p:sp>
      <p:cxnSp>
        <p:nvCxnSpPr>
          <p:cNvPr id="262" name="Connector 262"/>
          <p:cNvCxnSpPr>
            <a:stCxn id="259" idx="0"/>
            <a:endCxn id="260" idx="0"/>
          </p:cNvCxnSpPr>
          <p:nvPr/>
        </p:nvCxnSpPr>
        <p:spPr>
          <a:xfrm>
            <a:off x="4431474" y="4451109"/>
            <a:ext cx="5742405" cy="318310"/>
          </a:xfrm>
          <a:prstGeom prst="straightConnector1">
            <a:avLst/>
          </a:prstGeom>
          <a:ln w="12700">
            <a:solidFill>
              <a:srgbClr val="FFFFFF"/>
            </a:solidFill>
            <a:miter lim="400000"/>
          </a:ln>
        </p:spPr>
      </p:cxnSp>
      <p:sp>
        <p:nvSpPr>
          <p:cNvPr id="270" name="Shape 270"/>
          <p:cNvSpPr/>
          <p:nvPr/>
        </p:nvSpPr>
        <p:spPr>
          <a:xfrm>
            <a:off x="10482038" y="5277320"/>
            <a:ext cx="824801" cy="13241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202" h="21600" fill="norm" stroke="1" extrusionOk="0">
                <a:moveTo>
                  <a:pt x="0" y="0"/>
                </a:moveTo>
                <a:cubicBezTo>
                  <a:pt x="21381" y="6755"/>
                  <a:pt x="21600" y="13955"/>
                  <a:pt x="658" y="21600"/>
                </a:cubicBezTo>
              </a:path>
            </a:pathLst>
          </a:custGeom>
          <a:ln w="12700">
            <a:solidFill>
              <a:srgbClr val="FFFFFF"/>
            </a:solidFill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264" name="Shape 264"/>
          <p:cNvSpPr/>
          <p:nvPr/>
        </p:nvSpPr>
        <p:spPr>
          <a:xfrm>
            <a:off x="978523" y="5366484"/>
            <a:ext cx="6905903" cy="1145662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600"/>
            </a:lvl1pPr>
          </a:lstStyle>
          <a:p>
            <a:pPr/>
            <a:r>
              <a:t>MAN scala</a:t>
            </a:r>
          </a:p>
        </p:txBody>
      </p:sp>
      <p:sp>
        <p:nvSpPr>
          <p:cNvPr id="265" name="Shape 265"/>
          <p:cNvSpPr/>
          <p:nvPr/>
        </p:nvSpPr>
        <p:spPr>
          <a:xfrm>
            <a:off x="978523" y="6854689"/>
            <a:ext cx="6905903" cy="114566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600"/>
            </a:lvl1pPr>
          </a:lstStyle>
          <a:p>
            <a:pPr/>
            <a:r>
              <a:t>EDI scala</a:t>
            </a:r>
          </a:p>
        </p:txBody>
      </p:sp>
      <p:cxnSp>
        <p:nvCxnSpPr>
          <p:cNvPr id="266" name="Connector 266"/>
          <p:cNvCxnSpPr>
            <a:stCxn id="264" idx="0"/>
            <a:endCxn id="260" idx="0"/>
          </p:cNvCxnSpPr>
          <p:nvPr/>
        </p:nvCxnSpPr>
        <p:spPr>
          <a:xfrm flipV="1">
            <a:off x="4431474" y="4769418"/>
            <a:ext cx="5742405" cy="1169897"/>
          </a:xfrm>
          <a:prstGeom prst="straightConnector1">
            <a:avLst/>
          </a:prstGeom>
          <a:ln w="12700">
            <a:solidFill>
              <a:srgbClr val="FFFFFF"/>
            </a:solidFill>
            <a:miter lim="400000"/>
          </a:ln>
        </p:spPr>
      </p:cxnSp>
      <p:sp>
        <p:nvSpPr>
          <p:cNvPr id="271" name="Shape 271"/>
          <p:cNvSpPr/>
          <p:nvPr/>
        </p:nvSpPr>
        <p:spPr>
          <a:xfrm>
            <a:off x="8044224" y="5285043"/>
            <a:ext cx="1911217" cy="23289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cubicBezTo>
                  <a:pt x="8742" y="17271"/>
                  <a:pt x="15942" y="10071"/>
                  <a:pt x="21600" y="0"/>
                </a:cubicBezTo>
              </a:path>
            </a:pathLst>
          </a:custGeom>
          <a:ln w="12700">
            <a:solidFill>
              <a:srgbClr val="FFFFFF"/>
            </a:solidFill>
            <a:miter lim="400000"/>
          </a:ln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Motivations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Benefits</a:t>
            </a:r>
          </a:p>
        </p:txBody>
      </p:sp>
      <p:sp>
        <p:nvSpPr>
          <p:cNvPr id="274" name="Shape 27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73379" indent="-373379" defTabSz="490727">
              <a:spcBef>
                <a:spcPts val="3000"/>
              </a:spcBef>
              <a:buBlip>
                <a:blip r:embed="rId2"/>
              </a:buBlip>
              <a:defRPr sz="3024">
                <a:effectLst>
                  <a:outerShdw sx="100000" sy="100000" kx="0" ky="0" algn="b" rotWithShape="0" blurRad="42672" dist="32004" dir="5400000">
                    <a:srgbClr val="000000"/>
                  </a:outerShdw>
                </a:effectLst>
              </a:defRPr>
            </a:pPr>
            <a:r>
              <a:t>Reactive </a:t>
            </a:r>
          </a:p>
          <a:p>
            <a:pPr marL="373379" indent="-373379" defTabSz="490727">
              <a:spcBef>
                <a:spcPts val="3000"/>
              </a:spcBef>
              <a:buBlip>
                <a:blip r:embed="rId2"/>
              </a:buBlip>
              <a:defRPr sz="3024">
                <a:effectLst>
                  <a:outerShdw sx="100000" sy="100000" kx="0" ky="0" algn="b" rotWithShape="0" blurRad="42672" dist="32004" dir="5400000">
                    <a:srgbClr val="000000"/>
                  </a:outerShdw>
                </a:effectLst>
              </a:defRPr>
            </a:pPr>
            <a:r>
              <a:t>1000x faster</a:t>
            </a:r>
          </a:p>
          <a:p>
            <a:pPr marL="373379" indent="-373379" defTabSz="490727">
              <a:spcBef>
                <a:spcPts val="3000"/>
              </a:spcBef>
              <a:buBlip>
                <a:blip r:embed="rId2"/>
              </a:buBlip>
              <a:defRPr sz="3024">
                <a:effectLst>
                  <a:outerShdw sx="100000" sy="100000" kx="0" ky="0" algn="b" rotWithShape="0" blurRad="42672" dist="32004" dir="5400000">
                    <a:srgbClr val="000000"/>
                  </a:outerShdw>
                </a:effectLst>
              </a:defRPr>
            </a:pPr>
            <a:r>
              <a:t>"Closes the loop"</a:t>
            </a:r>
          </a:p>
          <a:p>
            <a:pPr marL="373379" indent="-373379" defTabSz="490727">
              <a:spcBef>
                <a:spcPts val="3000"/>
              </a:spcBef>
              <a:buBlip>
                <a:blip r:embed="rId2"/>
              </a:buBlip>
              <a:defRPr sz="3024">
                <a:effectLst>
                  <a:outerShdw sx="100000" sy="100000" kx="0" ky="0" algn="b" rotWithShape="0" blurRad="42672" dist="32004" dir="5400000">
                    <a:srgbClr val="000000"/>
                  </a:outerShdw>
                </a:effectLst>
              </a:defRPr>
            </a:pPr>
            <a:r>
              <a:t>Responsive front end </a:t>
            </a:r>
          </a:p>
          <a:p>
            <a:pPr marL="373379" indent="-373379" defTabSz="490727">
              <a:spcBef>
                <a:spcPts val="3000"/>
              </a:spcBef>
              <a:buBlip>
                <a:blip r:embed="rId2"/>
              </a:buBlip>
              <a:defRPr sz="3024">
                <a:effectLst>
                  <a:outerShdw sx="100000" sy="100000" kx="0" ky="0" algn="b" rotWithShape="0" blurRad="42672" dist="32004" dir="5400000">
                    <a:srgbClr val="000000"/>
                  </a:outerShdw>
                </a:effectLst>
              </a:defRPr>
            </a:pPr>
            <a:r>
              <a:t>Easier to test</a:t>
            </a:r>
          </a:p>
          <a:p>
            <a:pPr marL="373379" indent="-373379" defTabSz="490727">
              <a:spcBef>
                <a:spcPts val="3000"/>
              </a:spcBef>
              <a:buBlip>
                <a:blip r:embed="rId2"/>
              </a:buBlip>
              <a:defRPr sz="3024">
                <a:effectLst>
                  <a:outerShdw sx="100000" sy="100000" kx="0" ky="0" algn="b" rotWithShape="0" blurRad="42672" dist="32004" dir="5400000">
                    <a:srgbClr val="000000"/>
                  </a:outerShdw>
                </a:effectLst>
              </a:defRPr>
            </a:pPr>
            <a:r>
              <a:t>Single technology front to back - reduces cognitive load</a:t>
            </a:r>
          </a:p>
          <a:p>
            <a:pPr marL="373379" indent="-373379" defTabSz="490727">
              <a:spcBef>
                <a:spcPts val="3000"/>
              </a:spcBef>
              <a:buBlip>
                <a:blip r:embed="rId2"/>
              </a:buBlip>
              <a:defRPr sz="3024">
                <a:effectLst>
                  <a:outerShdw sx="100000" sy="100000" kx="0" ky="0" algn="b" rotWithShape="0" blurRad="42672" dist="32004" dir="5400000">
                    <a:srgbClr val="000000"/>
                  </a:outerShdw>
                </a:effectLst>
              </a:defRPr>
            </a:pPr>
            <a:r>
              <a:t>all of which means faster to change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7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2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74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Enables</a:t>
            </a:r>
          </a:p>
        </p:txBody>
      </p:sp>
      <p:sp>
        <p:nvSpPr>
          <p:cNvPr id="277" name="Shape 27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As at views - no more screen shots</a:t>
            </a:r>
          </a:p>
          <a:p>
            <a:pPr>
              <a:buBlip>
                <a:blip r:embed="rId2"/>
              </a:buBlip>
            </a:pPr>
            <a:r>
              <a:t>Close the next loop, find patterns closer to realtime 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7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77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New!</a:t>
            </a:r>
          </a:p>
        </p:txBody>
      </p:sp>
      <p:sp>
        <p:nvSpPr>
          <p:cNvPr id="280" name="Shape 28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Heat maps</a:t>
            </a:r>
          </a:p>
          <a:p>
            <a:pPr>
              <a:buBlip>
                <a:blip r:embed="rId2"/>
              </a:buBlip>
            </a:pPr>
            <a:r>
              <a:t>IS81 button</a:t>
            </a:r>
          </a:p>
          <a:p>
            <a:pPr>
              <a:buBlip>
                <a:blip r:embed="rId2"/>
              </a:buBlip>
            </a:pPr>
            <a:r>
              <a:t>Shifts</a:t>
            </a:r>
          </a:p>
          <a:p>
            <a:pPr>
              <a:buBlip>
                <a:blip r:embed="rId2"/>
              </a:buBlip>
            </a:pPr>
            <a:r>
              <a:t>Totals columns</a:t>
            </a:r>
          </a:p>
          <a:p>
            <a:pPr>
              <a:buBlip>
                <a:blip r:embed="rId2"/>
              </a:buBlip>
            </a:pPr>
            <a:r>
              <a:t>Auto allocation across queues (needs your input!)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Coming up</a:t>
            </a:r>
          </a:p>
        </p:txBody>
      </p:sp>
      <p:sp>
        <p:nvSpPr>
          <p:cNvPr id="283" name="Shape 28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In no particular order</a:t>
            </a:r>
          </a:p>
          <a:p>
            <a:pPr>
              <a:buBlip>
                <a:blip r:embed="rId2"/>
              </a:buBlip>
            </a:pPr>
            <a:r>
              <a:t>Passenger splits from advanced passenger info</a:t>
            </a:r>
          </a:p>
          <a:p>
            <a:pPr>
              <a:buBlip>
                <a:blip r:embed="rId2"/>
              </a:buBlip>
            </a:pPr>
            <a:r>
              <a:t>Shifts durable storage</a:t>
            </a:r>
          </a:p>
          <a:p>
            <a:pPr>
              <a:buBlip>
                <a:blip r:embed="rId2"/>
              </a:buBlip>
            </a:pPr>
            <a:r>
              <a:t>Flight change notifications </a:t>
            </a:r>
          </a:p>
          <a:p>
            <a:pPr>
              <a:buBlip>
                <a:blip r:embed="rId2"/>
              </a:buBlip>
            </a:pPr>
            <a:r>
              <a:t>Forecast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/>
          <p:nvPr/>
        </p:nvSpPr>
        <p:spPr>
          <a:xfrm>
            <a:off x="9966928" y="6629160"/>
            <a:ext cx="1272951" cy="127295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600"/>
            </a:lvl1pPr>
          </a:lstStyle>
          <a:p>
            <a:pPr/>
            <a:r>
              <a:t>You</a:t>
            </a:r>
          </a:p>
        </p:txBody>
      </p:sp>
      <p:sp>
        <p:nvSpPr>
          <p:cNvPr id="286" name="Shape 286"/>
          <p:cNvSpPr/>
          <p:nvPr/>
        </p:nvSpPr>
        <p:spPr>
          <a:xfrm>
            <a:off x="978523" y="3878279"/>
            <a:ext cx="6905903" cy="1145662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600"/>
            </a:lvl1pPr>
          </a:lstStyle>
          <a:p>
            <a:pPr/>
            <a:r>
              <a:t>STN scala</a:t>
            </a:r>
          </a:p>
        </p:txBody>
      </p:sp>
      <p:sp>
        <p:nvSpPr>
          <p:cNvPr id="287" name="Shape 287"/>
          <p:cNvSpPr/>
          <p:nvPr/>
        </p:nvSpPr>
        <p:spPr>
          <a:xfrm rot="10800000">
            <a:off x="9221378" y="3816918"/>
            <a:ext cx="1905001" cy="1905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blipFill>
            <a:blip r:embed="rId4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600"/>
            </a:pPr>
          </a:p>
        </p:txBody>
      </p:sp>
      <p:cxnSp>
        <p:nvCxnSpPr>
          <p:cNvPr id="288" name="Connector 288"/>
          <p:cNvCxnSpPr>
            <a:stCxn id="286" idx="0"/>
            <a:endCxn id="287" idx="0"/>
          </p:cNvCxnSpPr>
          <p:nvPr/>
        </p:nvCxnSpPr>
        <p:spPr>
          <a:xfrm>
            <a:off x="4431474" y="4451109"/>
            <a:ext cx="5742405" cy="318310"/>
          </a:xfrm>
          <a:prstGeom prst="straightConnector1">
            <a:avLst/>
          </a:prstGeom>
          <a:ln w="12700">
            <a:solidFill>
              <a:srgbClr val="FFFFFF"/>
            </a:solidFill>
            <a:miter lim="400000"/>
          </a:ln>
        </p:spPr>
      </p:cxnSp>
      <p:sp>
        <p:nvSpPr>
          <p:cNvPr id="296" name="Shape 296"/>
          <p:cNvSpPr/>
          <p:nvPr/>
        </p:nvSpPr>
        <p:spPr>
          <a:xfrm>
            <a:off x="10482038" y="5277320"/>
            <a:ext cx="824801" cy="13241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202" h="21600" fill="norm" stroke="1" extrusionOk="0">
                <a:moveTo>
                  <a:pt x="0" y="0"/>
                </a:moveTo>
                <a:cubicBezTo>
                  <a:pt x="21381" y="6755"/>
                  <a:pt x="21600" y="13955"/>
                  <a:pt x="658" y="21600"/>
                </a:cubicBezTo>
              </a:path>
            </a:pathLst>
          </a:custGeom>
          <a:ln w="12700">
            <a:solidFill>
              <a:srgbClr val="FFFFFF"/>
            </a:solidFill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290" name="Shape 290"/>
          <p:cNvSpPr/>
          <p:nvPr/>
        </p:nvSpPr>
        <p:spPr>
          <a:xfrm>
            <a:off x="978523" y="5366484"/>
            <a:ext cx="6905903" cy="1145662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600"/>
            </a:lvl1pPr>
          </a:lstStyle>
          <a:p>
            <a:pPr/>
            <a:r>
              <a:t>MAN scala</a:t>
            </a:r>
          </a:p>
        </p:txBody>
      </p:sp>
      <p:sp>
        <p:nvSpPr>
          <p:cNvPr id="291" name="Shape 291"/>
          <p:cNvSpPr/>
          <p:nvPr/>
        </p:nvSpPr>
        <p:spPr>
          <a:xfrm>
            <a:off x="978523" y="6854689"/>
            <a:ext cx="6905903" cy="1145661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600"/>
            </a:lvl1pPr>
          </a:lstStyle>
          <a:p>
            <a:pPr/>
            <a:r>
              <a:t>EDI scala</a:t>
            </a:r>
          </a:p>
        </p:txBody>
      </p:sp>
      <p:cxnSp>
        <p:nvCxnSpPr>
          <p:cNvPr id="292" name="Connector 292"/>
          <p:cNvCxnSpPr>
            <a:stCxn id="290" idx="0"/>
            <a:endCxn id="287" idx="0"/>
          </p:cNvCxnSpPr>
          <p:nvPr/>
        </p:nvCxnSpPr>
        <p:spPr>
          <a:xfrm flipV="1">
            <a:off x="4431474" y="4769418"/>
            <a:ext cx="5742405" cy="1169897"/>
          </a:xfrm>
          <a:prstGeom prst="straightConnector1">
            <a:avLst/>
          </a:prstGeom>
          <a:ln w="12700">
            <a:solidFill>
              <a:srgbClr val="FFFFFF"/>
            </a:solidFill>
            <a:miter lim="400000"/>
          </a:ln>
        </p:spPr>
      </p:cxnSp>
      <p:sp>
        <p:nvSpPr>
          <p:cNvPr id="297" name="Shape 297"/>
          <p:cNvSpPr/>
          <p:nvPr/>
        </p:nvSpPr>
        <p:spPr>
          <a:xfrm>
            <a:off x="8044224" y="5285043"/>
            <a:ext cx="1911217" cy="23289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cubicBezTo>
                  <a:pt x="8742" y="17271"/>
                  <a:pt x="15942" y="10071"/>
                  <a:pt x="21600" y="0"/>
                </a:cubicBezTo>
              </a:path>
            </a:pathLst>
          </a:custGeom>
          <a:ln w="12700">
            <a:solidFill>
              <a:srgbClr val="FFFFFF"/>
            </a:solidFill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294" name="Shape 294"/>
          <p:cNvSpPr/>
          <p:nvPr/>
        </p:nvSpPr>
        <p:spPr>
          <a:xfrm>
            <a:off x="947842" y="142530"/>
            <a:ext cx="6967264" cy="1559847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600"/>
            </a:lvl1pPr>
          </a:lstStyle>
          <a:p>
            <a:pPr/>
            <a:r>
              <a:t>LHR scala</a:t>
            </a:r>
          </a:p>
        </p:txBody>
      </p:sp>
      <p:sp>
        <p:nvSpPr>
          <p:cNvPr id="295" name="Shape 295"/>
          <p:cNvSpPr/>
          <p:nvPr/>
        </p:nvSpPr>
        <p:spPr>
          <a:xfrm>
            <a:off x="947842" y="1974584"/>
            <a:ext cx="6967264" cy="1559847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600"/>
            </a:lvl1pPr>
          </a:lstStyle>
          <a:p>
            <a:pPr/>
            <a:r>
              <a:t>LGW scala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Building to your needs</a:t>
            </a:r>
          </a:p>
        </p:txBody>
      </p:sp>
      <p:sp>
        <p:nvSpPr>
          <p:cNvPr id="300" name="Shape 30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Everything we've been building so far has been requested or inspired by users</a:t>
            </a:r>
          </a:p>
          <a:p>
            <a:pPr>
              <a:buBlip>
                <a:blip r:embed="rId2"/>
              </a:buBlip>
            </a:pPr>
            <a:r>
              <a:t>Get involved!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Contact us</a:t>
            </a:r>
          </a:p>
        </p:txBody>
      </p:sp>
      <p:sp>
        <p:nvSpPr>
          <p:cNvPr id="303" name="Shape 30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DRT hipchat channel. </a:t>
            </a:r>
          </a:p>
          <a:p>
            <a:pPr>
              <a:buBlip>
                <a:blip r:embed="rId2"/>
              </a:buBlip>
            </a:pPr>
            <a:r>
              <a:t>Dev email address - </a:t>
            </a:r>
            <a:r>
              <a:rPr u="sng">
                <a:hlinkClick r:id="rId3" invalidUrl="" action="" tgtFrame="" tooltip="" history="1" highlightClick="0" endSnd="0"/>
              </a:rPr>
              <a:t>drtdevteam@digital.homeoffice.gov.uk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Questions?</a:t>
            </a:r>
          </a:p>
        </p:txBody>
      </p:sp>
      <p:sp>
        <p:nvSpPr>
          <p:cNvPr id="306" name="Shape 30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Motivations</a:t>
            </a:r>
          </a:p>
        </p:txBody>
      </p:sp>
      <p:sp>
        <p:nvSpPr>
          <p:cNvPr id="125" name="Shape 125"/>
          <p:cNvSpPr/>
          <p:nvPr>
            <p:ph type="body" idx="1"/>
          </p:nvPr>
        </p:nvSpPr>
        <p:spPr>
          <a:xfrm>
            <a:off x="664678" y="2768600"/>
            <a:ext cx="11430001" cy="5715000"/>
          </a:xfrm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Algorithms</a:t>
            </a:r>
          </a:p>
          <a:p>
            <a:pPr>
              <a:buBlip>
                <a:blip r:embed="rId2"/>
              </a:buBlip>
            </a:pPr>
            <a:r>
              <a:t>Architecture</a:t>
            </a:r>
          </a:p>
          <a:p>
            <a:pPr>
              <a:buBlip>
                <a:blip r:embed="rId2"/>
              </a:buBlip>
            </a:pPr>
            <a:r>
              <a:t>Rate of change</a:t>
            </a:r>
          </a:p>
          <a:p>
            <a:pPr>
              <a:buBlip>
                <a:blip r:embed="rId2"/>
              </a:buBlip>
            </a:pPr>
            <a:r>
              <a:t>Flexibility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Queues </a:t>
            </a:r>
          </a:p>
        </p:txBody>
      </p:sp>
      <p:sp>
        <p:nvSpPr>
          <p:cNvPr id="128" name="Shape 12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Basic queues </a:t>
            </a:r>
          </a:p>
          <a:p>
            <a:pPr>
              <a:buBlip>
                <a:blip r:embed="rId2"/>
              </a:buBlip>
            </a:pPr>
            <a:r>
              <a:t>NM1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NM1</a:t>
            </a:r>
          </a:p>
        </p:txBody>
      </p:sp>
      <p:graphicFrame>
        <p:nvGraphicFramePr>
          <p:cNvPr id="131" name="Chart 131"/>
          <p:cNvGraphicFramePr/>
          <p:nvPr/>
        </p:nvGraphicFramePr>
        <p:xfrm>
          <a:off x="784533" y="3549548"/>
          <a:ext cx="11507674" cy="4934052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132" name="Shape 132"/>
          <p:cNvSpPr/>
          <p:nvPr/>
        </p:nvSpPr>
        <p:spPr>
          <a:xfrm flipV="1">
            <a:off x="6930749" y="3005419"/>
            <a:ext cx="1" cy="6513197"/>
          </a:xfrm>
          <a:prstGeom prst="line">
            <a:avLst/>
          </a:prstGeom>
          <a:ln w="12700">
            <a:solidFill>
              <a:srgbClr val="FFCF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/>
            </a:pPr>
          </a:p>
        </p:txBody>
      </p:sp>
      <p:sp>
        <p:nvSpPr>
          <p:cNvPr id="133" name="Shape 133"/>
          <p:cNvSpPr/>
          <p:nvPr/>
        </p:nvSpPr>
        <p:spPr>
          <a:xfrm>
            <a:off x="6854659" y="2331577"/>
            <a:ext cx="1392328" cy="7338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Mean</a:t>
            </a:r>
          </a:p>
        </p:txBody>
      </p:sp>
      <p:sp>
        <p:nvSpPr>
          <p:cNvPr id="134" name="Shape 134"/>
          <p:cNvSpPr/>
          <p:nvPr/>
        </p:nvSpPr>
        <p:spPr>
          <a:xfrm>
            <a:off x="2229196" y="8575034"/>
            <a:ext cx="4036391" cy="7338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Processing times</a:t>
            </a:r>
          </a:p>
        </p:txBody>
      </p:sp>
      <p:sp>
        <p:nvSpPr>
          <p:cNvPr id="135" name="Shape 135"/>
          <p:cNvSpPr/>
          <p:nvPr/>
        </p:nvSpPr>
        <p:spPr>
          <a:xfrm rot="16200000">
            <a:off x="-876170" y="4341142"/>
            <a:ext cx="2515668" cy="7338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Frequency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How long?</a:t>
            </a:r>
          </a:p>
        </p:txBody>
      </p:sp>
      <p:sp>
        <p:nvSpPr>
          <p:cNvPr id="138" name="Shape 138"/>
          <p:cNvSpPr/>
          <p:nvPr/>
        </p:nvSpPr>
        <p:spPr>
          <a:xfrm>
            <a:off x="4565622" y="3150507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600"/>
            </a:lvl1pPr>
          </a:lstStyle>
          <a:p>
            <a:pPr/>
            <a:r>
              <a:t>C</a:t>
            </a:r>
          </a:p>
        </p:txBody>
      </p:sp>
      <p:sp>
        <p:nvSpPr>
          <p:cNvPr id="139" name="Shape 139"/>
          <p:cNvSpPr/>
          <p:nvPr/>
        </p:nvSpPr>
        <p:spPr>
          <a:xfrm>
            <a:off x="323173" y="3027785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600"/>
            </a:lvl1pPr>
          </a:lstStyle>
          <a:p>
            <a:pPr/>
            <a:r>
              <a:t>E</a:t>
            </a:r>
          </a:p>
        </p:txBody>
      </p:sp>
      <p:sp>
        <p:nvSpPr>
          <p:cNvPr id="140" name="Shape 140"/>
          <p:cNvSpPr/>
          <p:nvPr/>
        </p:nvSpPr>
        <p:spPr>
          <a:xfrm>
            <a:off x="2444398" y="3027785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600"/>
            </a:lvl1pPr>
          </a:lstStyle>
          <a:p>
            <a:pPr/>
            <a:r>
              <a:t>D</a:t>
            </a:r>
          </a:p>
        </p:txBody>
      </p:sp>
      <p:sp>
        <p:nvSpPr>
          <p:cNvPr id="141" name="Shape 141"/>
          <p:cNvSpPr/>
          <p:nvPr/>
        </p:nvSpPr>
        <p:spPr>
          <a:xfrm>
            <a:off x="9926132" y="1347148"/>
            <a:ext cx="1905001" cy="1905001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600"/>
            </a:pPr>
          </a:p>
        </p:txBody>
      </p:sp>
      <p:sp>
        <p:nvSpPr>
          <p:cNvPr id="142" name="Shape 142"/>
          <p:cNvSpPr/>
          <p:nvPr/>
        </p:nvSpPr>
        <p:spPr>
          <a:xfrm>
            <a:off x="9926132" y="4787629"/>
            <a:ext cx="1905001" cy="1905001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600"/>
            </a:pPr>
          </a:p>
        </p:txBody>
      </p:sp>
      <p:sp>
        <p:nvSpPr>
          <p:cNvPr id="143" name="Shape 143"/>
          <p:cNvSpPr/>
          <p:nvPr/>
        </p:nvSpPr>
        <p:spPr>
          <a:xfrm>
            <a:off x="8041130" y="1347148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600"/>
            </a:lvl1pPr>
          </a:lstStyle>
          <a:p>
            <a:pPr/>
            <a:r>
              <a:t>A</a:t>
            </a:r>
          </a:p>
        </p:txBody>
      </p:sp>
      <p:sp>
        <p:nvSpPr>
          <p:cNvPr id="144" name="Shape 144"/>
          <p:cNvSpPr/>
          <p:nvPr/>
        </p:nvSpPr>
        <p:spPr>
          <a:xfrm>
            <a:off x="8041130" y="4787629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600"/>
            </a:lvl1pPr>
          </a:lstStyle>
          <a:p>
            <a:pPr/>
            <a:r>
              <a:t>B</a:t>
            </a:r>
          </a:p>
        </p:txBody>
      </p:sp>
      <p:sp>
        <p:nvSpPr>
          <p:cNvPr id="145" name="Shape 145"/>
          <p:cNvSpPr/>
          <p:nvPr/>
        </p:nvSpPr>
        <p:spPr>
          <a:xfrm>
            <a:off x="412567" y="5513614"/>
            <a:ext cx="5048251" cy="7338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Mean processing 60s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8" presetID="2" grpId="2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8" presetID="2" grpId="3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8" presetID="2" grpId="4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8" presetID="2" grpId="5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9" grpId="5"/>
      <p:bldP build="whole" bldLvl="1" animBg="1" rev="0" advAuto="0" spid="138" grpId="3"/>
      <p:bldP build="whole" bldLvl="1" animBg="1" rev="0" advAuto="0" spid="140" grpId="4"/>
      <p:bldP build="whole" bldLvl="1" animBg="1" rev="0" advAuto="0" spid="143" grpId="1"/>
      <p:bldP build="whole" bldLvl="1" animBg="1" rev="0" advAuto="0" spid="144" grpId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How long?</a:t>
            </a:r>
          </a:p>
        </p:txBody>
      </p:sp>
      <p:sp>
        <p:nvSpPr>
          <p:cNvPr id="148" name="Shape 148"/>
          <p:cNvSpPr/>
          <p:nvPr/>
        </p:nvSpPr>
        <p:spPr>
          <a:xfrm>
            <a:off x="4565622" y="3150507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600"/>
            </a:lvl1pPr>
          </a:lstStyle>
          <a:p>
            <a:pPr/>
            <a:r>
              <a:t>C</a:t>
            </a:r>
          </a:p>
        </p:txBody>
      </p:sp>
      <p:sp>
        <p:nvSpPr>
          <p:cNvPr id="149" name="Shape 149"/>
          <p:cNvSpPr/>
          <p:nvPr/>
        </p:nvSpPr>
        <p:spPr>
          <a:xfrm>
            <a:off x="323173" y="3027785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600"/>
            </a:lvl1pPr>
          </a:lstStyle>
          <a:p>
            <a:pPr/>
            <a:r>
              <a:t>E</a:t>
            </a:r>
          </a:p>
        </p:txBody>
      </p:sp>
      <p:sp>
        <p:nvSpPr>
          <p:cNvPr id="150" name="Shape 150"/>
          <p:cNvSpPr/>
          <p:nvPr/>
        </p:nvSpPr>
        <p:spPr>
          <a:xfrm>
            <a:off x="2444398" y="3027785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600"/>
            </a:lvl1pPr>
          </a:lstStyle>
          <a:p>
            <a:pPr/>
            <a:r>
              <a:t>D</a:t>
            </a:r>
          </a:p>
        </p:txBody>
      </p:sp>
      <p:sp>
        <p:nvSpPr>
          <p:cNvPr id="151" name="Shape 151"/>
          <p:cNvSpPr/>
          <p:nvPr/>
        </p:nvSpPr>
        <p:spPr>
          <a:xfrm>
            <a:off x="9926132" y="1347148"/>
            <a:ext cx="1905001" cy="1905001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600"/>
            </a:pPr>
          </a:p>
        </p:txBody>
      </p:sp>
      <p:sp>
        <p:nvSpPr>
          <p:cNvPr id="152" name="Shape 152"/>
          <p:cNvSpPr/>
          <p:nvPr/>
        </p:nvSpPr>
        <p:spPr>
          <a:xfrm>
            <a:off x="9926132" y="4787629"/>
            <a:ext cx="1905001" cy="1905001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600"/>
            </a:pPr>
          </a:p>
        </p:txBody>
      </p:sp>
      <p:sp>
        <p:nvSpPr>
          <p:cNvPr id="153" name="Shape 153"/>
          <p:cNvSpPr/>
          <p:nvPr/>
        </p:nvSpPr>
        <p:spPr>
          <a:xfrm>
            <a:off x="8041130" y="1347148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600"/>
            </a:lvl1pPr>
          </a:lstStyle>
          <a:p>
            <a:pPr/>
            <a:r>
              <a:t>A</a:t>
            </a:r>
          </a:p>
        </p:txBody>
      </p:sp>
      <p:sp>
        <p:nvSpPr>
          <p:cNvPr id="154" name="Shape 154"/>
          <p:cNvSpPr/>
          <p:nvPr/>
        </p:nvSpPr>
        <p:spPr>
          <a:xfrm>
            <a:off x="8041130" y="4787629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600"/>
            </a:lvl1pPr>
          </a:lstStyle>
          <a:p>
            <a:pPr/>
            <a:r>
              <a:t>B</a:t>
            </a:r>
          </a:p>
        </p:txBody>
      </p:sp>
      <p:sp>
        <p:nvSpPr>
          <p:cNvPr id="155" name="Shape 155"/>
          <p:cNvSpPr/>
          <p:nvPr/>
        </p:nvSpPr>
        <p:spPr>
          <a:xfrm>
            <a:off x="412567" y="5513614"/>
            <a:ext cx="5048251" cy="7338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Mean processing 60s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8" presetID="2" grpId="2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8" presetID="2" grpId="3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8" presetID="2" grpId="4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8" presetID="2" grpId="5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xit" nodeType="clickEffect" presetSubtype="6" presetID="2" grpId="6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xit" nodeType="clickEffect" presetSubtype="3" presetID="2" grpId="7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9" grpId="5"/>
      <p:bldP build="whole" bldLvl="1" animBg="1" rev="0" advAuto="0" spid="153" grpId="1"/>
      <p:bldP build="whole" bldLvl="1" animBg="1" rev="0" advAuto="0" spid="154" grpId="7"/>
      <p:bldP build="whole" bldLvl="1" animBg="1" rev="0" advAuto="0" spid="153" grpId="6"/>
      <p:bldP build="whole" bldLvl="1" animBg="1" rev="0" advAuto="0" spid="148" grpId="3"/>
      <p:bldP build="whole" bldLvl="1" animBg="1" rev="0" advAuto="0" spid="154" grpId="2"/>
      <p:bldP build="whole" bldLvl="1" animBg="1" rev="0" advAuto="0" spid="150" grpId="4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How long?</a:t>
            </a:r>
          </a:p>
        </p:txBody>
      </p:sp>
      <p:sp>
        <p:nvSpPr>
          <p:cNvPr id="158" name="Shape 158"/>
          <p:cNvSpPr/>
          <p:nvPr/>
        </p:nvSpPr>
        <p:spPr>
          <a:xfrm>
            <a:off x="8017165" y="4787629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600"/>
            </a:lvl1pPr>
          </a:lstStyle>
          <a:p>
            <a:pPr/>
            <a:r>
              <a:t>C</a:t>
            </a:r>
          </a:p>
        </p:txBody>
      </p:sp>
      <p:sp>
        <p:nvSpPr>
          <p:cNvPr id="159" name="Shape 159"/>
          <p:cNvSpPr/>
          <p:nvPr/>
        </p:nvSpPr>
        <p:spPr>
          <a:xfrm>
            <a:off x="3621314" y="2813023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600"/>
            </a:lvl1pPr>
          </a:lstStyle>
          <a:p>
            <a:pPr/>
            <a:r>
              <a:t>E</a:t>
            </a:r>
          </a:p>
        </p:txBody>
      </p:sp>
      <p:sp>
        <p:nvSpPr>
          <p:cNvPr id="160" name="Shape 160"/>
          <p:cNvSpPr/>
          <p:nvPr/>
        </p:nvSpPr>
        <p:spPr>
          <a:xfrm>
            <a:off x="8017165" y="1347148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600"/>
            </a:lvl1pPr>
          </a:lstStyle>
          <a:p>
            <a:pPr/>
            <a:r>
              <a:t>D</a:t>
            </a:r>
          </a:p>
        </p:txBody>
      </p:sp>
      <p:sp>
        <p:nvSpPr>
          <p:cNvPr id="161" name="Shape 161"/>
          <p:cNvSpPr/>
          <p:nvPr/>
        </p:nvSpPr>
        <p:spPr>
          <a:xfrm>
            <a:off x="9926132" y="1347148"/>
            <a:ext cx="1905001" cy="1905001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600"/>
            </a:pPr>
          </a:p>
        </p:txBody>
      </p:sp>
      <p:sp>
        <p:nvSpPr>
          <p:cNvPr id="162" name="Shape 162"/>
          <p:cNvSpPr/>
          <p:nvPr/>
        </p:nvSpPr>
        <p:spPr>
          <a:xfrm>
            <a:off x="9926132" y="4787629"/>
            <a:ext cx="1905001" cy="1905001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600"/>
            </a:pPr>
          </a:p>
        </p:txBody>
      </p:sp>
      <p:sp>
        <p:nvSpPr>
          <p:cNvPr id="163" name="Shape 163"/>
          <p:cNvSpPr/>
          <p:nvPr/>
        </p:nvSpPr>
        <p:spPr>
          <a:xfrm>
            <a:off x="412567" y="5513614"/>
            <a:ext cx="5048251" cy="7338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Mean processing 60s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How long?</a:t>
            </a:r>
          </a:p>
        </p:txBody>
      </p:sp>
      <p:sp>
        <p:nvSpPr>
          <p:cNvPr id="166" name="Shape 166"/>
          <p:cNvSpPr/>
          <p:nvPr/>
        </p:nvSpPr>
        <p:spPr>
          <a:xfrm>
            <a:off x="4565622" y="3150507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600"/>
            </a:lvl1pPr>
          </a:lstStyle>
          <a:p>
            <a:pPr/>
            <a:r>
              <a:t>C</a:t>
            </a:r>
          </a:p>
        </p:txBody>
      </p:sp>
      <p:sp>
        <p:nvSpPr>
          <p:cNvPr id="167" name="Shape 167"/>
          <p:cNvSpPr/>
          <p:nvPr/>
        </p:nvSpPr>
        <p:spPr>
          <a:xfrm>
            <a:off x="323173" y="3027785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600"/>
            </a:lvl1pPr>
          </a:lstStyle>
          <a:p>
            <a:pPr/>
            <a:r>
              <a:t>E</a:t>
            </a:r>
          </a:p>
        </p:txBody>
      </p:sp>
      <p:sp>
        <p:nvSpPr>
          <p:cNvPr id="168" name="Shape 168"/>
          <p:cNvSpPr/>
          <p:nvPr/>
        </p:nvSpPr>
        <p:spPr>
          <a:xfrm>
            <a:off x="2444398" y="3027785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600"/>
            </a:lvl1pPr>
          </a:lstStyle>
          <a:p>
            <a:pPr/>
            <a:r>
              <a:t>D</a:t>
            </a:r>
          </a:p>
        </p:txBody>
      </p:sp>
      <p:sp>
        <p:nvSpPr>
          <p:cNvPr id="169" name="Shape 169"/>
          <p:cNvSpPr/>
          <p:nvPr/>
        </p:nvSpPr>
        <p:spPr>
          <a:xfrm>
            <a:off x="9926132" y="1347148"/>
            <a:ext cx="1905001" cy="1905001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600"/>
            </a:pPr>
          </a:p>
        </p:txBody>
      </p:sp>
      <p:sp>
        <p:nvSpPr>
          <p:cNvPr id="170" name="Shape 170"/>
          <p:cNvSpPr/>
          <p:nvPr/>
        </p:nvSpPr>
        <p:spPr>
          <a:xfrm>
            <a:off x="9926132" y="4787629"/>
            <a:ext cx="1905001" cy="1905001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600"/>
            </a:pPr>
          </a:p>
        </p:txBody>
      </p:sp>
      <p:sp>
        <p:nvSpPr>
          <p:cNvPr id="171" name="Shape 171"/>
          <p:cNvSpPr/>
          <p:nvPr/>
        </p:nvSpPr>
        <p:spPr>
          <a:xfrm>
            <a:off x="8041130" y="1347148"/>
            <a:ext cx="1905001" cy="1905001"/>
          </a:xfrm>
          <a:prstGeom prst="ellipse">
            <a:avLst/>
          </a:prstGeom>
          <a:blipFill>
            <a:blip r:embed="rId4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600"/>
            </a:pPr>
          </a:p>
        </p:txBody>
      </p:sp>
      <p:sp>
        <p:nvSpPr>
          <p:cNvPr id="172" name="Shape 172"/>
          <p:cNvSpPr/>
          <p:nvPr/>
        </p:nvSpPr>
        <p:spPr>
          <a:xfrm>
            <a:off x="8041130" y="4787629"/>
            <a:ext cx="1905001" cy="1905001"/>
          </a:xfrm>
          <a:prstGeom prst="ellipse">
            <a:avLst/>
          </a:prstGeom>
          <a:blipFill>
            <a:blip r:embed="rId5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600"/>
            </a:pPr>
          </a:p>
        </p:txBody>
      </p:sp>
      <p:sp>
        <p:nvSpPr>
          <p:cNvPr id="173" name="Shape 173"/>
          <p:cNvSpPr/>
          <p:nvPr/>
        </p:nvSpPr>
        <p:spPr>
          <a:xfrm>
            <a:off x="9926132" y="1347148"/>
            <a:ext cx="1905001" cy="1905001"/>
          </a:xfrm>
          <a:prstGeom prst="roundRect">
            <a:avLst>
              <a:gd name="adj" fmla="val 10000"/>
            </a:avLst>
          </a:prstGeom>
          <a:solidFill>
            <a:srgbClr val="94908F">
              <a:alpha val="64999"/>
            </a:srgbClr>
          </a:solidFill>
          <a:ln w="12700">
            <a:miter lim="400000"/>
          </a:ln>
          <a:effectLst>
            <a:outerShdw sx="100000" sy="100000" kx="0" ky="0" algn="b" rotWithShape="0" blurRad="101600" dist="381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600"/>
            </a:pPr>
          </a:p>
        </p:txBody>
      </p:sp>
      <p:sp>
        <p:nvSpPr>
          <p:cNvPr id="174" name="Shape 174"/>
          <p:cNvSpPr/>
          <p:nvPr/>
        </p:nvSpPr>
        <p:spPr>
          <a:xfrm>
            <a:off x="9926132" y="4787629"/>
            <a:ext cx="1905001" cy="1905001"/>
          </a:xfrm>
          <a:prstGeom prst="roundRect">
            <a:avLst>
              <a:gd name="adj" fmla="val 10000"/>
            </a:avLst>
          </a:prstGeom>
          <a:solidFill>
            <a:srgbClr val="94908F">
              <a:alpha val="64999"/>
            </a:srgbClr>
          </a:solidFill>
          <a:ln w="12700">
            <a:miter lim="400000"/>
          </a:ln>
          <a:effectLst>
            <a:outerShdw sx="100000" sy="100000" kx="0" ky="0" algn="b" rotWithShape="0" blurRad="101600" dist="381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600"/>
            </a:pPr>
          </a:p>
        </p:txBody>
      </p:sp>
      <p:sp>
        <p:nvSpPr>
          <p:cNvPr id="175" name="Shape 175"/>
          <p:cNvSpPr/>
          <p:nvPr/>
        </p:nvSpPr>
        <p:spPr>
          <a:xfrm>
            <a:off x="8412681" y="1932732"/>
            <a:ext cx="1161898" cy="7338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IS81</a:t>
            </a:r>
          </a:p>
        </p:txBody>
      </p:sp>
      <p:sp>
        <p:nvSpPr>
          <p:cNvPr id="176" name="Shape 176"/>
          <p:cNvSpPr/>
          <p:nvPr/>
        </p:nvSpPr>
        <p:spPr>
          <a:xfrm>
            <a:off x="8086773" y="5373213"/>
            <a:ext cx="1813714" cy="7338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No visa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76" grpId="3"/>
      <p:bldP build="whole" bldLvl="1" animBg="1" rev="0" advAuto="0" spid="173" grpId="2"/>
      <p:bldP build="whole" bldLvl="1" animBg="1" rev="0" advAuto="0" spid="175" grpId="1"/>
      <p:bldP build="whole" bldLvl="1" animBg="1" rev="0" advAuto="0" spid="174" grpId="4"/>
    </p:bldLst>
  </p:timing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2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2.png"/></Relationships>

</file>

<file path=ppt/theme/theme1.xml><?xml version="1.0" encoding="utf-8"?>
<a:theme xmlns:a="http://schemas.openxmlformats.org/drawingml/2006/main" xmlns:r="http://schemas.openxmlformats.org/officeDocument/2006/relationships" name="Industrial">
  <a:themeElements>
    <a:clrScheme name="Industrial">
      <a:dk1>
        <a:srgbClr val="BC00FF"/>
      </a:dk1>
      <a:lt1>
        <a:srgbClr val="FFFFFF"/>
      </a:lt1>
      <a:dk2>
        <a:srgbClr val="53585F"/>
      </a:dk2>
      <a:lt2>
        <a:srgbClr val="DCDEE0"/>
      </a:lt2>
      <a:accent1>
        <a:srgbClr val="0073CF"/>
      </a:accent1>
      <a:accent2>
        <a:srgbClr val="1A941F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Industrial">
      <a:majorFont>
        <a:latin typeface="Helvetica Neue Light"/>
        <a:ea typeface="Helvetica Neue Light"/>
        <a:cs typeface="Helvetica Neue Light"/>
      </a:majorFont>
      <a:minorFont>
        <a:latin typeface="Helvetica Neue Light"/>
        <a:ea typeface="Helvetica Neue Light"/>
        <a:cs typeface="Helvetica Neue Light"/>
      </a:minorFont>
    </a:fontScheme>
    <a:fmtScheme name="Industri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50800" dist="38100" dir="5400000">
                <a:srgbClr val="000000"/>
              </a:outerShdw>
            </a:effectLst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50800" dist="38100" dir="5400000">
                <a:srgbClr val="000000"/>
              </a:outerShdw>
            </a:effectLst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Industrial">
  <a:themeElements>
    <a:clrScheme name="Industrial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73CF"/>
      </a:accent1>
      <a:accent2>
        <a:srgbClr val="1A941F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Industrial">
      <a:majorFont>
        <a:latin typeface="Helvetica Neue Light"/>
        <a:ea typeface="Helvetica Neue Light"/>
        <a:cs typeface="Helvetica Neue Light"/>
      </a:majorFont>
      <a:minorFont>
        <a:latin typeface="Helvetica Neue Light"/>
        <a:ea typeface="Helvetica Neue Light"/>
        <a:cs typeface="Helvetica Neue Light"/>
      </a:minorFont>
    </a:fontScheme>
    <a:fmtScheme name="Industri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50800" dist="38100" dir="5400000">
                <a:srgbClr val="000000"/>
              </a:outerShdw>
            </a:effectLst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50800" dist="38100" dir="5400000">
                <a:srgbClr val="000000"/>
              </a:outerShdw>
            </a:effectLst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