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2" r:id="rId2"/>
  </p:sldMasterIdLst>
  <p:sldIdLst>
    <p:sldId id="256" r:id="rId3"/>
    <p:sldId id="264" r:id="rId4"/>
    <p:sldId id="258" r:id="rId5"/>
    <p:sldId id="259" r:id="rId6"/>
    <p:sldId id="260" r:id="rId7"/>
    <p:sldId id="261" r:id="rId8"/>
    <p:sldId id="262" r:id="rId9"/>
    <p:sldId id="263" r:id="rId10"/>
    <p:sldId id="265"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6BB2EB4-8008-4E3E-B1A6-72056C314693}" type="slidenum">
              <a:rPr lang="en-IN" smtClean="0"/>
              <a:t>‹#›</a:t>
            </a:fld>
            <a:endParaRPr lang="en-IN"/>
          </a:p>
        </p:txBody>
      </p:sp>
    </p:spTree>
    <p:extLst>
      <p:ext uri="{BB962C8B-B14F-4D97-AF65-F5344CB8AC3E}">
        <p14:creationId xmlns:p14="http://schemas.microsoft.com/office/powerpoint/2010/main" val="47197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277424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2626998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3980815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3468347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749693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B116-2764-4F9D-8B43-1F1DCF71A44D}"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2559174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B116-2764-4F9D-8B43-1F1DCF71A44D}" type="datetimeFigureOut">
              <a:rPr lang="en-IN" smtClean="0"/>
              <a:t>09-11-2019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3784486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4029164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3635304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199825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1756894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80B116-2764-4F9D-8B43-1F1DCF71A44D}"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4236934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80B116-2764-4F9D-8B43-1F1DCF71A44D}"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2241645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1246976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B2EB4-8008-4E3E-B1A6-72056C31469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249730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18565940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30757045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13408905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5827503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B116-2764-4F9D-8B43-1F1DCF71A44D}"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212470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7880B116-2764-4F9D-8B43-1F1DCF71A44D}" type="datetimeFigureOut">
              <a:rPr lang="en-IN" smtClean="0"/>
              <a:t>09-11-2019</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6BB2EB4-8008-4E3E-B1A6-72056C314693}" type="slidenum">
              <a:rPr lang="en-IN" smtClean="0"/>
              <a:t>‹#›</a:t>
            </a:fld>
            <a:endParaRPr lang="en-IN"/>
          </a:p>
        </p:txBody>
      </p:sp>
    </p:spTree>
    <p:extLst>
      <p:ext uri="{BB962C8B-B14F-4D97-AF65-F5344CB8AC3E}">
        <p14:creationId xmlns:p14="http://schemas.microsoft.com/office/powerpoint/2010/main" val="163596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B116-2764-4F9D-8B43-1F1DCF71A44D}"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151588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B116-2764-4F9D-8B43-1F1DCF71A44D}" type="datetimeFigureOut">
              <a:rPr lang="en-IN" smtClean="0"/>
              <a:t>09-11-2019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214104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B116-2764-4F9D-8B43-1F1DCF71A44D}" type="datetimeFigureOut">
              <a:rPr lang="en-IN" smtClean="0"/>
              <a:t>09-11-2019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80809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B116-2764-4F9D-8B43-1F1DCF71A44D}" type="datetimeFigureOut">
              <a:rPr lang="en-IN" smtClean="0"/>
              <a:t>09-11-2019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73887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80B116-2764-4F9D-8B43-1F1DCF71A44D}"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328448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80B116-2764-4F9D-8B43-1F1DCF71A44D}" type="datetimeFigureOut">
              <a:rPr lang="en-IN" smtClean="0"/>
              <a:t>09-11-2019</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6BB2EB4-8008-4E3E-B1A6-72056C314693}" type="slidenum">
              <a:rPr lang="en-IN" smtClean="0"/>
              <a:t>‹#›</a:t>
            </a:fld>
            <a:endParaRPr lang="en-IN"/>
          </a:p>
        </p:txBody>
      </p:sp>
    </p:spTree>
    <p:extLst>
      <p:ext uri="{BB962C8B-B14F-4D97-AF65-F5344CB8AC3E}">
        <p14:creationId xmlns:p14="http://schemas.microsoft.com/office/powerpoint/2010/main" val="3503017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8.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6.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880B116-2764-4F9D-8B43-1F1DCF71A44D}" type="datetimeFigureOut">
              <a:rPr lang="en-IN" smtClean="0"/>
              <a:t>09-11-2019</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6BB2EB4-8008-4E3E-B1A6-72056C314693}" type="slidenum">
              <a:rPr lang="en-IN" smtClean="0"/>
              <a:t>‹#›</a:t>
            </a:fld>
            <a:endParaRPr lang="en-IN"/>
          </a:p>
        </p:txBody>
      </p:sp>
    </p:spTree>
    <p:extLst>
      <p:ext uri="{BB962C8B-B14F-4D97-AF65-F5344CB8AC3E}">
        <p14:creationId xmlns:p14="http://schemas.microsoft.com/office/powerpoint/2010/main" val="3902969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80B116-2764-4F9D-8B43-1F1DCF71A44D}" type="datetimeFigureOut">
              <a:rPr lang="en-IN" smtClean="0"/>
              <a:t>09-11-2019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BB2EB4-8008-4E3E-B1A6-72056C314693}" type="slidenum">
              <a:rPr lang="en-IN" smtClean="0"/>
              <a:t>‹#›</a:t>
            </a:fld>
            <a:endParaRPr lang="en-IN"/>
          </a:p>
        </p:txBody>
      </p:sp>
    </p:spTree>
    <p:extLst>
      <p:ext uri="{BB962C8B-B14F-4D97-AF65-F5344CB8AC3E}">
        <p14:creationId xmlns:p14="http://schemas.microsoft.com/office/powerpoint/2010/main" val="26912792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9580-F4C7-456F-B7FE-09978E940444}"/>
              </a:ext>
            </a:extLst>
          </p:cNvPr>
          <p:cNvSpPr>
            <a:spLocks noGrp="1"/>
          </p:cNvSpPr>
          <p:nvPr>
            <p:ph type="ctrTitle"/>
          </p:nvPr>
        </p:nvSpPr>
        <p:spPr/>
        <p:txBody>
          <a:bodyPr/>
          <a:lstStyle/>
          <a:p>
            <a:pPr algn="ctr"/>
            <a:r>
              <a:rPr lang="en-IN" dirty="0"/>
              <a:t>Convolutional neural network</a:t>
            </a:r>
          </a:p>
        </p:txBody>
      </p:sp>
      <p:sp>
        <p:nvSpPr>
          <p:cNvPr id="3" name="Subtitle 2">
            <a:extLst>
              <a:ext uri="{FF2B5EF4-FFF2-40B4-BE49-F238E27FC236}">
                <a16:creationId xmlns:a16="http://schemas.microsoft.com/office/drawing/2014/main" id="{65A795F3-EB25-48F0-B6A0-14C40C8E64E6}"/>
              </a:ext>
            </a:extLst>
          </p:cNvPr>
          <p:cNvSpPr>
            <a:spLocks noGrp="1"/>
          </p:cNvSpPr>
          <p:nvPr>
            <p:ph type="subTitle" idx="1"/>
          </p:nvPr>
        </p:nvSpPr>
        <p:spPr>
          <a:xfrm>
            <a:off x="1051560" y="4468031"/>
            <a:ext cx="7891272" cy="1069848"/>
          </a:xfrm>
        </p:spPr>
        <p:txBody>
          <a:bodyPr/>
          <a:lstStyle/>
          <a:p>
            <a:r>
              <a:rPr lang="en-IN" dirty="0"/>
              <a:t>By – Ujjwal</a:t>
            </a:r>
          </a:p>
        </p:txBody>
      </p:sp>
    </p:spTree>
    <p:extLst>
      <p:ext uri="{BB962C8B-B14F-4D97-AF65-F5344CB8AC3E}">
        <p14:creationId xmlns:p14="http://schemas.microsoft.com/office/powerpoint/2010/main" val="325213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8396-E68C-4CA4-AD96-0598F6459964}"/>
              </a:ext>
            </a:extLst>
          </p:cNvPr>
          <p:cNvSpPr>
            <a:spLocks noGrp="1"/>
          </p:cNvSpPr>
          <p:nvPr>
            <p:ph type="title"/>
          </p:nvPr>
        </p:nvSpPr>
        <p:spPr>
          <a:xfrm>
            <a:off x="874219" y="2778"/>
            <a:ext cx="9404723" cy="700265"/>
          </a:xfrm>
        </p:spPr>
        <p:txBody>
          <a:bodyPr/>
          <a:lstStyle/>
          <a:p>
            <a:r>
              <a:rPr lang="en-IN" dirty="0"/>
              <a:t>Backpropagation for CNN used(2)</a:t>
            </a:r>
          </a:p>
        </p:txBody>
      </p:sp>
      <p:pic>
        <p:nvPicPr>
          <p:cNvPr id="5" name="Content Placeholder 4">
            <a:extLst>
              <a:ext uri="{FF2B5EF4-FFF2-40B4-BE49-F238E27FC236}">
                <a16:creationId xmlns:a16="http://schemas.microsoft.com/office/drawing/2014/main" id="{F8095425-89AA-4CE1-A226-5EF24529D9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0348" y="703043"/>
            <a:ext cx="4892464" cy="2004234"/>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D7FB060-10F4-4483-A1A6-9B4A360A0239}"/>
                  </a:ext>
                </a:extLst>
              </p:cNvPr>
              <p:cNvSpPr txBox="1"/>
              <p:nvPr/>
            </p:nvSpPr>
            <p:spPr>
              <a:xfrm>
                <a:off x="709358" y="2707277"/>
                <a:ext cx="10773283" cy="3844899"/>
              </a:xfrm>
              <a:prstGeom prst="rect">
                <a:avLst/>
              </a:prstGeom>
              <a:noFill/>
            </p:spPr>
            <p:txBody>
              <a:bodyPr wrap="square" rtlCol="0">
                <a:spAutoFit/>
              </a:bodyPr>
              <a:lstStyle/>
              <a:p>
                <a:pPr marL="285750" indent="-285750">
                  <a:buFont typeface="Arial" panose="020B0604020202020204" pitchFamily="34" charset="0"/>
                  <a:buChar char="•"/>
                </a:pPr>
                <a:r>
                  <a:rPr lang="en-IN" dirty="0"/>
                  <a:t>Updating parameter equation:</a:t>
                </a:r>
              </a:p>
              <a:p>
                <a:pPr marL="742950" lvl="1" indent="-285750">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𝑖</m:t>
                    </m:r>
                    <m:r>
                      <a:rPr lang="en-IN" b="0" i="1" smtClean="0">
                        <a:latin typeface="Cambria Math" panose="02040503050406030204" pitchFamily="18" charset="0"/>
                      </a:rPr>
                      <m:t>=1:</m:t>
                    </m:r>
                    <m:r>
                      <a:rPr lang="en-IN" b="0" i="1" smtClean="0">
                        <a:latin typeface="Cambria Math" panose="02040503050406030204" pitchFamily="18" charset="0"/>
                      </a:rPr>
                      <m:t>𝑚</m:t>
                    </m:r>
                    <m:r>
                      <a:rPr lang="en-IN" b="0" i="1" smtClean="0">
                        <a:latin typeface="Cambria Math" panose="02040503050406030204" pitchFamily="18" charset="0"/>
                      </a:rPr>
                      <m:t>  ←</m:t>
                    </m:r>
                    <m:d>
                      <m:dPr>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𝑥</m:t>
                            </m:r>
                          </m:e>
                          <m:sup>
                            <m:r>
                              <a:rPr lang="en-IN" b="0" i="1" smtClean="0">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e>
                    </m:d>
                  </m:oMath>
                </a14:m>
                <a:endParaRPr lang="en-IN" b="0" dirty="0">
                  <a:ea typeface="Cambria Math" panose="02040503050406030204" pitchFamily="18" charset="0"/>
                </a:endParaRPr>
              </a:p>
              <a:p>
                <a:pPr lvl="2"/>
                <a:r>
                  <a:rPr lang="en-IN" dirty="0"/>
                  <a:t>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𝑖</m:t>
                        </m:r>
                      </m:sup>
                    </m:sSup>
                  </m:oMath>
                </a14:m>
                <a:endParaRPr lang="en-IN" b="0" dirty="0"/>
              </a:p>
              <a:p>
                <a:pPr lvl="2"/>
                <a:r>
                  <a:rPr lang="en-IN" dirty="0"/>
                  <a:t> </a:t>
                </a:r>
                <a14:m>
                  <m:oMath xmlns:m="http://schemas.openxmlformats.org/officeDocument/2006/math">
                    <m:r>
                      <a:rPr lang="en-IN" b="0" i="1" smtClean="0">
                        <a:latin typeface="Cambria Math" panose="02040503050406030204" pitchFamily="18" charset="0"/>
                      </a:rPr>
                      <m:t>𝑓𝑜𝑟𝑤𝑎𝑟𝑑</m:t>
                    </m:r>
                    <m:r>
                      <a:rPr lang="en-IN" b="0" i="1" smtClean="0">
                        <a:latin typeface="Cambria Math" panose="02040503050406030204" pitchFamily="18" charset="0"/>
                      </a:rPr>
                      <m:t> </m:t>
                    </m:r>
                    <m:r>
                      <a:rPr lang="en-IN" b="0" i="1" smtClean="0">
                        <a:latin typeface="Cambria Math" panose="02040503050406030204" pitchFamily="18" charset="0"/>
                      </a:rPr>
                      <m:t>𝑐𝑜𝑚𝑝𝑢𝑡𝑎𝑡𝑖𝑜𝑛</m:t>
                    </m:r>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r>
                      <a:rPr lang="en-IN" b="0" i="1" smtClean="0">
                        <a:latin typeface="Cambria Math" panose="02040503050406030204" pitchFamily="18" charset="0"/>
                      </a:rPr>
                      <m:t>𝑐𝑜𝑚𝑝𝑢𝑡𝑒</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𝑙</m:t>
                        </m:r>
                      </m:sup>
                    </m:sSup>
                    <m:r>
                      <a:rPr lang="en-IN" b="0" i="1" smtClean="0">
                        <a:latin typeface="Cambria Math" panose="02040503050406030204" pitchFamily="18" charset="0"/>
                      </a:rPr>
                      <m:t>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𝑙</m:t>
                    </m:r>
                    <m:r>
                      <a:rPr lang="en-IN" b="0" i="1" smtClean="0">
                        <a:latin typeface="Cambria Math" panose="02040503050406030204" pitchFamily="18" charset="0"/>
                      </a:rPr>
                      <m:t>=2,3,4…</m:t>
                    </m:r>
                    <m:r>
                      <a:rPr lang="en-IN" b="0" i="1" smtClean="0">
                        <a:latin typeface="Cambria Math" panose="02040503050406030204" pitchFamily="18" charset="0"/>
                      </a:rPr>
                      <m:t>𝐿</m:t>
                    </m:r>
                  </m:oMath>
                </a14:m>
                <a:endParaRPr lang="en-IN" b="0" dirty="0"/>
              </a:p>
              <a:p>
                <a:pPr lvl="2"/>
                <a:r>
                  <a:rPr lang="en-IN" dirty="0"/>
                  <a:t> </a:t>
                </a:r>
                <a14:m>
                  <m:oMath xmlns:m="http://schemas.openxmlformats.org/officeDocument/2006/math">
                    <m:r>
                      <a:rPr lang="en-IN" b="0" i="1" smtClean="0">
                        <a:latin typeface="Cambria Math" panose="02040503050406030204" pitchFamily="18" charset="0"/>
                      </a:rPr>
                      <m:t>𝑢𝑠𝑖𝑛𝑔</m:t>
                    </m:r>
                  </m:oMath>
                </a14:m>
                <a:r>
                  <a:rPr lang="en-IN" dirty="0"/>
                  <a:t> </a:t>
                </a:r>
                <a14:m>
                  <m:oMath xmlns:m="http://schemas.openxmlformats.org/officeDocument/2006/math">
                    <m:sSup>
                      <m:sSupPr>
                        <m:ctrlPr>
                          <a:rPr lang="en-IN" i="1" dirty="0" smtClean="0">
                            <a:latin typeface="Cambria Math" panose="02040503050406030204" pitchFamily="18" charset="0"/>
                          </a:rPr>
                        </m:ctrlPr>
                      </m:sSupPr>
                      <m:e>
                        <m:r>
                          <a:rPr lang="en-IN" b="0" i="1" dirty="0" smtClean="0">
                            <a:latin typeface="Cambria Math" panose="02040503050406030204" pitchFamily="18" charset="0"/>
                          </a:rPr>
                          <m:t>𝑦</m:t>
                        </m:r>
                      </m:e>
                      <m:sup>
                        <m:r>
                          <a:rPr lang="en-IN" b="0" i="1" dirty="0" smtClean="0">
                            <a:latin typeface="Cambria Math" panose="02040503050406030204" pitchFamily="18" charset="0"/>
                          </a:rPr>
                          <m:t>𝑖</m:t>
                        </m:r>
                      </m:sup>
                    </m:sSup>
                    <m:r>
                      <a:rPr lang="en-IN" b="0" i="1" dirty="0" smtClean="0">
                        <a:latin typeface="Cambria Math" panose="02040503050406030204" pitchFamily="18" charset="0"/>
                      </a:rPr>
                      <m:t> </m:t>
                    </m:r>
                    <m:r>
                      <a:rPr lang="en-IN" b="0" i="1" dirty="0" smtClean="0">
                        <a:latin typeface="Cambria Math" panose="02040503050406030204" pitchFamily="18" charset="0"/>
                      </a:rPr>
                      <m:t>𝑐𝑜𝑚𝑝𝑢𝑡𝑒</m:t>
                    </m:r>
                    <m:r>
                      <a:rPr lang="en-IN" b="0" i="1" dirty="0" smtClean="0">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𝛿</m:t>
                        </m:r>
                      </m:e>
                      <m:sup>
                        <m:r>
                          <a:rPr lang="en-IN" i="1">
                            <a:latin typeface="Cambria Math" panose="02040503050406030204" pitchFamily="18" charset="0"/>
                          </a:rPr>
                          <m:t>(</m:t>
                        </m:r>
                        <m:r>
                          <a:rPr lang="en-IN" b="0" i="1" smtClean="0">
                            <a:latin typeface="Cambria Math" panose="02040503050406030204" pitchFamily="18" charset="0"/>
                          </a:rPr>
                          <m:t>𝐿</m:t>
                        </m:r>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𝑎</m:t>
                        </m:r>
                      </m:e>
                      <m:sup>
                        <m:r>
                          <a:rPr lang="en-IN" i="1">
                            <a:latin typeface="Cambria Math" panose="02040503050406030204" pitchFamily="18" charset="0"/>
                          </a:rPr>
                          <m:t>(</m:t>
                        </m:r>
                        <m:r>
                          <a:rPr lang="en-IN" b="0" i="1" smtClean="0">
                            <a:latin typeface="Cambria Math" panose="02040503050406030204" pitchFamily="18" charset="0"/>
                          </a:rPr>
                          <m:t>𝐿</m:t>
                        </m:r>
                        <m:r>
                          <a:rPr lang="en-IN" i="1">
                            <a:latin typeface="Cambria Math" panose="02040503050406030204" pitchFamily="18" charset="0"/>
                          </a:rPr>
                          <m:t>)</m:t>
                        </m:r>
                      </m:sup>
                    </m:sSup>
                    <m:r>
                      <a:rPr lang="en-IN" i="1">
                        <a:latin typeface="Cambria Math" panose="02040503050406030204" pitchFamily="18" charset="0"/>
                      </a:rPr>
                      <m:t>−</m:t>
                    </m:r>
                    <m:sSup>
                      <m:sSupPr>
                        <m:ctrlPr>
                          <a:rPr lang="en-IN" i="1" dirty="0">
                            <a:latin typeface="Cambria Math" panose="02040503050406030204" pitchFamily="18" charset="0"/>
                          </a:rPr>
                        </m:ctrlPr>
                      </m:sSupPr>
                      <m:e>
                        <m:r>
                          <a:rPr lang="en-IN" i="1" dirty="0">
                            <a:latin typeface="Cambria Math" panose="02040503050406030204" pitchFamily="18" charset="0"/>
                          </a:rPr>
                          <m:t>𝑦</m:t>
                        </m:r>
                      </m:e>
                      <m:sup>
                        <m:r>
                          <a:rPr lang="en-IN" i="1" dirty="0">
                            <a:latin typeface="Cambria Math" panose="02040503050406030204" pitchFamily="18" charset="0"/>
                          </a:rPr>
                          <m:t>𝑖</m:t>
                        </m:r>
                      </m:sup>
                    </m:sSup>
                  </m:oMath>
                </a14:m>
                <a:endParaRPr lang="en-IN" dirty="0"/>
              </a:p>
              <a:p>
                <a:pPr lvl="2"/>
                <a:r>
                  <a:rPr lang="en-IN" dirty="0"/>
                  <a:t> </a:t>
                </a:r>
                <a14:m>
                  <m:oMath xmlns:m="http://schemas.openxmlformats.org/officeDocument/2006/math">
                    <m:r>
                      <a:rPr lang="en-IN" b="0" i="1" smtClean="0">
                        <a:latin typeface="Cambria Math" panose="02040503050406030204" pitchFamily="18" charset="0"/>
                      </a:rPr>
                      <m:t>𝑐𝑜𝑚𝑝𝑢𝑡𝑒</m:t>
                    </m:r>
                    <m:r>
                      <a:rPr lang="en-IN" b="0" i="1" smtClean="0">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𝛿</m:t>
                        </m:r>
                      </m:e>
                      <m:sup>
                        <m:r>
                          <a:rPr lang="en-IN" i="1">
                            <a:latin typeface="Cambria Math" panose="02040503050406030204" pitchFamily="18" charset="0"/>
                          </a:rPr>
                          <m:t>(</m:t>
                        </m:r>
                        <m:r>
                          <a:rPr lang="en-IN" i="1">
                            <a:latin typeface="Cambria Math" panose="02040503050406030204" pitchFamily="18" charset="0"/>
                          </a:rPr>
                          <m:t>𝐿</m:t>
                        </m:r>
                        <m:r>
                          <a:rPr lang="en-IN" b="0" i="1" smtClean="0">
                            <a:latin typeface="Cambria Math" panose="02040503050406030204" pitchFamily="18" charset="0"/>
                          </a:rPr>
                          <m:t>−1</m:t>
                        </m:r>
                        <m:r>
                          <a:rPr lang="en-IN" i="1">
                            <a:latin typeface="Cambria Math" panose="02040503050406030204" pitchFamily="18" charset="0"/>
                          </a:rPr>
                          <m:t>)</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𝛿</m:t>
                        </m:r>
                      </m:e>
                      <m:sup>
                        <m:r>
                          <a:rPr lang="en-IN" i="1">
                            <a:latin typeface="Cambria Math" panose="02040503050406030204" pitchFamily="18" charset="0"/>
                          </a:rPr>
                          <m:t>(</m:t>
                        </m:r>
                        <m:r>
                          <a:rPr lang="en-IN" i="1">
                            <a:latin typeface="Cambria Math" panose="02040503050406030204" pitchFamily="18" charset="0"/>
                          </a:rPr>
                          <m:t>𝐿</m:t>
                        </m:r>
                        <m:r>
                          <a:rPr lang="en-IN" b="0" i="1" smtClean="0">
                            <a:latin typeface="Cambria Math" panose="02040503050406030204" pitchFamily="18" charset="0"/>
                          </a:rPr>
                          <m:t>−2</m:t>
                        </m:r>
                        <m:r>
                          <a:rPr lang="en-IN" i="1">
                            <a:latin typeface="Cambria Math" panose="02040503050406030204" pitchFamily="18" charset="0"/>
                          </a:rPr>
                          <m:t>)</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𝛿</m:t>
                        </m:r>
                      </m:e>
                      <m:sup>
                        <m:r>
                          <a:rPr lang="en-IN" i="1">
                            <a:latin typeface="Cambria Math" panose="02040503050406030204" pitchFamily="18" charset="0"/>
                          </a:rPr>
                          <m:t>(</m:t>
                        </m:r>
                        <m:r>
                          <a:rPr lang="en-IN" b="0" i="1" smtClean="0">
                            <a:latin typeface="Cambria Math" panose="02040503050406030204" pitchFamily="18" charset="0"/>
                          </a:rPr>
                          <m:t>2</m:t>
                        </m:r>
                        <m:r>
                          <a:rPr lang="en-IN" i="1">
                            <a:latin typeface="Cambria Math" panose="02040503050406030204" pitchFamily="18" charset="0"/>
                          </a:rPr>
                          <m:t>)</m:t>
                        </m:r>
                      </m:sup>
                    </m:sSup>
                  </m:oMath>
                </a14:m>
                <a:endParaRPr lang="en-IN" dirty="0"/>
              </a:p>
              <a:p>
                <a:pPr lvl="2"/>
                <a:r>
                  <a:rPr lang="en-IN" dirty="0"/>
                  <a:t> </a:t>
                </a:r>
                <a14:m>
                  <m:oMath xmlns:m="http://schemas.openxmlformats.org/officeDocument/2006/math">
                    <m:sSubSup>
                      <m:sSubSupPr>
                        <m:ctrlPr>
                          <a:rPr lang="en-IN" i="1" smtClean="0">
                            <a:latin typeface="Cambria Math" panose="02040503050406030204" pitchFamily="18" charset="0"/>
                          </a:rPr>
                        </m:ctrlPr>
                      </m:sSubSupPr>
                      <m:e>
                        <m:r>
                          <a:rPr lang="en-IN" i="1" smtClean="0">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rPr>
                          <m:t>𝑖𝑗</m:t>
                        </m:r>
                      </m:sub>
                      <m:sup>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p>
                    </m:sSubSup>
                    <m:r>
                      <a:rPr lang="en-IN" b="0" i="1" smtClean="0">
                        <a:latin typeface="Cambria Math" panose="02040503050406030204" pitchFamily="18" charset="0"/>
                      </a:rPr>
                      <m:t>=</m:t>
                    </m:r>
                  </m:oMath>
                </a14:m>
                <a:r>
                  <a:rPr lang="en-IN" dirty="0"/>
                  <a:t> </a:t>
                </a:r>
                <a14:m>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ea typeface="Cambria Math" panose="02040503050406030204" pitchFamily="18" charset="0"/>
                          </a:rPr>
                          <m:t>∆</m:t>
                        </m:r>
                      </m:e>
                      <m:sub>
                        <m:r>
                          <a:rPr lang="en-IN" i="1">
                            <a:latin typeface="Cambria Math" panose="02040503050406030204" pitchFamily="18" charset="0"/>
                          </a:rPr>
                          <m:t>𝑖𝑗</m:t>
                        </m:r>
                      </m:sub>
                      <m:sup>
                        <m:r>
                          <a:rPr lang="en-IN" i="1">
                            <a:latin typeface="Cambria Math" panose="02040503050406030204" pitchFamily="18" charset="0"/>
                          </a:rPr>
                          <m:t>(</m:t>
                        </m:r>
                        <m:r>
                          <a:rPr lang="en-IN" i="1">
                            <a:latin typeface="Cambria Math" panose="02040503050406030204" pitchFamily="18" charset="0"/>
                          </a:rPr>
                          <m:t>𝑙</m:t>
                        </m:r>
                        <m:r>
                          <a:rPr lang="en-IN" i="1">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𝑗</m:t>
                        </m:r>
                      </m:sub>
                      <m:sup>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p>
                    </m:sSubSup>
                    <m:sSubSup>
                      <m:sSubSupPr>
                        <m:ctrlPr>
                          <a:rPr lang="en-IN" b="0" i="1" smtClean="0">
                            <a:latin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𝛿</m:t>
                        </m:r>
                      </m:e>
                      <m:sub>
                        <m:r>
                          <a:rPr lang="en-IN" b="0" i="1" smtClean="0">
                            <a:latin typeface="Cambria Math" panose="02040503050406030204" pitchFamily="18" charset="0"/>
                          </a:rPr>
                          <m:t>𝑖</m:t>
                        </m:r>
                      </m:sub>
                      <m:sup>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+1)</m:t>
                        </m:r>
                      </m:sup>
                    </m:sSubSup>
                  </m:oMath>
                </a14:m>
                <a:endParaRPr lang="en-IN" dirty="0"/>
              </a:p>
              <a:p>
                <a:pPr lvl="2"/>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𝑒𝑛𝑑</m:t>
                      </m:r>
                    </m:oMath>
                  </m:oMathPara>
                </a14:m>
                <a:endParaRPr lang="en-IN" dirty="0"/>
              </a:p>
              <a:p>
                <a:pPr marL="742950" lvl="1" indent="-285750">
                  <a:buFont typeface="Arial" panose="020B0604020202020204" pitchFamily="34" charset="0"/>
                  <a:buChar char="•"/>
                </a:pPr>
                <a14:m>
                  <m:oMath xmlns:m="http://schemas.openxmlformats.org/officeDocument/2006/math">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𝐷</m:t>
                        </m:r>
                      </m:e>
                      <m:sub>
                        <m:r>
                          <a:rPr lang="en-IN" b="0" i="1" smtClean="0">
                            <a:latin typeface="Cambria Math" panose="02040503050406030204" pitchFamily="18" charset="0"/>
                          </a:rPr>
                          <m:t>𝑖𝑗</m:t>
                        </m:r>
                      </m:sub>
                      <m:sup>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p>
                    </m:sSub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𝑚</m:t>
                        </m:r>
                      </m:den>
                    </m:f>
                    <m:sSubSup>
                      <m:sSubSupPr>
                        <m:ctrlPr>
                          <a:rPr lang="en-IN" i="1">
                            <a:latin typeface="Cambria Math" panose="02040503050406030204" pitchFamily="18" charset="0"/>
                          </a:rPr>
                        </m:ctrlPr>
                      </m:sSubSupPr>
                      <m:e>
                        <m:r>
                          <a:rPr lang="en-IN" i="1">
                            <a:latin typeface="Cambria Math" panose="02040503050406030204" pitchFamily="18" charset="0"/>
                          </a:rPr>
                          <m:t>𝐷</m:t>
                        </m:r>
                      </m:e>
                      <m:sub>
                        <m:r>
                          <a:rPr lang="en-IN" b="0" i="1" smtClean="0">
                            <a:latin typeface="Cambria Math" panose="02040503050406030204" pitchFamily="18" charset="0"/>
                          </a:rPr>
                          <m:t>𝑖𝑗</m:t>
                        </m:r>
                      </m:sub>
                      <m:sup>
                        <m:r>
                          <a:rPr lang="en-IN" i="1">
                            <a:latin typeface="Cambria Math" panose="02040503050406030204" pitchFamily="18" charset="0"/>
                          </a:rPr>
                          <m:t>(</m:t>
                        </m:r>
                        <m:r>
                          <a:rPr lang="en-IN" i="1">
                            <a:latin typeface="Cambria Math" panose="02040503050406030204" pitchFamily="18" charset="0"/>
                          </a:rPr>
                          <m:t>𝑙</m:t>
                        </m:r>
                        <m:r>
                          <a:rPr lang="en-IN" i="1">
                            <a:latin typeface="Cambria Math" panose="02040503050406030204" pitchFamily="18" charset="0"/>
                          </a:rPr>
                          <m:t>)</m:t>
                        </m:r>
                      </m:sup>
                    </m:sSub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𝜆</m:t>
                        </m:r>
                      </m:num>
                      <m:den>
                        <m:r>
                          <a:rPr lang="en-IN" b="0" i="1" smtClean="0">
                            <a:latin typeface="Cambria Math" panose="02040503050406030204" pitchFamily="18" charset="0"/>
                          </a:rPr>
                          <m:t>𝑚</m:t>
                        </m:r>
                      </m:den>
                    </m:f>
                    <m:sSubSup>
                      <m:sSubSupPr>
                        <m:ctrlPr>
                          <a:rPr lang="en-IN" b="0" i="1" smtClean="0">
                            <a:latin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𝜃</m:t>
                        </m:r>
                      </m:e>
                      <m:sub>
                        <m:r>
                          <a:rPr lang="en-IN" b="0" i="1" smtClean="0">
                            <a:latin typeface="Cambria Math" panose="02040503050406030204" pitchFamily="18" charset="0"/>
                          </a:rPr>
                          <m:t>𝑖𝑗</m:t>
                        </m:r>
                      </m:sub>
                      <m:sup>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p>
                    </m:sSubSup>
                  </m:oMath>
                </a14:m>
                <a:r>
                  <a:rPr lang="en-IN" dirty="0"/>
                  <a:t>   </a:t>
                </a:r>
                <a14:m>
                  <m:oMath xmlns:m="http://schemas.openxmlformats.org/officeDocument/2006/math">
                    <m:r>
                      <a:rPr lang="en-IN" b="0" i="1" dirty="0" smtClean="0">
                        <a:latin typeface="Cambria Math" panose="02040503050406030204" pitchFamily="18" charset="0"/>
                      </a:rPr>
                      <m:t>𝑖𝑓</m:t>
                    </m:r>
                    <m:r>
                      <a:rPr lang="en-IN" b="0" i="1" dirty="0" smtClean="0">
                        <a:latin typeface="Cambria Math" panose="02040503050406030204" pitchFamily="18" charset="0"/>
                      </a:rPr>
                      <m:t> </m:t>
                    </m:r>
                    <m:r>
                      <a:rPr lang="en-IN" b="0" i="1" dirty="0" smtClean="0">
                        <a:latin typeface="Cambria Math" panose="02040503050406030204" pitchFamily="18" charset="0"/>
                      </a:rPr>
                      <m:t>𝑗</m:t>
                    </m:r>
                    <m:r>
                      <a:rPr lang="en-IN" b="0" i="1" dirty="0" smtClean="0">
                        <a:latin typeface="Cambria Math" panose="02040503050406030204" pitchFamily="18" charset="0"/>
                        <a:ea typeface="Cambria Math" panose="02040503050406030204" pitchFamily="18" charset="0"/>
                      </a:rPr>
                      <m:t>≠0</m:t>
                    </m:r>
                  </m:oMath>
                </a14:m>
                <a:endParaRPr lang="en-IN" b="0" dirty="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𝐷</m:t>
                        </m:r>
                      </m:e>
                      <m:sub>
                        <m:r>
                          <a:rPr lang="en-IN" i="1">
                            <a:latin typeface="Cambria Math" panose="02040503050406030204" pitchFamily="18" charset="0"/>
                          </a:rPr>
                          <m:t>𝑖𝑗</m:t>
                        </m:r>
                      </m:sub>
                      <m:sup>
                        <m:r>
                          <a:rPr lang="en-IN" i="1">
                            <a:latin typeface="Cambria Math" panose="02040503050406030204" pitchFamily="18" charset="0"/>
                          </a:rPr>
                          <m:t>(</m:t>
                        </m:r>
                        <m:r>
                          <a:rPr lang="en-IN" i="1">
                            <a:latin typeface="Cambria Math" panose="02040503050406030204" pitchFamily="18" charset="0"/>
                          </a:rPr>
                          <m:t>𝑙</m:t>
                        </m:r>
                        <m:r>
                          <a:rPr lang="en-IN" i="1">
                            <a:latin typeface="Cambria Math" panose="02040503050406030204" pitchFamily="18" charset="0"/>
                          </a:rPr>
                          <m:t>)</m:t>
                        </m:r>
                      </m:sup>
                    </m:sSub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sSubSup>
                      <m:sSubSupPr>
                        <m:ctrlPr>
                          <a:rPr lang="en-IN" i="1">
                            <a:latin typeface="Cambria Math" panose="02040503050406030204" pitchFamily="18" charset="0"/>
                          </a:rPr>
                        </m:ctrlPr>
                      </m:sSubSupPr>
                      <m:e>
                        <m:r>
                          <a:rPr lang="en-IN" i="1">
                            <a:latin typeface="Cambria Math" panose="02040503050406030204" pitchFamily="18" charset="0"/>
                          </a:rPr>
                          <m:t>𝐷</m:t>
                        </m:r>
                      </m:e>
                      <m:sub>
                        <m:r>
                          <a:rPr lang="en-IN" i="1">
                            <a:latin typeface="Cambria Math" panose="02040503050406030204" pitchFamily="18" charset="0"/>
                          </a:rPr>
                          <m:t>𝑖𝑗</m:t>
                        </m:r>
                      </m:sub>
                      <m:sup>
                        <m:r>
                          <a:rPr lang="en-IN" i="1">
                            <a:latin typeface="Cambria Math" panose="02040503050406030204" pitchFamily="18" charset="0"/>
                          </a:rPr>
                          <m:t>(</m:t>
                        </m:r>
                        <m:r>
                          <a:rPr lang="en-IN" i="1">
                            <a:latin typeface="Cambria Math" panose="02040503050406030204" pitchFamily="18" charset="0"/>
                          </a:rPr>
                          <m:t>𝑙</m:t>
                        </m:r>
                        <m:r>
                          <a:rPr lang="en-IN" i="1">
                            <a:latin typeface="Cambria Math" panose="02040503050406030204" pitchFamily="18" charset="0"/>
                          </a:rPr>
                          <m:t>)</m:t>
                        </m:r>
                      </m:sup>
                    </m:sSubSup>
                  </m:oMath>
                </a14:m>
                <a:r>
                  <a:rPr lang="en-IN" dirty="0"/>
                  <a:t>                </a:t>
                </a:r>
                <a14:m>
                  <m:oMath xmlns:m="http://schemas.openxmlformats.org/officeDocument/2006/math">
                    <m:r>
                      <a:rPr lang="en-IN" b="0" i="1" dirty="0" smtClean="0">
                        <a:latin typeface="Cambria Math" panose="02040503050406030204" pitchFamily="18" charset="0"/>
                      </a:rPr>
                      <m:t>𝑖𝑓</m:t>
                    </m:r>
                    <m:r>
                      <a:rPr lang="en-IN" b="0" i="1" dirty="0" smtClean="0">
                        <a:latin typeface="Cambria Math" panose="02040503050406030204" pitchFamily="18" charset="0"/>
                      </a:rPr>
                      <m:t> </m:t>
                    </m:r>
                    <m:r>
                      <a:rPr lang="en-IN" b="0" i="1" dirty="0" smtClean="0">
                        <a:latin typeface="Cambria Math" panose="02040503050406030204" pitchFamily="18" charset="0"/>
                      </a:rPr>
                      <m:t>𝑗</m:t>
                    </m:r>
                    <m:r>
                      <a:rPr lang="en-IN" b="0" i="1" dirty="0" smtClean="0">
                        <a:latin typeface="Cambria Math" panose="02040503050406030204" pitchFamily="18" charset="0"/>
                      </a:rPr>
                      <m:t>=0</m:t>
                    </m:r>
                  </m:oMath>
                </a14:m>
                <a:endParaRPr lang="en-IN" dirty="0"/>
              </a:p>
              <a:p>
                <a:pPr marL="285750" indent="-285750">
                  <a:buFont typeface="Arial" panose="020B0604020202020204" pitchFamily="34" charset="0"/>
                  <a:buChar char="•"/>
                </a:pPr>
                <a:r>
                  <a:rPr lang="en-IN" dirty="0"/>
                  <a:t>Ultimately we need to minimise </a:t>
                </a:r>
                <a14:m>
                  <m:oMath xmlns:m="http://schemas.openxmlformats.org/officeDocument/2006/math">
                    <m:r>
                      <a:rPr lang="en-IN" b="0" i="1" smtClean="0">
                        <a:latin typeface="Cambria Math" panose="02040503050406030204" pitchFamily="18" charset="0"/>
                      </a:rPr>
                      <m:t>𝐽</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𝜃</m:t>
                    </m:r>
                    <m:r>
                      <a:rPr lang="en-IN" b="0" i="1" smtClean="0">
                        <a:latin typeface="Cambria Math" panose="02040503050406030204" pitchFamily="18" charset="0"/>
                      </a:rPr>
                      <m:t>)</m:t>
                    </m:r>
                  </m:oMath>
                </a14:m>
                <a:r>
                  <a:rPr lang="en-IN" dirty="0"/>
                  <a:t> either by using gradient descent or some advanced optimisation algorithm</a:t>
                </a:r>
              </a:p>
            </p:txBody>
          </p:sp>
        </mc:Choice>
        <mc:Fallback xmlns="">
          <p:sp>
            <p:nvSpPr>
              <p:cNvPr id="6" name="TextBox 5">
                <a:extLst>
                  <a:ext uri="{FF2B5EF4-FFF2-40B4-BE49-F238E27FC236}">
                    <a16:creationId xmlns:a16="http://schemas.microsoft.com/office/drawing/2014/main" id="{0D7FB060-10F4-4483-A1A6-9B4A360A0239}"/>
                  </a:ext>
                </a:extLst>
              </p:cNvPr>
              <p:cNvSpPr txBox="1">
                <a:spLocks noRot="1" noChangeAspect="1" noMove="1" noResize="1" noEditPoints="1" noAdjustHandles="1" noChangeArrowheads="1" noChangeShapeType="1" noTextEdit="1"/>
              </p:cNvSpPr>
              <p:nvPr/>
            </p:nvSpPr>
            <p:spPr>
              <a:xfrm>
                <a:off x="709358" y="2707277"/>
                <a:ext cx="10773283" cy="3844899"/>
              </a:xfrm>
              <a:prstGeom prst="rect">
                <a:avLst/>
              </a:prstGeom>
              <a:blipFill>
                <a:blip r:embed="rId3"/>
                <a:stretch>
                  <a:fillRect l="-339" t="-792" b="-1426"/>
                </a:stretch>
              </a:blipFill>
            </p:spPr>
            <p:txBody>
              <a:bodyPr/>
              <a:lstStyle/>
              <a:p>
                <a:r>
                  <a:rPr lang="en-IN">
                    <a:noFill/>
                  </a:rPr>
                  <a:t> </a:t>
                </a:r>
              </a:p>
            </p:txBody>
          </p:sp>
        </mc:Fallback>
      </mc:AlternateContent>
    </p:spTree>
    <p:extLst>
      <p:ext uri="{BB962C8B-B14F-4D97-AF65-F5344CB8AC3E}">
        <p14:creationId xmlns:p14="http://schemas.microsoft.com/office/powerpoint/2010/main" val="3926481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7973-14CE-4332-9B78-62E139705FB4}"/>
              </a:ext>
            </a:extLst>
          </p:cNvPr>
          <p:cNvSpPr>
            <a:spLocks noGrp="1"/>
          </p:cNvSpPr>
          <p:nvPr>
            <p:ph type="title"/>
          </p:nvPr>
        </p:nvSpPr>
        <p:spPr>
          <a:xfrm>
            <a:off x="876931" y="79856"/>
            <a:ext cx="9404723" cy="683624"/>
          </a:xfrm>
        </p:spPr>
        <p:txBody>
          <a:bodyPr/>
          <a:lstStyle/>
          <a:p>
            <a:pPr algn="ctr"/>
            <a:r>
              <a:rPr lang="en-IN" dirty="0"/>
              <a:t>Evaluating model’s fit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6C990C-D84E-4DED-8601-2787073A5AE9}"/>
                  </a:ext>
                </a:extLst>
              </p:cNvPr>
              <p:cNvSpPr>
                <a:spLocks noGrp="1"/>
              </p:cNvSpPr>
              <p:nvPr>
                <p:ph idx="1"/>
              </p:nvPr>
            </p:nvSpPr>
            <p:spPr>
              <a:xfrm>
                <a:off x="645130" y="949910"/>
                <a:ext cx="9636524" cy="5298489"/>
              </a:xfrm>
            </p:spPr>
            <p:txBody>
              <a:bodyPr/>
              <a:lstStyle/>
              <a:p>
                <a:endParaRPr lang="en-IN" dirty="0"/>
              </a:p>
              <a:p>
                <a:r>
                  <a:rPr lang="en-IN" dirty="0"/>
                  <a:t>Bias – It means the model is underfitting. This will lead to a very high error in training data set and test or cross validation data set</a:t>
                </a:r>
              </a:p>
              <a:p>
                <a:r>
                  <a:rPr lang="en-IN" dirty="0"/>
                  <a:t>Variance – It means the model is overfitting. This will lead to poor generalisation and can be identified by low error on training data set but a very high error on testing or cross validation data set</a:t>
                </a:r>
              </a:p>
              <a:p>
                <a:r>
                  <a:rPr lang="en-IN" dirty="0"/>
                  <a:t>To fix the issue of overfitting, regularisation parameter is used</a:t>
                </a:r>
              </a:p>
              <a:p>
                <a:pPr lvl="1"/>
                <a:r>
                  <a:rPr lang="en-IN" dirty="0"/>
                  <a:t>But if </a:t>
                </a:r>
                <a14:m>
                  <m:oMath xmlns:m="http://schemas.openxmlformats.org/officeDocument/2006/math">
                    <m:r>
                      <a:rPr lang="en-IN" i="1">
                        <a:latin typeface="Cambria Math" panose="02040503050406030204" pitchFamily="18" charset="0"/>
                      </a:rPr>
                      <m:t>𝜆</m:t>
                    </m:r>
                    <m:r>
                      <a:rPr lang="en-IN" i="1">
                        <a:latin typeface="Cambria Math" panose="02040503050406030204" pitchFamily="18" charset="0"/>
                      </a:rPr>
                      <m:t> </m:t>
                    </m:r>
                  </m:oMath>
                </a14:m>
                <a:r>
                  <a:rPr lang="en-IN" dirty="0"/>
                  <a:t>is very high, it’ll lead to high biasness (underfitting)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𝑡𝑟𝑎𝑖𝑛</m:t>
                        </m:r>
                      </m:sub>
                    </m:sSub>
                  </m:oMath>
                </a14:m>
                <a:r>
                  <a:rPr lang="en-IN" dirty="0"/>
                  <a:t> is high while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𝑐𝑣</m:t>
                        </m:r>
                      </m:sub>
                    </m:sSub>
                    <m:r>
                      <a:rPr lang="en-IN" i="1">
                        <a:latin typeface="Cambria Math" panose="02040503050406030204" pitchFamily="18" charset="0"/>
                      </a:rPr>
                      <m:t> </m:t>
                    </m:r>
                  </m:oMath>
                </a14:m>
                <a:r>
                  <a:rPr lang="en-IN" dirty="0"/>
                  <a:t>is also very high</a:t>
                </a:r>
              </a:p>
              <a:p>
                <a:pPr lvl="1"/>
                <a:r>
                  <a:rPr lang="en-IN" dirty="0"/>
                  <a:t>A lower value of </a:t>
                </a:r>
                <a14:m>
                  <m:oMath xmlns:m="http://schemas.openxmlformats.org/officeDocument/2006/math">
                    <m:r>
                      <a:rPr lang="en-IN" i="1">
                        <a:latin typeface="Cambria Math" panose="02040503050406030204" pitchFamily="18" charset="0"/>
                      </a:rPr>
                      <m:t>𝜆</m:t>
                    </m:r>
                  </m:oMath>
                </a14:m>
                <a:r>
                  <a:rPr lang="en-IN" dirty="0"/>
                  <a:t> may lead to high variance (overfitting)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𝑡𝑟𝑎𝑖𝑛</m:t>
                        </m:r>
                      </m:sub>
                    </m:sSub>
                  </m:oMath>
                </a14:m>
                <a:r>
                  <a:rPr lang="en-IN" dirty="0"/>
                  <a:t> is very low while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𝑐𝑣</m:t>
                        </m:r>
                      </m:sub>
                    </m:sSub>
                    <m:r>
                      <a:rPr lang="en-IN" i="1">
                        <a:latin typeface="Cambria Math" panose="02040503050406030204" pitchFamily="18" charset="0"/>
                      </a:rPr>
                      <m:t> </m:t>
                    </m:r>
                  </m:oMath>
                </a14:m>
                <a:r>
                  <a:rPr lang="en-IN" dirty="0"/>
                  <a:t>is very high</a:t>
                </a:r>
              </a:p>
              <a:p>
                <a:pPr marL="0" indent="0">
                  <a:buNone/>
                </a:pPr>
                <a:endParaRPr lang="en-IN" dirty="0"/>
              </a:p>
              <a:p>
                <a:endParaRPr lang="en-IN" dirty="0"/>
              </a:p>
            </p:txBody>
          </p:sp>
        </mc:Choice>
        <mc:Fallback xmlns="">
          <p:sp>
            <p:nvSpPr>
              <p:cNvPr id="3" name="Content Placeholder 2">
                <a:extLst>
                  <a:ext uri="{FF2B5EF4-FFF2-40B4-BE49-F238E27FC236}">
                    <a16:creationId xmlns:a16="http://schemas.microsoft.com/office/drawing/2014/main" id="{1C6C990C-D84E-4DED-8601-2787073A5AE9}"/>
                  </a:ext>
                </a:extLst>
              </p:cNvPr>
              <p:cNvSpPr>
                <a:spLocks noGrp="1" noRot="1" noChangeAspect="1" noMove="1" noResize="1" noEditPoints="1" noAdjustHandles="1" noChangeArrowheads="1" noChangeShapeType="1" noTextEdit="1"/>
              </p:cNvSpPr>
              <p:nvPr>
                <p:ph idx="1"/>
              </p:nvPr>
            </p:nvSpPr>
            <p:spPr>
              <a:xfrm>
                <a:off x="645130" y="949910"/>
                <a:ext cx="9636524" cy="5298489"/>
              </a:xfrm>
              <a:blipFill>
                <a:blip r:embed="rId2"/>
                <a:stretch>
                  <a:fillRect l="-316" r="-1202"/>
                </a:stretch>
              </a:blipFill>
            </p:spPr>
            <p:txBody>
              <a:bodyPr/>
              <a:lstStyle/>
              <a:p>
                <a:r>
                  <a:rPr lang="en-IN">
                    <a:noFill/>
                  </a:rPr>
                  <a:t> </a:t>
                </a:r>
              </a:p>
            </p:txBody>
          </p:sp>
        </mc:Fallback>
      </mc:AlternateContent>
    </p:spTree>
    <p:extLst>
      <p:ext uri="{BB962C8B-B14F-4D97-AF65-F5344CB8AC3E}">
        <p14:creationId xmlns:p14="http://schemas.microsoft.com/office/powerpoint/2010/main" val="344757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B6184D-C1A3-4C90-A760-DC723B100170}"/>
              </a:ext>
            </a:extLst>
          </p:cNvPr>
          <p:cNvSpPr>
            <a:spLocks noGrp="1"/>
          </p:cNvSpPr>
          <p:nvPr>
            <p:ph type="title"/>
          </p:nvPr>
        </p:nvSpPr>
        <p:spPr>
          <a:xfrm>
            <a:off x="1393825" y="-17755"/>
            <a:ext cx="9404350" cy="701659"/>
          </a:xfrm>
        </p:spPr>
        <p:txBody>
          <a:bodyPr/>
          <a:lstStyle/>
          <a:p>
            <a:pPr algn="ctr"/>
            <a:r>
              <a:rPr lang="en-IN" dirty="0"/>
              <a:t>Evaluating model’s fit(2)</a:t>
            </a:r>
          </a:p>
        </p:txBody>
      </p:sp>
      <p:pic>
        <p:nvPicPr>
          <p:cNvPr id="5" name="Picture 4">
            <a:extLst>
              <a:ext uri="{FF2B5EF4-FFF2-40B4-BE49-F238E27FC236}">
                <a16:creationId xmlns:a16="http://schemas.microsoft.com/office/drawing/2014/main" id="{211D2A5E-CF60-4BE5-81FD-14AF7ACDE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946" y="861134"/>
            <a:ext cx="7596108" cy="5804068"/>
          </a:xfrm>
          <a:prstGeom prst="rect">
            <a:avLst/>
          </a:prstGeom>
        </p:spPr>
      </p:pic>
    </p:spTree>
    <p:extLst>
      <p:ext uri="{BB962C8B-B14F-4D97-AF65-F5344CB8AC3E}">
        <p14:creationId xmlns:p14="http://schemas.microsoft.com/office/powerpoint/2010/main" val="414389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6BFC-0BC8-4EEC-88DF-CB195F508AF4}"/>
              </a:ext>
            </a:extLst>
          </p:cNvPr>
          <p:cNvSpPr>
            <a:spLocks noGrp="1"/>
          </p:cNvSpPr>
          <p:nvPr>
            <p:ph type="title"/>
          </p:nvPr>
        </p:nvSpPr>
        <p:spPr>
          <a:xfrm>
            <a:off x="868052" y="0"/>
            <a:ext cx="9404723" cy="745767"/>
          </a:xfrm>
        </p:spPr>
        <p:txBody>
          <a:bodyPr/>
          <a:lstStyle/>
          <a:p>
            <a:pPr algn="ctr"/>
            <a:r>
              <a:rPr lang="en-IN" dirty="0"/>
              <a:t>Learning Curves</a:t>
            </a:r>
          </a:p>
        </p:txBody>
      </p:sp>
      <p:sp>
        <p:nvSpPr>
          <p:cNvPr id="3" name="Content Placeholder 2">
            <a:extLst>
              <a:ext uri="{FF2B5EF4-FFF2-40B4-BE49-F238E27FC236}">
                <a16:creationId xmlns:a16="http://schemas.microsoft.com/office/drawing/2014/main" id="{545E1209-ED9F-4504-B3B1-71E43E75F2D1}"/>
              </a:ext>
            </a:extLst>
          </p:cNvPr>
          <p:cNvSpPr>
            <a:spLocks noGrp="1"/>
          </p:cNvSpPr>
          <p:nvPr>
            <p:ph idx="1"/>
          </p:nvPr>
        </p:nvSpPr>
        <p:spPr>
          <a:xfrm>
            <a:off x="970635" y="745767"/>
            <a:ext cx="9984410" cy="5885852"/>
          </a:xfrm>
        </p:spPr>
        <p:txBody>
          <a:bodyPr/>
          <a:lstStyle/>
          <a:p>
            <a:r>
              <a:rPr lang="en-US" dirty="0"/>
              <a:t>A plot of model learning performance over experience or time</a:t>
            </a:r>
          </a:p>
          <a:p>
            <a:pPr lvl="1"/>
            <a:r>
              <a:rPr lang="en-US" dirty="0"/>
              <a:t>It has two component: training and validation curve</a:t>
            </a:r>
          </a:p>
          <a:p>
            <a:pPr lvl="6"/>
            <a:r>
              <a:rPr lang="en-IN" sz="2400" u="sng" dirty="0"/>
              <a:t>Underfit learning curve:</a:t>
            </a:r>
          </a:p>
          <a:p>
            <a:endParaRPr lang="en-IN" u="sng" dirty="0"/>
          </a:p>
        </p:txBody>
      </p:sp>
      <p:pic>
        <p:nvPicPr>
          <p:cNvPr id="5" name="Picture 4">
            <a:extLst>
              <a:ext uri="{FF2B5EF4-FFF2-40B4-BE49-F238E27FC236}">
                <a16:creationId xmlns:a16="http://schemas.microsoft.com/office/drawing/2014/main" id="{6051F61F-F47A-4BEB-A79D-0063D9595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620" y="2275442"/>
            <a:ext cx="4263657" cy="3205921"/>
          </a:xfrm>
          <a:prstGeom prst="rect">
            <a:avLst/>
          </a:prstGeom>
        </p:spPr>
      </p:pic>
      <p:pic>
        <p:nvPicPr>
          <p:cNvPr id="7" name="Picture 6">
            <a:extLst>
              <a:ext uri="{FF2B5EF4-FFF2-40B4-BE49-F238E27FC236}">
                <a16:creationId xmlns:a16="http://schemas.microsoft.com/office/drawing/2014/main" id="{A17CC5CD-414C-4A10-B5C8-B009836D0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997" y="2275442"/>
            <a:ext cx="4263658" cy="3208676"/>
          </a:xfrm>
          <a:prstGeom prst="rect">
            <a:avLst/>
          </a:prstGeom>
        </p:spPr>
      </p:pic>
    </p:spTree>
    <p:extLst>
      <p:ext uri="{BB962C8B-B14F-4D97-AF65-F5344CB8AC3E}">
        <p14:creationId xmlns:p14="http://schemas.microsoft.com/office/powerpoint/2010/main" val="360106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6BFC-0BC8-4EEC-88DF-CB195F508AF4}"/>
              </a:ext>
            </a:extLst>
          </p:cNvPr>
          <p:cNvSpPr>
            <a:spLocks noGrp="1"/>
          </p:cNvSpPr>
          <p:nvPr>
            <p:ph type="title"/>
          </p:nvPr>
        </p:nvSpPr>
        <p:spPr>
          <a:xfrm>
            <a:off x="868052" y="0"/>
            <a:ext cx="9404723" cy="745767"/>
          </a:xfrm>
        </p:spPr>
        <p:txBody>
          <a:bodyPr/>
          <a:lstStyle/>
          <a:p>
            <a:pPr algn="ctr"/>
            <a:r>
              <a:rPr lang="en-IN" dirty="0"/>
              <a:t>Learning Curves(2)</a:t>
            </a:r>
          </a:p>
        </p:txBody>
      </p:sp>
      <p:sp>
        <p:nvSpPr>
          <p:cNvPr id="3" name="Content Placeholder 2">
            <a:extLst>
              <a:ext uri="{FF2B5EF4-FFF2-40B4-BE49-F238E27FC236}">
                <a16:creationId xmlns:a16="http://schemas.microsoft.com/office/drawing/2014/main" id="{545E1209-ED9F-4504-B3B1-71E43E75F2D1}"/>
              </a:ext>
            </a:extLst>
          </p:cNvPr>
          <p:cNvSpPr>
            <a:spLocks noGrp="1"/>
          </p:cNvSpPr>
          <p:nvPr>
            <p:ph idx="1"/>
          </p:nvPr>
        </p:nvSpPr>
        <p:spPr>
          <a:xfrm>
            <a:off x="970635" y="745767"/>
            <a:ext cx="9984410" cy="5885852"/>
          </a:xfrm>
        </p:spPr>
        <p:txBody>
          <a:bodyPr/>
          <a:lstStyle/>
          <a:p>
            <a:pPr lvl="6"/>
            <a:r>
              <a:rPr lang="en-IN" sz="2400" u="sng" dirty="0"/>
              <a:t>Overfitting learning curve:</a:t>
            </a:r>
          </a:p>
          <a:p>
            <a:endParaRPr lang="en-IN" u="sng" dirty="0"/>
          </a:p>
        </p:txBody>
      </p:sp>
      <p:pic>
        <p:nvPicPr>
          <p:cNvPr id="6" name="Picture 5">
            <a:extLst>
              <a:ext uri="{FF2B5EF4-FFF2-40B4-BE49-F238E27FC236}">
                <a16:creationId xmlns:a16="http://schemas.microsoft.com/office/drawing/2014/main" id="{65A17201-E39C-4945-AE34-591454B1F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351" y="1421546"/>
            <a:ext cx="5966977" cy="4534293"/>
          </a:xfrm>
          <a:prstGeom prst="rect">
            <a:avLst/>
          </a:prstGeom>
        </p:spPr>
      </p:pic>
    </p:spTree>
    <p:extLst>
      <p:ext uri="{BB962C8B-B14F-4D97-AF65-F5344CB8AC3E}">
        <p14:creationId xmlns:p14="http://schemas.microsoft.com/office/powerpoint/2010/main" val="2596711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6BFC-0BC8-4EEC-88DF-CB195F508AF4}"/>
              </a:ext>
            </a:extLst>
          </p:cNvPr>
          <p:cNvSpPr>
            <a:spLocks noGrp="1"/>
          </p:cNvSpPr>
          <p:nvPr>
            <p:ph type="title"/>
          </p:nvPr>
        </p:nvSpPr>
        <p:spPr>
          <a:xfrm>
            <a:off x="868052" y="0"/>
            <a:ext cx="9404723" cy="745767"/>
          </a:xfrm>
        </p:spPr>
        <p:txBody>
          <a:bodyPr/>
          <a:lstStyle/>
          <a:p>
            <a:pPr algn="ctr"/>
            <a:r>
              <a:rPr lang="en-IN" dirty="0"/>
              <a:t>Learning Curves(3)</a:t>
            </a:r>
          </a:p>
        </p:txBody>
      </p:sp>
      <p:sp>
        <p:nvSpPr>
          <p:cNvPr id="3" name="Content Placeholder 2">
            <a:extLst>
              <a:ext uri="{FF2B5EF4-FFF2-40B4-BE49-F238E27FC236}">
                <a16:creationId xmlns:a16="http://schemas.microsoft.com/office/drawing/2014/main" id="{545E1209-ED9F-4504-B3B1-71E43E75F2D1}"/>
              </a:ext>
            </a:extLst>
          </p:cNvPr>
          <p:cNvSpPr>
            <a:spLocks noGrp="1"/>
          </p:cNvSpPr>
          <p:nvPr>
            <p:ph idx="1"/>
          </p:nvPr>
        </p:nvSpPr>
        <p:spPr>
          <a:xfrm>
            <a:off x="970635" y="745767"/>
            <a:ext cx="9984410" cy="5885852"/>
          </a:xfrm>
        </p:spPr>
        <p:txBody>
          <a:bodyPr/>
          <a:lstStyle/>
          <a:p>
            <a:pPr lvl="6"/>
            <a:r>
              <a:rPr lang="en-IN" sz="2400" u="sng" dirty="0"/>
              <a:t>Good fit learning curve:</a:t>
            </a:r>
          </a:p>
          <a:p>
            <a:endParaRPr lang="en-IN" u="sng" dirty="0"/>
          </a:p>
        </p:txBody>
      </p:sp>
      <p:pic>
        <p:nvPicPr>
          <p:cNvPr id="5" name="Picture 4">
            <a:extLst>
              <a:ext uri="{FF2B5EF4-FFF2-40B4-BE49-F238E27FC236}">
                <a16:creationId xmlns:a16="http://schemas.microsoft.com/office/drawing/2014/main" id="{D4065972-DB4C-4CC6-A714-98E7FB4E2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891" y="1432977"/>
            <a:ext cx="5982218" cy="4511431"/>
          </a:xfrm>
          <a:prstGeom prst="rect">
            <a:avLst/>
          </a:prstGeom>
        </p:spPr>
      </p:pic>
    </p:spTree>
    <p:extLst>
      <p:ext uri="{BB962C8B-B14F-4D97-AF65-F5344CB8AC3E}">
        <p14:creationId xmlns:p14="http://schemas.microsoft.com/office/powerpoint/2010/main" val="2436113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6BFC-0BC8-4EEC-88DF-CB195F508AF4}"/>
              </a:ext>
            </a:extLst>
          </p:cNvPr>
          <p:cNvSpPr>
            <a:spLocks noGrp="1"/>
          </p:cNvSpPr>
          <p:nvPr>
            <p:ph type="title"/>
          </p:nvPr>
        </p:nvSpPr>
        <p:spPr>
          <a:xfrm>
            <a:off x="868052" y="0"/>
            <a:ext cx="9404723" cy="745767"/>
          </a:xfrm>
        </p:spPr>
        <p:txBody>
          <a:bodyPr/>
          <a:lstStyle/>
          <a:p>
            <a:pPr algn="ctr"/>
            <a:r>
              <a:rPr lang="en-IN" dirty="0"/>
              <a:t>Learning Curves(4)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5E1209-ED9F-4504-B3B1-71E43E75F2D1}"/>
                  </a:ext>
                </a:extLst>
              </p:cNvPr>
              <p:cNvSpPr>
                <a:spLocks noGrp="1"/>
              </p:cNvSpPr>
              <p:nvPr>
                <p:ph idx="1"/>
              </p:nvPr>
            </p:nvSpPr>
            <p:spPr>
              <a:xfrm>
                <a:off x="970635" y="745767"/>
                <a:ext cx="9984410" cy="5885852"/>
              </a:xfrm>
            </p:spPr>
            <p:txBody>
              <a:bodyPr/>
              <a:lstStyle/>
              <a:p>
                <a:r>
                  <a:rPr lang="en-IN" dirty="0"/>
                  <a:t>Fixes based the curve obtained:</a:t>
                </a:r>
              </a:p>
              <a:p>
                <a:pPr lvl="1"/>
                <a:r>
                  <a:rPr lang="en-IN" dirty="0"/>
                  <a:t>Having more dataset fixes issue of high variance (overfitting)</a:t>
                </a:r>
              </a:p>
              <a:p>
                <a:pPr lvl="1"/>
                <a:r>
                  <a:rPr lang="en-IN" dirty="0"/>
                  <a:t>Increasing degree of polynomial fixes high bias (underfitting)</a:t>
                </a:r>
              </a:p>
              <a:p>
                <a:pPr lvl="1"/>
                <a:r>
                  <a:rPr lang="en-IN" dirty="0"/>
                  <a:t>Decreasing </a:t>
                </a:r>
                <a14:m>
                  <m:oMath xmlns:m="http://schemas.openxmlformats.org/officeDocument/2006/math">
                    <m:r>
                      <a:rPr lang="en-IN" i="1" smtClean="0">
                        <a:latin typeface="Cambria Math" panose="02040503050406030204" pitchFamily="18" charset="0"/>
                      </a:rPr>
                      <m:t>𝜆</m:t>
                    </m:r>
                  </m:oMath>
                </a14:m>
                <a:r>
                  <a:rPr lang="en-IN" dirty="0"/>
                  <a:t> fixes high biasness while increasing </a:t>
                </a:r>
                <a14:m>
                  <m:oMath xmlns:m="http://schemas.openxmlformats.org/officeDocument/2006/math">
                    <m:r>
                      <a:rPr lang="en-IN" i="1">
                        <a:latin typeface="Cambria Math" panose="02040503050406030204" pitchFamily="18" charset="0"/>
                      </a:rPr>
                      <m:t>𝜆</m:t>
                    </m:r>
                  </m:oMath>
                </a14:m>
                <a:r>
                  <a:rPr lang="en-IN" dirty="0"/>
                  <a:t> fixes high variance</a:t>
                </a:r>
              </a:p>
              <a:p>
                <a:r>
                  <a:rPr lang="en-IN" dirty="0"/>
                  <a:t>To optimise learning curve and find the appropriate hyperparameter, once a network structure is finalised then plotting the learning curve with variation of degree of polynomial and other parameter can give us the best value for a given network structure and data set</a:t>
                </a:r>
              </a:p>
              <a:p>
                <a:r>
                  <a:rPr lang="en-IN" dirty="0"/>
                  <a:t>F1 score assessment</a:t>
                </a:r>
              </a:p>
              <a:p>
                <a:pPr lvl="1"/>
                <a14:m>
                  <m:oMath xmlns:m="http://schemas.openxmlformats.org/officeDocument/2006/math">
                    <m:r>
                      <a:rPr lang="en-IN" b="0" i="1" smtClean="0">
                        <a:latin typeface="Cambria Math" panose="02040503050406030204" pitchFamily="18" charset="0"/>
                      </a:rPr>
                      <m:t>𝑃𝑟𝑒𝑐𝑖𝑠𝑖𝑜𝑛</m:t>
                    </m:r>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𝑁𝑢𝑚𝑏𝑒𝑟</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𝑜𝑓</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𝑡𝑟𝑢𝑒</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𝑣𝑒</m:t>
                        </m:r>
                        <m:r>
                          <a:rPr lang="en-IN" b="0" i="1" smtClean="0">
                            <a:latin typeface="Cambria Math" panose="02040503050406030204" pitchFamily="18" charset="0"/>
                            <a:ea typeface="Cambria Math" panose="02040503050406030204" pitchFamily="18" charset="0"/>
                          </a:rPr>
                          <m:t> </m:t>
                        </m:r>
                      </m:num>
                      <m:den>
                        <m:r>
                          <a:rPr lang="en-IN" b="0" i="1" smtClean="0">
                            <a:latin typeface="Cambria Math" panose="02040503050406030204" pitchFamily="18" charset="0"/>
                            <a:ea typeface="Cambria Math" panose="02040503050406030204" pitchFamily="18" charset="0"/>
                          </a:rPr>
                          <m:t>𝑁𝑢𝑚𝑏𝑒𝑟</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𝑜𝑓</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𝑣𝑒</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𝑝𝑟𝑒𝑑𝑖𝑐𝑡𝑒𝑑</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𝑁𝑢𝑚𝑏𝑒𝑟</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𝑜𝑓</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𝑡𝑟𝑢𝑒</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𝑣𝑒</m:t>
                        </m:r>
                      </m:num>
                      <m:den>
                        <m:r>
                          <a:rPr lang="en-IN" b="0" i="1" smtClean="0">
                            <a:latin typeface="Cambria Math" panose="02040503050406030204" pitchFamily="18" charset="0"/>
                            <a:ea typeface="Cambria Math" panose="02040503050406030204" pitchFamily="18" charset="0"/>
                          </a:rPr>
                          <m:t>𝑇𝑟𝑢𝑒</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𝑣𝑒</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𝑓𝑎𝑙𝑠𝑒</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𝑣𝑒</m:t>
                        </m:r>
                      </m:den>
                    </m:f>
                  </m:oMath>
                </a14:m>
                <a:endParaRPr lang="en-IN" dirty="0"/>
              </a:p>
              <a:p>
                <a:pPr lvl="1"/>
                <a14:m>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𝑡𝑟𝑢𝑒</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𝑣𝑒</m:t>
                        </m:r>
                      </m:num>
                      <m:den>
                        <m:r>
                          <a:rPr lang="en-IN" b="0" i="1" smtClean="0">
                            <a:latin typeface="Cambria Math" panose="02040503050406030204" pitchFamily="18" charset="0"/>
                            <a:ea typeface="Cambria Math" panose="02040503050406030204" pitchFamily="18" charset="0"/>
                          </a:rPr>
                          <m:t>𝑁𝑢𝑚𝑏𝑒𝑟</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𝑜𝑓</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𝑎𝑐𝑡𝑢𝑎𝑙</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𝑣𝑒</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𝑡𝑟𝑢𝑒</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𝑣𝑒</m:t>
                        </m:r>
                      </m:num>
                      <m:den>
                        <m:r>
                          <a:rPr lang="en-IN" b="0" i="1" smtClean="0">
                            <a:latin typeface="Cambria Math" panose="02040503050406030204" pitchFamily="18" charset="0"/>
                            <a:ea typeface="Cambria Math" panose="02040503050406030204" pitchFamily="18" charset="0"/>
                          </a:rPr>
                          <m:t>𝑡𝑟𝑢𝑒</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𝑣𝑒</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𝑓𝑎𝑙𝑠𝑒</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𝑣𝑒</m:t>
                        </m:r>
                      </m:den>
                    </m:f>
                  </m:oMath>
                </a14:m>
                <a:endParaRPr lang="en-IN" dirty="0"/>
              </a:p>
              <a:p>
                <a:pPr lvl="1"/>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i="1" smtClean="0">
                        <a:latin typeface="Cambria Math" panose="02040503050406030204" pitchFamily="18" charset="0"/>
                        <a:ea typeface="Cambria Math" panose="02040503050406030204" pitchFamily="18" charset="0"/>
                      </a:rPr>
                      <m:t>=</m:t>
                    </m:r>
                    <m:f>
                      <m:fPr>
                        <m:ctrlPr>
                          <a:rPr lang="en-IN"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𝑃𝑅</m:t>
                        </m:r>
                      </m:num>
                      <m:den>
                        <m:r>
                          <a:rPr lang="en-IN" b="0" i="1" smtClean="0">
                            <a:latin typeface="Cambria Math" panose="02040503050406030204" pitchFamily="18" charset="0"/>
                            <a:ea typeface="Cambria Math" panose="02040503050406030204" pitchFamily="18" charset="0"/>
                          </a:rPr>
                          <m:t>𝑃</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𝑅</m:t>
                        </m:r>
                      </m:den>
                    </m:f>
                  </m:oMath>
                </a14:m>
                <a:endParaRPr lang="en-IN" dirty="0"/>
              </a:p>
              <a:p>
                <a:pPr lvl="1"/>
                <a:r>
                  <a:rPr lang="en-IN" dirty="0"/>
                  <a:t>Network with highest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1</m:t>
                        </m:r>
                      </m:sub>
                    </m:sSub>
                  </m:oMath>
                </a14:m>
                <a:r>
                  <a:rPr lang="en-IN" dirty="0"/>
                  <a:t> score is selected as the best structure</a:t>
                </a:r>
              </a:p>
              <a:p>
                <a:endParaRPr lang="en-IN" dirty="0"/>
              </a:p>
            </p:txBody>
          </p:sp>
        </mc:Choice>
        <mc:Fallback xmlns="">
          <p:sp>
            <p:nvSpPr>
              <p:cNvPr id="3" name="Content Placeholder 2">
                <a:extLst>
                  <a:ext uri="{FF2B5EF4-FFF2-40B4-BE49-F238E27FC236}">
                    <a16:creationId xmlns:a16="http://schemas.microsoft.com/office/drawing/2014/main" id="{545E1209-ED9F-4504-B3B1-71E43E75F2D1}"/>
                  </a:ext>
                </a:extLst>
              </p:cNvPr>
              <p:cNvSpPr>
                <a:spLocks noGrp="1" noRot="1" noChangeAspect="1" noMove="1" noResize="1" noEditPoints="1" noAdjustHandles="1" noChangeArrowheads="1" noChangeShapeType="1" noTextEdit="1"/>
              </p:cNvSpPr>
              <p:nvPr>
                <p:ph idx="1"/>
              </p:nvPr>
            </p:nvSpPr>
            <p:spPr>
              <a:xfrm>
                <a:off x="970635" y="745767"/>
                <a:ext cx="9984410" cy="5885852"/>
              </a:xfrm>
              <a:blipFill>
                <a:blip r:embed="rId2"/>
                <a:stretch>
                  <a:fillRect l="-244" t="-518" r="-427"/>
                </a:stretch>
              </a:blipFill>
            </p:spPr>
            <p:txBody>
              <a:bodyPr/>
              <a:lstStyle/>
              <a:p>
                <a:r>
                  <a:rPr lang="en-IN">
                    <a:noFill/>
                  </a:rPr>
                  <a:t> </a:t>
                </a:r>
              </a:p>
            </p:txBody>
          </p:sp>
        </mc:Fallback>
      </mc:AlternateContent>
    </p:spTree>
    <p:extLst>
      <p:ext uri="{BB962C8B-B14F-4D97-AF65-F5344CB8AC3E}">
        <p14:creationId xmlns:p14="http://schemas.microsoft.com/office/powerpoint/2010/main" val="304660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E8D5-9334-4FE2-ACA0-E71F2268C6C3}"/>
              </a:ext>
            </a:extLst>
          </p:cNvPr>
          <p:cNvSpPr>
            <a:spLocks noGrp="1"/>
          </p:cNvSpPr>
          <p:nvPr>
            <p:ph type="title"/>
          </p:nvPr>
        </p:nvSpPr>
        <p:spPr>
          <a:xfrm>
            <a:off x="1295401" y="621438"/>
            <a:ext cx="9601196" cy="958788"/>
          </a:xfrm>
        </p:spPr>
        <p:txBody>
          <a:bodyPr/>
          <a:lstStyle/>
          <a:p>
            <a:pPr algn="ctr"/>
            <a:r>
              <a:rPr lang="en-IN" dirty="0"/>
              <a:t>Definition of CNN</a:t>
            </a:r>
          </a:p>
        </p:txBody>
      </p:sp>
      <p:sp>
        <p:nvSpPr>
          <p:cNvPr id="3" name="Content Placeholder 2">
            <a:extLst>
              <a:ext uri="{FF2B5EF4-FFF2-40B4-BE49-F238E27FC236}">
                <a16:creationId xmlns:a16="http://schemas.microsoft.com/office/drawing/2014/main" id="{648CCBCE-AC22-4FAB-868B-2557E4FA11F3}"/>
              </a:ext>
            </a:extLst>
          </p:cNvPr>
          <p:cNvSpPr>
            <a:spLocks noGrp="1"/>
          </p:cNvSpPr>
          <p:nvPr>
            <p:ph idx="1"/>
          </p:nvPr>
        </p:nvSpPr>
        <p:spPr>
          <a:xfrm>
            <a:off x="1622727" y="1764393"/>
            <a:ext cx="8946541" cy="4472169"/>
          </a:xfrm>
        </p:spPr>
        <p:txBody>
          <a:bodyPr/>
          <a:lstStyle/>
          <a:p>
            <a:r>
              <a:rPr lang="en-IN" dirty="0"/>
              <a:t>CNN networks are simply neural networks that use convolution in place of general matrix multiplication in at least one of their layers.</a:t>
            </a:r>
          </a:p>
          <a:p>
            <a:pPr lvl="1"/>
            <a:r>
              <a:rPr lang="en-IN" sz="2000" dirty="0"/>
              <a:t>Convolution is a mathematical operation having linear form</a:t>
            </a:r>
          </a:p>
          <a:p>
            <a:pPr lvl="1"/>
            <a:endParaRPr lang="en-IN" dirty="0"/>
          </a:p>
        </p:txBody>
      </p:sp>
      <p:pic>
        <p:nvPicPr>
          <p:cNvPr id="5" name="Picture 4">
            <a:extLst>
              <a:ext uri="{FF2B5EF4-FFF2-40B4-BE49-F238E27FC236}">
                <a16:creationId xmlns:a16="http://schemas.microsoft.com/office/drawing/2014/main" id="{BEDFEA6E-ECC2-482E-912B-53A4E50F7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596" y="3429000"/>
            <a:ext cx="6432849" cy="2866451"/>
          </a:xfrm>
          <a:prstGeom prst="rect">
            <a:avLst/>
          </a:prstGeom>
        </p:spPr>
      </p:pic>
    </p:spTree>
    <p:extLst>
      <p:ext uri="{BB962C8B-B14F-4D97-AF65-F5344CB8AC3E}">
        <p14:creationId xmlns:p14="http://schemas.microsoft.com/office/powerpoint/2010/main" val="45236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5A28-6BC8-47E7-A9B7-1FEE35E36130}"/>
              </a:ext>
            </a:extLst>
          </p:cNvPr>
          <p:cNvSpPr>
            <a:spLocks noGrp="1"/>
          </p:cNvSpPr>
          <p:nvPr>
            <p:ph type="title"/>
          </p:nvPr>
        </p:nvSpPr>
        <p:spPr>
          <a:xfrm>
            <a:off x="874220" y="461596"/>
            <a:ext cx="9404723" cy="1400530"/>
          </a:xfrm>
        </p:spPr>
        <p:txBody>
          <a:bodyPr/>
          <a:lstStyle/>
          <a:p>
            <a:pPr algn="ctr"/>
            <a:r>
              <a:rPr lang="en-IN" dirty="0"/>
              <a:t>Linear classification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543195-BC98-451C-BB90-BBE05C646CB8}"/>
                  </a:ext>
                </a:extLst>
              </p:cNvPr>
              <p:cNvSpPr>
                <a:spLocks noGrp="1"/>
              </p:cNvSpPr>
              <p:nvPr>
                <p:ph idx="1"/>
              </p:nvPr>
            </p:nvSpPr>
            <p:spPr>
              <a:xfrm>
                <a:off x="1622729" y="2044040"/>
                <a:ext cx="8946541" cy="4195481"/>
              </a:xfrm>
            </p:spPr>
            <p:txBody>
              <a:bodyPr>
                <a:normAutofit/>
              </a:bodyPr>
              <a:lstStyle/>
              <a:p>
                <a:pPr>
                  <a:lnSpc>
                    <a:spcPct val="100000"/>
                  </a:lnSpc>
                </a:pPr>
                <a:r>
                  <a:rPr lang="en-IN" dirty="0"/>
                  <a:t>Linear classification is a type of template matching architecture which learns one template per data (averages out the data)</a:t>
                </a:r>
              </a:p>
              <a:p>
                <a:pPr>
                  <a:lnSpc>
                    <a:spcPct val="100000"/>
                  </a:lnSpc>
                </a:pPr>
                <a14:m>
                  <m:oMath xmlns:m="http://schemas.openxmlformats.org/officeDocument/2006/math">
                    <m:r>
                      <a:rPr lang="en-IN" i="1" dirty="0" smtClean="0">
                        <a:latin typeface="Cambria Math" panose="02040503050406030204" pitchFamily="18" charset="0"/>
                      </a:rPr>
                      <m:t>𝐹</m:t>
                    </m:r>
                    <m:r>
                      <a:rPr lang="en-IN" i="1" dirty="0" smtClean="0">
                        <a:latin typeface="Cambria Math" panose="02040503050406030204" pitchFamily="18" charset="0"/>
                      </a:rPr>
                      <m:t> (</m:t>
                    </m:r>
                    <m:r>
                      <a:rPr lang="en-IN" i="1" dirty="0" smtClean="0">
                        <a:latin typeface="Cambria Math" panose="02040503050406030204" pitchFamily="18" charset="0"/>
                      </a:rPr>
                      <m:t>𝑥</m:t>
                    </m:r>
                    <m:r>
                      <a:rPr lang="en-IN" i="1" dirty="0" smtClean="0">
                        <a:latin typeface="Cambria Math" panose="02040503050406030204" pitchFamily="18" charset="0"/>
                      </a:rPr>
                      <m:t>,</m:t>
                    </m:r>
                    <m:r>
                      <a:rPr lang="en-IN" i="1" dirty="0" smtClean="0">
                        <a:latin typeface="Cambria Math" panose="02040503050406030204" pitchFamily="18" charset="0"/>
                      </a:rPr>
                      <m:t>𝑤</m:t>
                    </m:r>
                    <m:r>
                      <a:rPr lang="en-IN" i="1" dirty="0" smtClean="0">
                        <a:latin typeface="Cambria Math" panose="02040503050406030204" pitchFamily="18" charset="0"/>
                      </a:rPr>
                      <m:t>) </m:t>
                    </m:r>
                  </m:oMath>
                </a14:m>
                <a:r>
                  <a:rPr lang="en-IN" dirty="0"/>
                  <a:t>= </a:t>
                </a:r>
                <a14:m>
                  <m:oMath xmlns:m="http://schemas.openxmlformats.org/officeDocument/2006/math">
                    <m:r>
                      <a:rPr lang="en-IN" i="1" dirty="0" smtClean="0">
                        <a:latin typeface="Cambria Math" panose="02040503050406030204" pitchFamily="18" charset="0"/>
                      </a:rPr>
                      <m:t>𝑤𝑥</m:t>
                    </m:r>
                    <m:r>
                      <a:rPr lang="en-IN" i="1" dirty="0" smtClean="0">
                        <a:latin typeface="Cambria Math" panose="02040503050406030204" pitchFamily="18" charset="0"/>
                      </a:rPr>
                      <m:t>+</m:t>
                    </m:r>
                    <m:r>
                      <a:rPr lang="en-IN" i="1" dirty="0" smtClean="0">
                        <a:latin typeface="Cambria Math" panose="02040503050406030204" pitchFamily="18" charset="0"/>
                      </a:rPr>
                      <m:t>𝑏</m:t>
                    </m:r>
                    <m:r>
                      <a:rPr lang="en-IN" i="1" dirty="0" smtClean="0">
                        <a:latin typeface="Cambria Math" panose="02040503050406030204" pitchFamily="18" charset="0"/>
                      </a:rPr>
                      <m:t>  </m:t>
                    </m:r>
                  </m:oMath>
                </a14:m>
                <a:r>
                  <a:rPr lang="en-IN" dirty="0"/>
                  <a:t>[using this form of equation to classify data into certain different classes]</a:t>
                </a:r>
              </a:p>
              <a:p>
                <a:pPr lvl="1">
                  <a:lnSpc>
                    <a:spcPct val="100000"/>
                  </a:lnSpc>
                </a:pPr>
                <a:r>
                  <a:rPr lang="en-IN" dirty="0"/>
                  <a:t>x-input ; w-weights ; b-bias term</a:t>
                </a:r>
              </a:p>
              <a:p>
                <a:pPr>
                  <a:lnSpc>
                    <a:spcPct val="100000"/>
                  </a:lnSpc>
                </a:pPr>
                <a:r>
                  <a:rPr lang="en-IN" dirty="0"/>
                  <a:t>If suppose ‘x’ is </a:t>
                </a:r>
                <a14:m>
                  <m:oMath xmlns:m="http://schemas.openxmlformats.org/officeDocument/2006/math">
                    <m:r>
                      <a:rPr lang="en-IN" i="1" dirty="0" smtClean="0">
                        <a:latin typeface="Cambria Math" panose="02040503050406030204" pitchFamily="18" charset="0"/>
                      </a:rPr>
                      <m:t>32∗32∗3</m:t>
                    </m:r>
                  </m:oMath>
                </a14:m>
                <a:r>
                  <a:rPr lang="en-IN" dirty="0"/>
                  <a:t>, so ‘x’ in equation will have dimension </a:t>
                </a:r>
                <a14:m>
                  <m:oMath xmlns:m="http://schemas.openxmlformats.org/officeDocument/2006/math">
                    <m:r>
                      <a:rPr lang="en-IN" i="1" dirty="0" smtClean="0">
                        <a:latin typeface="Cambria Math" panose="02040503050406030204" pitchFamily="18" charset="0"/>
                      </a:rPr>
                      <m:t>3072∗1</m:t>
                    </m:r>
                  </m:oMath>
                </a14:m>
                <a:endParaRPr lang="en-IN" dirty="0"/>
              </a:p>
              <a:p>
                <a:pPr>
                  <a:lnSpc>
                    <a:spcPct val="100000"/>
                  </a:lnSpc>
                </a:pPr>
                <a:r>
                  <a:rPr lang="en-IN" dirty="0"/>
                  <a:t>Assuming there are 10 different classes to classify then ‘w’ will be </a:t>
                </a:r>
                <a14:m>
                  <m:oMath xmlns:m="http://schemas.openxmlformats.org/officeDocument/2006/math">
                    <m:r>
                      <a:rPr lang="en-IN" i="1" dirty="0" smtClean="0">
                        <a:latin typeface="Cambria Math" panose="02040503050406030204" pitchFamily="18" charset="0"/>
                      </a:rPr>
                      <m:t>10∗3072</m:t>
                    </m:r>
                  </m:oMath>
                </a14:m>
                <a:r>
                  <a:rPr lang="en-IN" dirty="0"/>
                  <a:t> and ‘b’ will be </a:t>
                </a:r>
                <a14:m>
                  <m:oMath xmlns:m="http://schemas.openxmlformats.org/officeDocument/2006/math">
                    <m:r>
                      <a:rPr lang="en-IN" i="1" dirty="0" smtClean="0">
                        <a:latin typeface="Cambria Math" panose="02040503050406030204" pitchFamily="18" charset="0"/>
                      </a:rPr>
                      <m:t>10∗1</m:t>
                    </m:r>
                  </m:oMath>
                </a14:m>
                <a:r>
                  <a:rPr lang="en-IN" dirty="0"/>
                  <a:t> </a:t>
                </a:r>
              </a:p>
              <a:p>
                <a:pPr>
                  <a:lnSpc>
                    <a:spcPct val="100000"/>
                  </a:lnSpc>
                </a:pPr>
                <a:r>
                  <a:rPr lang="en-IN" dirty="0"/>
                  <a:t>In the end we get probability of input belonging to each class and the class with maximum probability is selected as the class of input</a:t>
                </a:r>
              </a:p>
            </p:txBody>
          </p:sp>
        </mc:Choice>
        <mc:Fallback xmlns="">
          <p:sp>
            <p:nvSpPr>
              <p:cNvPr id="3" name="Content Placeholder 2">
                <a:extLst>
                  <a:ext uri="{FF2B5EF4-FFF2-40B4-BE49-F238E27FC236}">
                    <a16:creationId xmlns:a16="http://schemas.microsoft.com/office/drawing/2014/main" id="{CE543195-BC98-451C-BB90-BBE05C646CB8}"/>
                  </a:ext>
                </a:extLst>
              </p:cNvPr>
              <p:cNvSpPr>
                <a:spLocks noGrp="1" noRot="1" noChangeAspect="1" noMove="1" noResize="1" noEditPoints="1" noAdjustHandles="1" noChangeArrowheads="1" noChangeShapeType="1" noTextEdit="1"/>
              </p:cNvSpPr>
              <p:nvPr>
                <p:ph idx="1"/>
              </p:nvPr>
            </p:nvSpPr>
            <p:spPr>
              <a:xfrm>
                <a:off x="1622729" y="2044040"/>
                <a:ext cx="8946541" cy="4195481"/>
              </a:xfrm>
              <a:blipFill>
                <a:blip r:embed="rId2"/>
                <a:stretch>
                  <a:fillRect l="-272" t="-726"/>
                </a:stretch>
              </a:blipFill>
            </p:spPr>
            <p:txBody>
              <a:bodyPr/>
              <a:lstStyle/>
              <a:p>
                <a:r>
                  <a:rPr lang="en-IN">
                    <a:noFill/>
                  </a:rPr>
                  <a:t> </a:t>
                </a:r>
              </a:p>
            </p:txBody>
          </p:sp>
        </mc:Fallback>
      </mc:AlternateContent>
    </p:spTree>
    <p:extLst>
      <p:ext uri="{BB962C8B-B14F-4D97-AF65-F5344CB8AC3E}">
        <p14:creationId xmlns:p14="http://schemas.microsoft.com/office/powerpoint/2010/main" val="270387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58F5-545F-415B-85F3-1272EBE25393}"/>
              </a:ext>
            </a:extLst>
          </p:cNvPr>
          <p:cNvSpPr>
            <a:spLocks noGrp="1"/>
          </p:cNvSpPr>
          <p:nvPr>
            <p:ph type="title"/>
          </p:nvPr>
        </p:nvSpPr>
        <p:spPr>
          <a:xfrm>
            <a:off x="1393638" y="399452"/>
            <a:ext cx="9404723" cy="1400530"/>
          </a:xfrm>
        </p:spPr>
        <p:txBody>
          <a:bodyPr/>
          <a:lstStyle/>
          <a:p>
            <a:pPr algn="ctr"/>
            <a:r>
              <a:rPr lang="en-IN" dirty="0"/>
              <a:t>Multiclass SVM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CBE31-F5D9-44FE-B820-6FC25433482A}"/>
                  </a:ext>
                </a:extLst>
              </p:cNvPr>
              <p:cNvSpPr>
                <a:spLocks noGrp="1"/>
              </p:cNvSpPr>
              <p:nvPr>
                <p:ph idx="1"/>
              </p:nvPr>
            </p:nvSpPr>
            <p:spPr>
              <a:xfrm>
                <a:off x="1294361" y="1331651"/>
                <a:ext cx="9603275" cy="5526350"/>
              </a:xfrm>
            </p:spPr>
            <p:txBody>
              <a:bodyPr>
                <a:noAutofit/>
              </a:bodyPr>
              <a:lstStyle/>
              <a:p>
                <a:pPr>
                  <a:lnSpc>
                    <a:spcPct val="100000"/>
                  </a:lnSpc>
                </a:pPr>
                <a:r>
                  <a:rPr lang="en-IN" dirty="0"/>
                  <a:t>For a given image label dataset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𝑖</m:t>
                        </m:r>
                      </m:sub>
                    </m:sSub>
                  </m:oMath>
                </a14:m>
                <a:r>
                  <a:rPr lang="en-IN" dirty="0"/>
                  <a:t>} for </a:t>
                </a:r>
                <a:r>
                  <a:rPr lang="en-IN" dirty="0" err="1"/>
                  <a:t>i</a:t>
                </a:r>
                <a14:m>
                  <m:oMath xmlns:m="http://schemas.openxmlformats.org/officeDocument/2006/math">
                    <m:r>
                      <a:rPr lang="en-IN" b="0" i="0" smtClean="0">
                        <a:latin typeface="Cambria Math" panose="02040503050406030204" pitchFamily="18" charset="0"/>
                        <a:ea typeface="Cambria Math" panose="02040503050406030204" pitchFamily="18" charset="0"/>
                      </a:rPr>
                      <m:t> </m:t>
                    </m:r>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r>
                      <a:rPr lang="en-IN" b="0" i="1" smtClean="0">
                        <a:latin typeface="Cambria Math" panose="02040503050406030204" pitchFamily="18" charset="0"/>
                        <a:ea typeface="Cambria Math" panose="02040503050406030204" pitchFamily="18" charset="0"/>
                      </a:rPr>
                      <m:t>𝑛</m:t>
                    </m:r>
                  </m:oMath>
                </a14:m>
                <a:r>
                  <a:rPr lang="en-IN" dirty="0"/>
                  <a:t> where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oMath>
                </a14:m>
                <a:r>
                  <a:rPr lang="en-IN" dirty="0"/>
                  <a:t> is image,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oMath>
                </a14:m>
                <a:r>
                  <a:rPr lang="en-IN" dirty="0"/>
                  <a:t> is label</a:t>
                </a:r>
              </a:p>
              <a:p>
                <a:pPr marL="0" indent="0">
                  <a:lnSpc>
                    <a:spcPct val="100000"/>
                  </a:lnSpc>
                  <a:buNone/>
                </a:pPr>
                <a:r>
                  <a:rPr lang="en-IN" dirty="0"/>
                  <a:t>    Loss is defined as </a:t>
                </a:r>
                <a14:m>
                  <m:oMath xmlns:m="http://schemas.openxmlformats.org/officeDocument/2006/math">
                    <m:r>
                      <a:rPr lang="en-IN" b="0" i="1" smtClean="0">
                        <a:latin typeface="Cambria Math" panose="02040503050406030204" pitchFamily="18" charset="0"/>
                      </a:rPr>
                      <m:t>𝐿</m:t>
                    </m:r>
                    <m:r>
                      <a:rPr lang="en-IN" b="0" i="1" smtClean="0">
                        <a:latin typeface="Cambria Math" panose="02040503050406030204" pitchFamily="18" charset="0"/>
                        <a:ea typeface="Cambria Math" panose="02040503050406030204" pitchFamily="18" charset="0"/>
                      </a:rPr>
                      <m:t>=</m:t>
                    </m:r>
                    <m:box>
                      <m:boxPr>
                        <m:ctrlPr>
                          <a:rPr lang="en-IN" b="0" i="1" smtClean="0">
                            <a:latin typeface="Cambria Math" panose="02040503050406030204" pitchFamily="18" charset="0"/>
                            <a:ea typeface="Cambria Math" panose="02040503050406030204" pitchFamily="18" charset="0"/>
                          </a:rPr>
                        </m:ctrlPr>
                      </m:boxPr>
                      <m:e>
                        <m:argPr>
                          <m:argSz m:val="-1"/>
                        </m:argP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𝑁</m:t>
                            </m:r>
                          </m:den>
                        </m:f>
                        <m:r>
                          <a:rPr lang="en-IN" b="0" i="1" smtClean="0">
                            <a:latin typeface="Cambria Math" panose="02040503050406030204" pitchFamily="18" charset="0"/>
                            <a:ea typeface="Cambria Math" panose="02040503050406030204" pitchFamily="18" charset="0"/>
                          </a:rPr>
                          <m:t> </m:t>
                        </m:r>
                      </m:e>
                    </m:box>
                    <m:r>
                      <a:rPr lang="en-IN" b="0" i="1" smtClean="0">
                        <a:latin typeface="Cambria Math" panose="02040503050406030204" pitchFamily="18" charset="0"/>
                        <a:ea typeface="Cambria Math" panose="02040503050406030204" pitchFamily="18" charset="0"/>
                      </a:rPr>
                      <m:t> </m:t>
                    </m:r>
                    <m:nary>
                      <m:naryPr>
                        <m:chr m:val="∑"/>
                        <m:ctrlPr>
                          <a:rPr lang="en-IN" b="0"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𝑛</m:t>
                        </m:r>
                      </m:sup>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𝐿</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𝑓</m:t>
                        </m:r>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e>
                        </m:d>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e>
                    </m:nary>
                  </m:oMath>
                </a14:m>
                <a:endParaRPr lang="en-IN" dirty="0"/>
              </a:p>
              <a:p>
                <a:pPr>
                  <a:lnSpc>
                    <a:spcPct val="100000"/>
                  </a:lnSpc>
                </a:pPr>
                <a:r>
                  <a:rPr lang="en-IN" dirty="0"/>
                  <a:t>For weight ‘w’ we start with small random weight value and then as per loss function it is being updated. To avoid overfitting of network we introduce a regularisation term and thus the new Loss function is</a:t>
                </a:r>
              </a:p>
              <a:p>
                <a:pPr marL="0" indent="0">
                  <a:lnSpc>
                    <a:spcPct val="100000"/>
                  </a:lnSpc>
                  <a:buNone/>
                </a:pPr>
                <a:r>
                  <a:rPr lang="en-IN" dirty="0"/>
                  <a:t>       </a:t>
                </a:r>
                <a14:m>
                  <m:oMath xmlns:m="http://schemas.openxmlformats.org/officeDocument/2006/math">
                    <m:r>
                      <a:rPr lang="en-IN" i="1" smtClean="0">
                        <a:latin typeface="Cambria Math" panose="02040503050406030204" pitchFamily="18" charset="0"/>
                      </a:rPr>
                      <m:t>𝐿</m:t>
                    </m:r>
                    <m:r>
                      <a:rPr lang="en-IN" i="1" smtClean="0">
                        <a:latin typeface="Cambria Math" panose="02040503050406030204" pitchFamily="18" charset="0"/>
                        <a:ea typeface="Cambria Math" panose="02040503050406030204" pitchFamily="18" charset="0"/>
                      </a:rPr>
                      <m:t>=</m:t>
                    </m:r>
                    <m:box>
                      <m:boxPr>
                        <m:ctrlPr>
                          <a:rPr lang="en-IN" i="1" smtClean="0">
                            <a:latin typeface="Cambria Math" panose="02040503050406030204" pitchFamily="18" charset="0"/>
                            <a:ea typeface="Cambria Math" panose="02040503050406030204" pitchFamily="18" charset="0"/>
                          </a:rPr>
                        </m:ctrlPr>
                      </m:boxPr>
                      <m:e>
                        <m:argPr>
                          <m:argSz m:val="-1"/>
                        </m:argP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𝑁</m:t>
                            </m:r>
                          </m:den>
                        </m:f>
                        <m:r>
                          <a:rPr lang="en-IN" i="1">
                            <a:latin typeface="Cambria Math" panose="02040503050406030204" pitchFamily="18" charset="0"/>
                            <a:ea typeface="Cambria Math" panose="02040503050406030204" pitchFamily="18" charset="0"/>
                          </a:rPr>
                          <m:t> </m:t>
                        </m:r>
                      </m:e>
                    </m:box>
                    <m:r>
                      <a:rPr lang="en-IN" i="1" smtClean="0">
                        <a:latin typeface="Cambria Math" panose="02040503050406030204" pitchFamily="18" charset="0"/>
                        <a:ea typeface="Cambria Math" panose="02040503050406030204" pitchFamily="18" charset="0"/>
                      </a:rPr>
                      <m:t> </m:t>
                    </m:r>
                    <m:nary>
                      <m:naryPr>
                        <m:chr m:val="∑"/>
                        <m:ctrlPr>
                          <a:rPr lang="en-IN" i="1" smtClean="0">
                            <a:latin typeface="Cambria Math" panose="02040503050406030204" pitchFamily="18" charset="0"/>
                            <a:ea typeface="Cambria Math" panose="02040503050406030204" pitchFamily="18" charset="0"/>
                          </a:rPr>
                        </m:ctrlPr>
                      </m:naryPr>
                      <m:sub>
                        <m:r>
                          <m:rPr>
                            <m:brk m:alnAt="23"/>
                          </m:rP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𝐿</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𝑓</m:t>
                        </m:r>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d>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e>
                    </m:nary>
                  </m:oMath>
                </a14:m>
                <a:r>
                  <a:rPr lang="en-IN" dirty="0"/>
                  <a:t> + </a:t>
                </a:r>
                <a14:m>
                  <m:oMath xmlns:m="http://schemas.openxmlformats.org/officeDocument/2006/math">
                    <m:r>
                      <a:rPr lang="en-IN" i="1" smtClean="0">
                        <a:latin typeface="Cambria Math" panose="02040503050406030204" pitchFamily="18" charset="0"/>
                      </a:rPr>
                      <m:t>𝜆</m:t>
                    </m:r>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oMath>
                </a14:m>
                <a:endParaRPr lang="en-IN" dirty="0"/>
              </a:p>
              <a:p>
                <a:pPr>
                  <a:lnSpc>
                    <a:spcPct val="100000"/>
                  </a:lnSpc>
                </a:pPr>
                <a:r>
                  <a:rPr lang="en-IN" dirty="0"/>
                  <a:t>This handles cases where is w is 0 then 2w will also be 0 and thus there will be no updating of weight, so regularisation term handles those cases</a:t>
                </a:r>
              </a:p>
              <a:p>
                <a:pPr>
                  <a:lnSpc>
                    <a:spcPct val="100000"/>
                  </a:lnSpc>
                </a:pPr>
                <a:r>
                  <a:rPr lang="en-IN" dirty="0"/>
                  <a:t>There are 2 regularisation equation generally used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𝐿</m:t>
                        </m:r>
                      </m:e>
                      <m:sub>
                        <m:r>
                          <a:rPr lang="en-IN" b="0" i="1" smtClean="0">
                            <a:latin typeface="Cambria Math" panose="02040503050406030204" pitchFamily="18" charset="0"/>
                          </a:rPr>
                          <m:t>1 </m:t>
                        </m:r>
                      </m:sub>
                    </m:sSub>
                    <m:r>
                      <a:rPr lang="en-IN" b="0" i="1" smtClean="0">
                        <a:latin typeface="Cambria Math" panose="02040503050406030204" pitchFamily="18" charset="0"/>
                      </a:rPr>
                      <m:t>&amp;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𝐿</m:t>
                        </m:r>
                      </m:e>
                      <m:sub>
                        <m:r>
                          <a:rPr lang="en-IN" b="0" i="1" smtClean="0">
                            <a:latin typeface="Cambria Math" panose="02040503050406030204" pitchFamily="18" charset="0"/>
                          </a:rPr>
                          <m:t>2  </m:t>
                        </m:r>
                      </m:sub>
                    </m:sSub>
                    <m:r>
                      <a:rPr lang="en-IN" b="0" i="1" smtClean="0">
                        <a:latin typeface="Cambria Math" panose="02040503050406030204" pitchFamily="18" charset="0"/>
                      </a:rPr>
                      <m:t> </m:t>
                    </m:r>
                    <m:r>
                      <a:rPr lang="en-IN" b="0" i="0" smtClean="0">
                        <a:latin typeface="Cambria Math" panose="02040503050406030204" pitchFamily="18" charset="0"/>
                      </a:rPr>
                      <m:t> </m:t>
                    </m:r>
                  </m:oMath>
                </a14:m>
                <a:endParaRPr lang="en-IN" dirty="0"/>
              </a:p>
              <a:p>
                <a:pPr>
                  <a:lnSpc>
                    <a:spcPct val="100000"/>
                  </a:lnSpc>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𝐿</m:t>
                        </m:r>
                      </m:e>
                      <m:sub>
                        <m:r>
                          <a:rPr lang="en-IN" i="1">
                            <a:latin typeface="Cambria Math" panose="02040503050406030204" pitchFamily="18" charset="0"/>
                          </a:rPr>
                          <m:t>1 </m:t>
                        </m:r>
                      </m:sub>
                    </m:sSub>
                    <m:r>
                      <a:rPr lang="en-IN" b="0" i="0" smtClean="0">
                        <a:latin typeface="Cambria Math" panose="02040503050406030204" pitchFamily="18" charset="0"/>
                      </a:rPr>
                      <m:t> </m:t>
                    </m:r>
                  </m:oMath>
                </a14:m>
                <a:r>
                  <a:rPr lang="en-IN" dirty="0"/>
                  <a:t>is Manhattan distance </a:t>
                </a:r>
                <a14:m>
                  <m:oMath xmlns:m="http://schemas.openxmlformats.org/officeDocument/2006/math">
                    <m:r>
                      <a:rPr lang="en-IN" b="0" i="1" smtClean="0">
                        <a:latin typeface="Cambria Math" panose="02040503050406030204" pitchFamily="18" charset="0"/>
                      </a:rPr>
                      <m:t>𝛴</m:t>
                    </m:r>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𝐼</m:t>
                        </m:r>
                      </m:e>
                      <m:sub>
                        <m:r>
                          <a:rPr lang="en-IN" b="0" i="1" smtClean="0">
                            <a:latin typeface="Cambria Math" panose="02040503050406030204" pitchFamily="18" charset="0"/>
                          </a:rPr>
                          <m:t>1</m:t>
                        </m:r>
                      </m:sub>
                      <m:sup>
                        <m:r>
                          <a:rPr lang="en-IN" b="0" i="1" smtClean="0">
                            <a:latin typeface="Cambria Math" panose="02040503050406030204" pitchFamily="18" charset="0"/>
                          </a:rPr>
                          <m:t>𝑝</m:t>
                        </m:r>
                      </m:sup>
                    </m:sSubSup>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𝐼</m:t>
                        </m:r>
                      </m:e>
                      <m:sub>
                        <m:r>
                          <a:rPr lang="en-IN" b="0" i="1" smtClean="0">
                            <a:latin typeface="Cambria Math" panose="02040503050406030204" pitchFamily="18" charset="0"/>
                            <a:ea typeface="Cambria Math" panose="02040503050406030204" pitchFamily="18" charset="0"/>
                          </a:rPr>
                          <m:t>2</m:t>
                        </m:r>
                      </m:sub>
                      <m:sup>
                        <m:r>
                          <a:rPr lang="en-IN" b="0" i="1" smtClean="0">
                            <a:latin typeface="Cambria Math" panose="02040503050406030204" pitchFamily="18" charset="0"/>
                            <a:ea typeface="Cambria Math" panose="02040503050406030204" pitchFamily="18" charset="0"/>
                          </a:rPr>
                          <m:t>𝑝</m:t>
                        </m:r>
                      </m:sup>
                    </m:sSubSup>
                    <m:r>
                      <a:rPr lang="en-IN" b="0" i="1" smtClean="0">
                        <a:latin typeface="Cambria Math" panose="02040503050406030204" pitchFamily="18" charset="0"/>
                        <a:ea typeface="Cambria Math" panose="02040503050406030204" pitchFamily="18" charset="0"/>
                      </a:rPr>
                      <m:t>)</m:t>
                    </m:r>
                  </m:oMath>
                </a14:m>
                <a:r>
                  <a:rPr lang="en-IN" dirty="0"/>
                  <a:t> whereas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𝐿</m:t>
                        </m:r>
                      </m:e>
                      <m:sub>
                        <m:r>
                          <a:rPr lang="en-IN" i="1">
                            <a:latin typeface="Cambria Math" panose="02040503050406030204" pitchFamily="18" charset="0"/>
                          </a:rPr>
                          <m:t>2  </m:t>
                        </m:r>
                      </m:sub>
                    </m:sSub>
                  </m:oMath>
                </a14:m>
                <a:r>
                  <a:rPr lang="en-IN" dirty="0"/>
                  <a:t>is Euclidean distance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i="1" dirty="0" smtClean="0">
                        <a:latin typeface="Cambria Math" panose="02040503050406030204" pitchFamily="18" charset="0"/>
                      </a:rPr>
                      <m:t>𝛴</m:t>
                    </m:r>
                    <m:r>
                      <a:rPr lang="en-IN" b="0" i="1" dirty="0" smtClean="0">
                        <a:latin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sSubSup>
                          <m:sSubSupPr>
                            <m:ctrlPr>
                              <a:rPr lang="en-IN" i="1">
                                <a:latin typeface="Cambria Math" panose="02040503050406030204" pitchFamily="18" charset="0"/>
                              </a:rPr>
                            </m:ctrlPr>
                          </m:sSubSupPr>
                          <m:e>
                            <m:r>
                              <a:rPr lang="en-IN" i="1">
                                <a:latin typeface="Cambria Math" panose="02040503050406030204" pitchFamily="18" charset="0"/>
                              </a:rPr>
                              <m:t>𝐼</m:t>
                            </m:r>
                          </m:e>
                          <m:sub>
                            <m:r>
                              <a:rPr lang="en-IN" i="1">
                                <a:latin typeface="Cambria Math" panose="02040503050406030204" pitchFamily="18" charset="0"/>
                              </a:rPr>
                              <m:t>1</m:t>
                            </m:r>
                          </m:sub>
                          <m:sup>
                            <m:r>
                              <a:rPr lang="en-IN" i="1">
                                <a:latin typeface="Cambria Math" panose="02040503050406030204" pitchFamily="18" charset="0"/>
                              </a:rPr>
                              <m:t>𝑝</m:t>
                            </m:r>
                          </m:sup>
                        </m:sSubSup>
                        <m:r>
                          <a:rPr lang="en-IN" i="1">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𝐼</m:t>
                            </m:r>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𝑝</m:t>
                            </m:r>
                          </m:sup>
                        </m:sSubSup>
                        <m:r>
                          <a:rPr lang="en-IN" b="0" i="1" smtClean="0">
                            <a:latin typeface="Cambria Math" panose="02040503050406030204" pitchFamily="18" charset="0"/>
                            <a:ea typeface="Cambria Math" panose="02040503050406030204" pitchFamily="18" charset="0"/>
                          </a:rPr>
                          <m:t>)</m:t>
                        </m:r>
                      </m:e>
                      <m:sup>
                        <m:r>
                          <a:rPr lang="en-IN" b="0" i="1" dirty="0" smtClean="0">
                            <a:latin typeface="Cambria Math" panose="02040503050406030204" pitchFamily="18" charset="0"/>
                            <a:ea typeface="Cambria Math" panose="02040503050406030204" pitchFamily="18" charset="0"/>
                          </a:rPr>
                          <m:t>2</m:t>
                        </m:r>
                      </m:sup>
                    </m:sSup>
                  </m:oMath>
                </a14:m>
                <a:endParaRPr lang="en-IN" dirty="0"/>
              </a:p>
            </p:txBody>
          </p:sp>
        </mc:Choice>
        <mc:Fallback xmlns="">
          <p:sp>
            <p:nvSpPr>
              <p:cNvPr id="3" name="Content Placeholder 2">
                <a:extLst>
                  <a:ext uri="{FF2B5EF4-FFF2-40B4-BE49-F238E27FC236}">
                    <a16:creationId xmlns:a16="http://schemas.microsoft.com/office/drawing/2014/main" id="{A66CBE31-F5D9-44FE-B820-6FC25433482A}"/>
                  </a:ext>
                </a:extLst>
              </p:cNvPr>
              <p:cNvSpPr>
                <a:spLocks noGrp="1" noRot="1" noChangeAspect="1" noMove="1" noResize="1" noEditPoints="1" noAdjustHandles="1" noChangeArrowheads="1" noChangeShapeType="1" noTextEdit="1"/>
              </p:cNvSpPr>
              <p:nvPr>
                <p:ph idx="1"/>
              </p:nvPr>
            </p:nvSpPr>
            <p:spPr>
              <a:xfrm>
                <a:off x="1294361" y="1331651"/>
                <a:ext cx="9603275" cy="5526350"/>
              </a:xfrm>
              <a:blipFill>
                <a:blip r:embed="rId2"/>
                <a:stretch>
                  <a:fillRect l="-254" t="-551" r="-63"/>
                </a:stretch>
              </a:blipFill>
            </p:spPr>
            <p:txBody>
              <a:bodyPr/>
              <a:lstStyle/>
              <a:p>
                <a:r>
                  <a:rPr lang="en-IN">
                    <a:noFill/>
                  </a:rPr>
                  <a:t> </a:t>
                </a:r>
              </a:p>
            </p:txBody>
          </p:sp>
        </mc:Fallback>
      </mc:AlternateContent>
    </p:spTree>
    <p:extLst>
      <p:ext uri="{BB962C8B-B14F-4D97-AF65-F5344CB8AC3E}">
        <p14:creationId xmlns:p14="http://schemas.microsoft.com/office/powerpoint/2010/main" val="131698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4DF3-B815-4BE4-A655-7B9C4494A891}"/>
              </a:ext>
            </a:extLst>
          </p:cNvPr>
          <p:cNvSpPr>
            <a:spLocks noGrp="1"/>
          </p:cNvSpPr>
          <p:nvPr>
            <p:ph type="title"/>
          </p:nvPr>
        </p:nvSpPr>
        <p:spPr>
          <a:xfrm>
            <a:off x="1393638" y="408330"/>
            <a:ext cx="9404723" cy="1400530"/>
          </a:xfrm>
        </p:spPr>
        <p:txBody>
          <a:bodyPr/>
          <a:lstStyle/>
          <a:p>
            <a:r>
              <a:rPr lang="en-IN" dirty="0"/>
              <a:t>Optimisation of weight parameter </a:t>
            </a:r>
          </a:p>
        </p:txBody>
      </p:sp>
      <p:sp>
        <p:nvSpPr>
          <p:cNvPr id="3" name="Content Placeholder 2">
            <a:extLst>
              <a:ext uri="{FF2B5EF4-FFF2-40B4-BE49-F238E27FC236}">
                <a16:creationId xmlns:a16="http://schemas.microsoft.com/office/drawing/2014/main" id="{B45FC190-8ADD-4E53-B9AA-9AFABE049F8C}"/>
              </a:ext>
            </a:extLst>
          </p:cNvPr>
          <p:cNvSpPr>
            <a:spLocks noGrp="1"/>
          </p:cNvSpPr>
          <p:nvPr>
            <p:ph idx="1"/>
          </p:nvPr>
        </p:nvSpPr>
        <p:spPr>
          <a:xfrm>
            <a:off x="1622728" y="2061796"/>
            <a:ext cx="8946541" cy="4195481"/>
          </a:xfrm>
        </p:spPr>
        <p:txBody>
          <a:bodyPr/>
          <a:lstStyle/>
          <a:p>
            <a:pPr marL="457200" indent="-457200">
              <a:buFont typeface="+mj-lt"/>
              <a:buAutoNum type="arabicPeriod"/>
            </a:pPr>
            <a:r>
              <a:rPr lang="en-IN" dirty="0"/>
              <a:t>Random approach of using varying weight between a know range. This works in very limited case and as a pre-requisite range of weights needs to be known beforehand. </a:t>
            </a:r>
          </a:p>
          <a:p>
            <a:pPr marL="457200" indent="-457200">
              <a:buFont typeface="+mj-lt"/>
              <a:buAutoNum type="arabicPeriod"/>
            </a:pPr>
            <a:r>
              <a:rPr lang="en-IN" dirty="0"/>
              <a:t>Following slope – uses analytic gradient and accordingly updates the parameter. Issue with this is that update parameters becomes very small as it moves towards minima parameter and also using this the algorithm can get stuck forever in local minima</a:t>
            </a:r>
          </a:p>
          <a:p>
            <a:pPr marL="457200" indent="-457200">
              <a:buFont typeface="+mj-lt"/>
              <a:buAutoNum type="arabicPeriod"/>
            </a:pPr>
            <a:r>
              <a:rPr lang="en-IN" dirty="0"/>
              <a:t>Advanced algorithm such as SDG+Momentum, Adagrad, Adam</a:t>
            </a:r>
          </a:p>
          <a:p>
            <a:pPr marL="457200" indent="-457200">
              <a:buFont typeface="+mj-lt"/>
              <a:buAutoNum type="arabicPeriod"/>
            </a:pPr>
            <a:endParaRPr lang="en-IN" dirty="0"/>
          </a:p>
          <a:p>
            <a:endParaRPr lang="en-IN" dirty="0"/>
          </a:p>
        </p:txBody>
      </p:sp>
    </p:spTree>
    <p:extLst>
      <p:ext uri="{BB962C8B-B14F-4D97-AF65-F5344CB8AC3E}">
        <p14:creationId xmlns:p14="http://schemas.microsoft.com/office/powerpoint/2010/main" val="60551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5304-5C52-4E37-9D24-07EA411513BB}"/>
              </a:ext>
            </a:extLst>
          </p:cNvPr>
          <p:cNvSpPr>
            <a:spLocks noGrp="1"/>
          </p:cNvSpPr>
          <p:nvPr>
            <p:ph type="title"/>
          </p:nvPr>
        </p:nvSpPr>
        <p:spPr>
          <a:xfrm>
            <a:off x="874220" y="417207"/>
            <a:ext cx="9404723" cy="1400530"/>
          </a:xfrm>
        </p:spPr>
        <p:txBody>
          <a:bodyPr/>
          <a:lstStyle/>
          <a:p>
            <a:pPr algn="ctr"/>
            <a:r>
              <a:rPr lang="en-IN" dirty="0"/>
              <a:t>    Backpropagation </a:t>
            </a:r>
            <a:br>
              <a:rPr lang="en-IN" dirty="0"/>
            </a:br>
            <a:r>
              <a:rPr lang="en-IN" dirty="0"/>
              <a:t>(A generic optimisation)</a:t>
            </a:r>
          </a:p>
        </p:txBody>
      </p:sp>
      <p:sp>
        <p:nvSpPr>
          <p:cNvPr id="3" name="Content Placeholder 2">
            <a:extLst>
              <a:ext uri="{FF2B5EF4-FFF2-40B4-BE49-F238E27FC236}">
                <a16:creationId xmlns:a16="http://schemas.microsoft.com/office/drawing/2014/main" id="{7DA491C5-8C4A-415C-B30E-52D0403FEFF8}"/>
              </a:ext>
            </a:extLst>
          </p:cNvPr>
          <p:cNvSpPr>
            <a:spLocks noGrp="1"/>
          </p:cNvSpPr>
          <p:nvPr>
            <p:ph idx="1"/>
          </p:nvPr>
        </p:nvSpPr>
        <p:spPr/>
        <p:txBody>
          <a:bodyPr/>
          <a:lstStyle/>
          <a:p>
            <a:r>
              <a:rPr lang="en-US" dirty="0"/>
              <a:t>The Backpropagation algorithm looks for the minimum value of the error function in weight space using a technique called the delta rule or gradient descent. The weights that minimize the error function is then considered to be a solution to the learning problem</a:t>
            </a:r>
          </a:p>
          <a:p>
            <a:pPr marL="0" indent="0">
              <a:buNone/>
            </a:pPr>
            <a:endParaRPr lang="en-US" dirty="0"/>
          </a:p>
          <a:p>
            <a:pPr>
              <a:lnSpc>
                <a:spcPct val="100000"/>
              </a:lnSpc>
              <a:spcBef>
                <a:spcPts val="0"/>
              </a:spcBef>
            </a:pPr>
            <a:r>
              <a:rPr lang="en-US" dirty="0"/>
              <a:t>Using backpropagation, we wish to achieve the global </a:t>
            </a:r>
          </a:p>
          <a:p>
            <a:pPr marL="0" indent="0">
              <a:lnSpc>
                <a:spcPct val="100000"/>
              </a:lnSpc>
              <a:spcBef>
                <a:spcPts val="0"/>
              </a:spcBef>
              <a:buNone/>
            </a:pPr>
            <a:r>
              <a:rPr lang="en-US" dirty="0"/>
              <a:t>     loss minima and thus this weight parameter would be </a:t>
            </a:r>
          </a:p>
          <a:p>
            <a:pPr marL="0" indent="0">
              <a:lnSpc>
                <a:spcPct val="100000"/>
              </a:lnSpc>
              <a:spcBef>
                <a:spcPts val="0"/>
              </a:spcBef>
              <a:buNone/>
            </a:pPr>
            <a:r>
              <a:rPr lang="en-US" dirty="0"/>
              <a:t>     finally used for predicting the unknown dataset</a:t>
            </a:r>
            <a:endParaRPr lang="en-IN" dirty="0"/>
          </a:p>
        </p:txBody>
      </p:sp>
      <p:pic>
        <p:nvPicPr>
          <p:cNvPr id="5" name="Picture 4">
            <a:extLst>
              <a:ext uri="{FF2B5EF4-FFF2-40B4-BE49-F238E27FC236}">
                <a16:creationId xmlns:a16="http://schemas.microsoft.com/office/drawing/2014/main" id="{2D91BBA6-EB81-466F-B4A8-265C37B75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0129" y="3788932"/>
            <a:ext cx="3921871" cy="3069068"/>
          </a:xfrm>
          <a:prstGeom prst="rect">
            <a:avLst/>
          </a:prstGeom>
        </p:spPr>
      </p:pic>
    </p:spTree>
    <p:extLst>
      <p:ext uri="{BB962C8B-B14F-4D97-AF65-F5344CB8AC3E}">
        <p14:creationId xmlns:p14="http://schemas.microsoft.com/office/powerpoint/2010/main" val="269024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A704-AEC9-4F38-B520-BA9FCAD6E6ED}"/>
              </a:ext>
            </a:extLst>
          </p:cNvPr>
          <p:cNvSpPr>
            <a:spLocks noGrp="1"/>
          </p:cNvSpPr>
          <p:nvPr>
            <p:ph type="title"/>
          </p:nvPr>
        </p:nvSpPr>
        <p:spPr>
          <a:xfrm>
            <a:off x="1393638" y="453224"/>
            <a:ext cx="9404723" cy="1400530"/>
          </a:xfrm>
        </p:spPr>
        <p:txBody>
          <a:bodyPr/>
          <a:lstStyle/>
          <a:p>
            <a:r>
              <a:rPr lang="en-IN" dirty="0"/>
              <a:t>Backpropagation (Continued)</a:t>
            </a:r>
          </a:p>
        </p:txBody>
      </p:sp>
      <p:sp>
        <p:nvSpPr>
          <p:cNvPr id="3" name="Content Placeholder 2">
            <a:extLst>
              <a:ext uri="{FF2B5EF4-FFF2-40B4-BE49-F238E27FC236}">
                <a16:creationId xmlns:a16="http://schemas.microsoft.com/office/drawing/2014/main" id="{C9DC6625-A904-4287-9908-FBA6C1CB3244}"/>
              </a:ext>
            </a:extLst>
          </p:cNvPr>
          <p:cNvSpPr>
            <a:spLocks noGrp="1"/>
          </p:cNvSpPr>
          <p:nvPr>
            <p:ph idx="1"/>
          </p:nvPr>
        </p:nvSpPr>
        <p:spPr>
          <a:xfrm>
            <a:off x="417250" y="1420426"/>
            <a:ext cx="11434439" cy="4984349"/>
          </a:xfrm>
        </p:spPr>
        <p:txBody>
          <a:bodyPr>
            <a:noAutofit/>
          </a:bodyPr>
          <a:lstStyle/>
          <a:p>
            <a:pPr marL="108000">
              <a:spcBef>
                <a:spcPts val="0"/>
              </a:spcBef>
            </a:pPr>
            <a:r>
              <a:rPr lang="en-IN" sz="1800" dirty="0"/>
              <a:t>It has majorly 3 steps: Forward network feed, Backward network feed &amp; updating values</a:t>
            </a:r>
          </a:p>
          <a:p>
            <a:pPr marL="0" indent="0">
              <a:spcBef>
                <a:spcPts val="0"/>
              </a:spcBef>
              <a:buNone/>
            </a:pPr>
            <a:endParaRPr lang="en-IN" sz="1800" dirty="0"/>
          </a:p>
          <a:p>
            <a:pPr marL="108000">
              <a:spcBef>
                <a:spcPts val="0"/>
              </a:spcBef>
            </a:pPr>
            <a:r>
              <a:rPr lang="en-IN" sz="1800" dirty="0"/>
              <a:t>Pseudo code for backpropagation:</a:t>
            </a:r>
          </a:p>
          <a:p>
            <a:pPr marL="0" indent="0">
              <a:spcBef>
                <a:spcPts val="0"/>
              </a:spcBef>
              <a:buNone/>
            </a:pPr>
            <a:endParaRPr lang="en-IN" sz="1800" dirty="0"/>
          </a:p>
          <a:p>
            <a:pPr marL="336600" lvl="1" indent="0">
              <a:spcBef>
                <a:spcPts val="0"/>
              </a:spcBef>
              <a:buNone/>
            </a:pPr>
            <a:r>
              <a:rPr lang="en-IN" sz="1900" i="1" dirty="0"/>
              <a:t>initialize network weights (with some random small values)</a:t>
            </a:r>
          </a:p>
          <a:p>
            <a:pPr marL="336600" lvl="1" indent="0">
              <a:spcBef>
                <a:spcPts val="0"/>
              </a:spcBef>
              <a:buNone/>
            </a:pPr>
            <a:r>
              <a:rPr lang="en-IN" sz="1900" i="1" dirty="0"/>
              <a:t>do</a:t>
            </a:r>
          </a:p>
          <a:p>
            <a:pPr marL="336600" lvl="1" indent="0">
              <a:spcBef>
                <a:spcPts val="0"/>
              </a:spcBef>
              <a:buNone/>
            </a:pPr>
            <a:r>
              <a:rPr lang="en-IN" sz="1900" i="1" dirty="0"/>
              <a:t>	for Each training example named ex</a:t>
            </a:r>
          </a:p>
          <a:p>
            <a:pPr marL="336600" lvl="1" indent="0">
              <a:spcBef>
                <a:spcPts val="0"/>
              </a:spcBef>
              <a:buNone/>
            </a:pPr>
            <a:r>
              <a:rPr lang="en-IN" sz="1900" i="1" dirty="0"/>
              <a:t>	     prediction = neural network output(network, ex)</a:t>
            </a:r>
          </a:p>
          <a:p>
            <a:pPr marL="336600" lvl="1" indent="0">
              <a:spcBef>
                <a:spcPts val="0"/>
              </a:spcBef>
              <a:buNone/>
            </a:pPr>
            <a:r>
              <a:rPr lang="en-IN" sz="1900" i="1" dirty="0"/>
              <a:t>	     actual = known output (ex)</a:t>
            </a:r>
          </a:p>
          <a:p>
            <a:pPr marL="336600" lvl="1" indent="0">
              <a:spcBef>
                <a:spcPts val="0"/>
              </a:spcBef>
              <a:buNone/>
            </a:pPr>
            <a:r>
              <a:rPr lang="en-IN" sz="1900" i="1" dirty="0"/>
              <a:t>	     compute error (prediction - actual) at the output units</a:t>
            </a:r>
          </a:p>
          <a:p>
            <a:pPr marL="336600" lvl="1" indent="0">
              <a:spcBef>
                <a:spcPts val="0"/>
              </a:spcBef>
              <a:buNone/>
            </a:pPr>
            <a:r>
              <a:rPr lang="en-IN" sz="1900" i="1" dirty="0"/>
              <a:t>	     compute {Delta w_{h}} for all weights from hidden layer to output layer //backward pass</a:t>
            </a:r>
          </a:p>
          <a:p>
            <a:pPr marL="336600" lvl="1" indent="0">
              <a:spcBef>
                <a:spcPts val="0"/>
              </a:spcBef>
              <a:buNone/>
            </a:pPr>
            <a:r>
              <a:rPr lang="en-IN" sz="1900" i="1" dirty="0"/>
              <a:t>       compute {Delta w_{</a:t>
            </a:r>
            <a:r>
              <a:rPr lang="en-IN" sz="1900" i="1" dirty="0" err="1"/>
              <a:t>i</a:t>
            </a:r>
            <a:r>
              <a:rPr lang="en-IN" sz="1900" i="1" dirty="0"/>
              <a:t>}} for all weights from input layer to hidden layer //</a:t>
            </a:r>
            <a:r>
              <a:rPr lang="en-IN" sz="1900" i="1" dirty="0" err="1"/>
              <a:t>backpass</a:t>
            </a:r>
            <a:r>
              <a:rPr lang="en-IN" sz="1900" i="1" dirty="0"/>
              <a:t> cont.</a:t>
            </a:r>
          </a:p>
          <a:p>
            <a:pPr marL="336600" lvl="1" indent="0">
              <a:spcBef>
                <a:spcPts val="0"/>
              </a:spcBef>
              <a:buNone/>
            </a:pPr>
            <a:r>
              <a:rPr lang="en-IN" sz="1900" i="1" dirty="0"/>
              <a:t>       update network weights // except the input layer</a:t>
            </a:r>
          </a:p>
          <a:p>
            <a:pPr marL="336600" lvl="1" indent="0">
              <a:spcBef>
                <a:spcPts val="0"/>
              </a:spcBef>
              <a:buNone/>
            </a:pPr>
            <a:r>
              <a:rPr lang="en-IN" sz="1900" i="1" dirty="0"/>
              <a:t> until all examples classified correctly or any custom defined stopping criteria</a:t>
            </a:r>
          </a:p>
          <a:p>
            <a:pPr marL="0" indent="0">
              <a:buNone/>
            </a:pPr>
            <a:r>
              <a:rPr lang="en-IN" sz="1900" i="1" dirty="0"/>
              <a:t>      return the network</a:t>
            </a:r>
          </a:p>
        </p:txBody>
      </p:sp>
    </p:spTree>
    <p:extLst>
      <p:ext uri="{BB962C8B-B14F-4D97-AF65-F5344CB8AC3E}">
        <p14:creationId xmlns:p14="http://schemas.microsoft.com/office/powerpoint/2010/main" val="294995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E0C1-F99F-428C-BFAD-2E629EBC68FD}"/>
              </a:ext>
            </a:extLst>
          </p:cNvPr>
          <p:cNvSpPr>
            <a:spLocks noGrp="1"/>
          </p:cNvSpPr>
          <p:nvPr>
            <p:ph type="title"/>
          </p:nvPr>
        </p:nvSpPr>
        <p:spPr>
          <a:xfrm>
            <a:off x="1393638" y="453224"/>
            <a:ext cx="9404723" cy="1400530"/>
          </a:xfrm>
        </p:spPr>
        <p:txBody>
          <a:bodyPr/>
          <a:lstStyle/>
          <a:p>
            <a:pPr algn="ctr"/>
            <a:r>
              <a:rPr lang="en-IN" dirty="0"/>
              <a:t>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264C32-2C5D-482D-A9BF-244AA7CD7FD7}"/>
                  </a:ext>
                </a:extLst>
              </p:cNvPr>
              <p:cNvSpPr>
                <a:spLocks noGrp="1"/>
              </p:cNvSpPr>
              <p:nvPr>
                <p:ph idx="1"/>
              </p:nvPr>
            </p:nvSpPr>
            <p:spPr>
              <a:xfrm>
                <a:off x="596283" y="1447060"/>
                <a:ext cx="10999433" cy="5051393"/>
              </a:xfrm>
            </p:spPr>
            <p:txBody>
              <a:bodyPr/>
              <a:lstStyle/>
              <a:p>
                <a:pPr marL="144000">
                  <a:spcBef>
                    <a:spcPts val="0"/>
                  </a:spcBef>
                </a:pPr>
                <a:r>
                  <a:rPr lang="en-IN" dirty="0"/>
                  <a:t>Loss function – it is a user dependent equation which varies depending upon the network structure and the data type</a:t>
                </a:r>
              </a:p>
              <a:p>
                <a:pPr marL="0" indent="0">
                  <a:spcBef>
                    <a:spcPts val="0"/>
                  </a:spcBef>
                  <a:buNone/>
                </a:pPr>
                <a:endParaRPr lang="en-IN" dirty="0"/>
              </a:p>
              <a:p>
                <a:pPr marL="144000">
                  <a:spcBef>
                    <a:spcPts val="0"/>
                  </a:spcBef>
                </a:pPr>
                <a:r>
                  <a:rPr lang="en-IN" dirty="0"/>
                  <a:t>For univariate linear regression </a:t>
                </a:r>
                <a14:m>
                  <m:oMath xmlns:m="http://schemas.openxmlformats.org/officeDocument/2006/math">
                    <m:r>
                      <m:rPr>
                        <m:sty m:val="p"/>
                      </m:rPr>
                      <a:rPr lang="en-IN" b="0" i="0" smtClean="0">
                        <a:latin typeface="Cambria Math" panose="02040503050406030204" pitchFamily="18" charset="0"/>
                      </a:rPr>
                      <m:t>h</m:t>
                    </m:r>
                    <m:r>
                      <a:rPr lang="en-IN" b="0" i="0" smtClean="0">
                        <a:latin typeface="Cambria Math" panose="02040503050406030204" pitchFamily="18" charset="0"/>
                      </a:rPr>
                      <m:t>(</m:t>
                    </m:r>
                    <m:r>
                      <m:rPr>
                        <m:sty m:val="p"/>
                      </m:rPr>
                      <a:rPr lang="en-IN" b="0" i="0" smtClean="0">
                        <a:latin typeface="Cambria Math" panose="02040503050406030204" pitchFamily="18" charset="0"/>
                      </a:rPr>
                      <m:t>x</m:t>
                    </m:r>
                    <m:r>
                      <a:rPr lang="en-IN" b="0" i="0" smtClean="0">
                        <a:latin typeface="Cambria Math" panose="02040503050406030204" pitchFamily="18" charset="0"/>
                      </a:rPr>
                      <m:t>)</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𝜃</m:t>
                        </m:r>
                      </m:e>
                      <m:sub>
                        <m:r>
                          <a:rPr lang="en-IN" b="0" i="1" smtClean="0">
                            <a:latin typeface="Cambria Math" panose="02040503050406030204" pitchFamily="18" charset="0"/>
                          </a:rPr>
                          <m:t>0</m:t>
                        </m:r>
                      </m:sub>
                    </m:sSub>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𝜃</m:t>
                        </m:r>
                      </m:e>
                      <m:sub>
                        <m:r>
                          <a:rPr lang="en-IN" b="0" i="1" smtClean="0">
                            <a:latin typeface="Cambria Math" panose="02040503050406030204" pitchFamily="18" charset="0"/>
                          </a:rPr>
                          <m:t>1</m:t>
                        </m:r>
                      </m:sub>
                    </m:sSub>
                  </m:oMath>
                </a14:m>
                <a:r>
                  <a:rPr lang="en-IN" dirty="0"/>
                  <a:t>, loss function </a:t>
                </a:r>
              </a:p>
              <a:p>
                <a:pPr marL="601200" lvl="1">
                  <a:spcBef>
                    <a:spcPts val="0"/>
                  </a:spcBef>
                </a:pPr>
                <a14:m>
                  <m:oMath xmlns:m="http://schemas.openxmlformats.org/officeDocument/2006/math">
                    <m:r>
                      <a:rPr lang="en-IN" sz="2000" b="0" i="1" smtClean="0">
                        <a:latin typeface="Cambria Math" panose="02040503050406030204" pitchFamily="18" charset="0"/>
                      </a:rPr>
                      <m:t>𝐽</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𝜃</m:t>
                            </m:r>
                          </m:e>
                          <m:sub>
                            <m:r>
                              <a:rPr lang="en-IN" sz="2000" b="0" i="1" smtClean="0">
                                <a:latin typeface="Cambria Math" panose="02040503050406030204" pitchFamily="18" charset="0"/>
                              </a:rPr>
                              <m:t>0</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𝜃</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𝜃</m:t>
                            </m:r>
                          </m:e>
                          <m:sub>
                            <m:r>
                              <a:rPr lang="en-IN" sz="2000" b="0" i="1" smtClean="0">
                                <a:latin typeface="Cambria Math" panose="02040503050406030204" pitchFamily="18" charset="0"/>
                              </a:rPr>
                              <m:t>𝑛</m:t>
                            </m:r>
                          </m:sub>
                        </m:sSub>
                      </m:e>
                    </m:d>
                    <m:r>
                      <a:rPr lang="en-IN" sz="2000" b="0" i="1" smtClean="0">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2</m:t>
                        </m:r>
                        <m:r>
                          <a:rPr lang="en-IN" sz="2000" i="1">
                            <a:latin typeface="Cambria Math" panose="02040503050406030204" pitchFamily="18" charset="0"/>
                          </a:rPr>
                          <m:t>𝑚</m:t>
                        </m:r>
                      </m:den>
                    </m:f>
                    <m:nary>
                      <m:naryPr>
                        <m:chr m:val="∑"/>
                        <m:ctrlPr>
                          <a:rPr lang="en-IN" sz="2000" b="0" i="1" smtClean="0">
                            <a:latin typeface="Cambria Math" panose="02040503050406030204" pitchFamily="18" charset="0"/>
                          </a:rPr>
                        </m:ctrlPr>
                      </m:naryPr>
                      <m:sub>
                        <m:r>
                          <m:rPr>
                            <m:brk m:alnAt="23"/>
                          </m:rPr>
                          <a:rPr lang="en-IN" sz="2000" b="0" i="1" smtClean="0">
                            <a:latin typeface="Cambria Math" panose="02040503050406030204" pitchFamily="18" charset="0"/>
                          </a:rPr>
                          <m:t>𝑖</m:t>
                        </m:r>
                        <m:r>
                          <a:rPr lang="en-IN" sz="2000" b="0" i="1" smtClean="0">
                            <a:latin typeface="Cambria Math" panose="02040503050406030204" pitchFamily="18" charset="0"/>
                          </a:rPr>
                          <m:t>=1</m:t>
                        </m:r>
                      </m:sub>
                      <m:sup>
                        <m:r>
                          <a:rPr lang="en-IN" sz="2000" b="0" i="1" smtClean="0">
                            <a:latin typeface="Cambria Math" panose="02040503050406030204" pitchFamily="18" charset="0"/>
                          </a:rPr>
                          <m:t>𝑚</m:t>
                        </m:r>
                      </m:sup>
                      <m:e>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h</m:t>
                                </m:r>
                                <m:r>
                                  <a:rPr lang="en-IN" sz="2000" i="1">
                                    <a:latin typeface="Cambria Math" panose="02040503050406030204" pitchFamily="18" charset="0"/>
                                  </a:rPr>
                                  <m:t>(</m:t>
                                </m:r>
                                <m:r>
                                  <a:rPr lang="en-IN" sz="2000" i="1">
                                    <a:latin typeface="Cambria Math" panose="02040503050406030204" pitchFamily="18" charset="0"/>
                                  </a:rPr>
                                  <m:t>𝑥</m:t>
                                </m:r>
                                <m:r>
                                  <a:rPr lang="en-IN" sz="2000" i="1">
                                    <a:latin typeface="Cambria Math" panose="02040503050406030204" pitchFamily="18" charset="0"/>
                                  </a:rPr>
                                  <m:t>)</m:t>
                                </m:r>
                              </m:e>
                              <m:sub>
                                <m:r>
                                  <a:rPr lang="en-IN" sz="2000" i="1">
                                    <a:latin typeface="Cambria Math" panose="02040503050406030204" pitchFamily="18" charset="0"/>
                                  </a:rPr>
                                  <m:t>𝑖</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r>
                              <a:rPr lang="en-IN" sz="2000" b="0" i="1" smtClean="0">
                                <a:latin typeface="Cambria Math" panose="02040503050406030204" pitchFamily="18" charset="0"/>
                              </a:rPr>
                              <m:t>)</m:t>
                            </m:r>
                          </m:e>
                          <m:sup>
                            <m:r>
                              <a:rPr lang="en-IN" sz="2000" b="0" i="1" smtClean="0">
                                <a:latin typeface="Cambria Math" panose="02040503050406030204" pitchFamily="18" charset="0"/>
                              </a:rPr>
                              <m:t>2</m:t>
                            </m:r>
                          </m:sup>
                        </m:sSup>
                      </m:e>
                    </m:nary>
                  </m:oMath>
                </a14:m>
                <a:r>
                  <a:rPr lang="en-IN" sz="2000" dirty="0"/>
                  <a:t> where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h</m:t>
                        </m:r>
                        <m:r>
                          <a:rPr lang="en-IN" sz="2000" i="1">
                            <a:latin typeface="Cambria Math" panose="02040503050406030204" pitchFamily="18" charset="0"/>
                          </a:rPr>
                          <m:t>(</m:t>
                        </m:r>
                        <m:r>
                          <a:rPr lang="en-IN" sz="2000" i="1">
                            <a:latin typeface="Cambria Math" panose="02040503050406030204" pitchFamily="18" charset="0"/>
                          </a:rPr>
                          <m:t>𝑥</m:t>
                        </m:r>
                        <m:r>
                          <a:rPr lang="en-IN" sz="2000" i="1">
                            <a:latin typeface="Cambria Math" panose="02040503050406030204" pitchFamily="18" charset="0"/>
                          </a:rPr>
                          <m:t>)</m:t>
                        </m:r>
                      </m:e>
                      <m:sub>
                        <m:r>
                          <a:rPr lang="en-IN" sz="2000" i="1">
                            <a:latin typeface="Cambria Math" panose="02040503050406030204" pitchFamily="18" charset="0"/>
                          </a:rPr>
                          <m:t>𝑖</m:t>
                        </m:r>
                      </m:sub>
                    </m:sSub>
                  </m:oMath>
                </a14:m>
                <a:r>
                  <a:rPr lang="en-IN" sz="2000" dirty="0"/>
                  <a:t> is predicted &amp;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r>
                      <a:rPr lang="en-IN" sz="2000" b="0" i="1" smtClean="0">
                        <a:latin typeface="Cambria Math" panose="02040503050406030204" pitchFamily="18" charset="0"/>
                      </a:rPr>
                      <m:t> </m:t>
                    </m:r>
                  </m:oMath>
                </a14:m>
                <a:r>
                  <a:rPr lang="en-IN" sz="2000" dirty="0"/>
                  <a:t>is known value</a:t>
                </a:r>
              </a:p>
              <a:p>
                <a:pPr marL="601200" lvl="1">
                  <a:spcBef>
                    <a:spcPts val="0"/>
                  </a:spcBef>
                </a:pPr>
                <a14:m>
                  <m:oMath xmlns:m="http://schemas.openxmlformats.org/officeDocument/2006/math">
                    <m:sSub>
                      <m:sSubPr>
                        <m:ctrlPr>
                          <a:rPr lang="en-IN" sz="2000" i="1" smtClean="0">
                            <a:latin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𝜃</m:t>
                        </m:r>
                      </m:e>
                      <m:sub>
                        <m:r>
                          <a:rPr lang="en-IN" sz="2000" b="0" i="1" smtClean="0">
                            <a:latin typeface="Cambria Math" panose="02040503050406030204" pitchFamily="18" charset="0"/>
                          </a:rPr>
                          <m:t>𝑗</m:t>
                        </m:r>
                      </m:sub>
                    </m:sSub>
                    <m:r>
                      <a:rPr lang="en-IN" sz="2000" b="0" i="1" smtClean="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𝜃</m:t>
                        </m:r>
                      </m:e>
                      <m:sub>
                        <m:r>
                          <a:rPr lang="en-IN" sz="2000" i="1">
                            <a:latin typeface="Cambria Math" panose="02040503050406030204" pitchFamily="18" charset="0"/>
                          </a:rPr>
                          <m:t>𝑗</m:t>
                        </m:r>
                      </m:sub>
                    </m:sSub>
                    <m:r>
                      <a:rPr lang="en-IN" sz="2000" b="0" i="1" smtClean="0">
                        <a:latin typeface="Cambria Math" panose="02040503050406030204" pitchFamily="18" charset="0"/>
                      </a:rPr>
                      <m:t>−</m:t>
                    </m:r>
                    <m:r>
                      <a:rPr lang="en-IN" sz="2000" i="1" dirty="0" smtClean="0">
                        <a:latin typeface="Cambria Math" panose="02040503050406030204" pitchFamily="18" charset="0"/>
                      </a:rPr>
                      <m:t>𝛼</m:t>
                    </m:r>
                    <m:f>
                      <m:fPr>
                        <m:ctrlPr>
                          <a:rPr lang="en-IN" sz="2000" i="1" dirty="0" smtClean="0">
                            <a:latin typeface="Cambria Math" panose="02040503050406030204" pitchFamily="18" charset="0"/>
                          </a:rPr>
                        </m:ctrlPr>
                      </m:fPr>
                      <m:num>
                        <m:r>
                          <a:rPr lang="en-IN" sz="2000" dirty="0" smtClean="0">
                            <a:latin typeface="Cambria Math" panose="02040503050406030204" pitchFamily="18" charset="0"/>
                          </a:rPr>
                          <m:t>𝜕</m:t>
                        </m:r>
                      </m:num>
                      <m:den>
                        <m:r>
                          <a:rPr lang="en-IN" sz="2000" i="0" dirty="0" smtClean="0">
                            <a:latin typeface="Cambria Math" panose="02040503050406030204" pitchFamily="18" charset="0"/>
                          </a:rPr>
                          <m:t>𝜕</m:t>
                        </m:r>
                        <m:r>
                          <a:rPr lang="en-IN" sz="2000" i="1" dirty="0" smtClean="0">
                            <a:latin typeface="Cambria Math" panose="02040503050406030204" pitchFamily="18" charset="0"/>
                          </a:rPr>
                          <m:t>𝜃</m:t>
                        </m:r>
                      </m:den>
                    </m:f>
                    <m:r>
                      <a:rPr lang="en-IN" sz="2000" b="0" i="1" dirty="0" smtClean="0">
                        <a:latin typeface="Cambria Math" panose="02040503050406030204" pitchFamily="18" charset="0"/>
                      </a:rPr>
                      <m:t>(</m:t>
                    </m:r>
                    <m:sSub>
                      <m:sSubPr>
                        <m:ctrlPr>
                          <a:rPr lang="en-IN" sz="2000" b="0" i="1" dirty="0" smtClean="0">
                            <a:latin typeface="Cambria Math" panose="02040503050406030204" pitchFamily="18" charset="0"/>
                          </a:rPr>
                        </m:ctrlPr>
                      </m:sSubPr>
                      <m:e>
                        <m:r>
                          <a:rPr lang="en-IN" sz="2000" b="0" i="1" dirty="0" smtClean="0">
                            <a:latin typeface="Cambria Math" panose="02040503050406030204" pitchFamily="18" charset="0"/>
                          </a:rPr>
                          <m:t>𝐽</m:t>
                        </m:r>
                      </m:e>
                      <m:sub>
                        <m:r>
                          <a:rPr lang="en-IN" sz="2000" b="0" i="1" dirty="0" smtClean="0">
                            <a:latin typeface="Cambria Math" panose="02040503050406030204" pitchFamily="18" charset="0"/>
                          </a:rPr>
                          <m:t>𝜃</m:t>
                        </m:r>
                      </m:sub>
                    </m:sSub>
                    <m:r>
                      <a:rPr lang="en-IN" sz="2000" b="0" i="1" dirty="0" smtClean="0">
                        <a:latin typeface="Cambria Math" panose="02040503050406030204" pitchFamily="18" charset="0"/>
                      </a:rPr>
                      <m:t>)</m:t>
                    </m:r>
                  </m:oMath>
                </a14:m>
                <a:r>
                  <a:rPr lang="en-IN" sz="2000" dirty="0"/>
                  <a:t> , using this </a:t>
                </a:r>
                <a14:m>
                  <m:oMath xmlns:m="http://schemas.openxmlformats.org/officeDocument/2006/math">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𝜃</m:t>
                        </m:r>
                      </m:e>
                      <m:sub>
                        <m:r>
                          <a:rPr lang="en-IN" sz="2000" i="1" smtClean="0">
                            <a:latin typeface="Cambria Math" panose="02040503050406030204" pitchFamily="18" charset="0"/>
                          </a:rPr>
                          <m:t>𝑗</m:t>
                        </m:r>
                      </m:sub>
                    </m:sSub>
                    <m:r>
                      <a:rPr lang="en-IN" sz="2000" b="0" i="1" smtClean="0">
                        <a:latin typeface="Cambria Math" panose="02040503050406030204" pitchFamily="18" charset="0"/>
                      </a:rPr>
                      <m:t> </m:t>
                    </m:r>
                  </m:oMath>
                </a14:m>
                <a:r>
                  <a:rPr lang="en-IN" sz="2000" dirty="0"/>
                  <a:t>is updated </a:t>
                </a:r>
              </a:p>
              <a:p>
                <a:pPr marL="258300">
                  <a:spcBef>
                    <a:spcPts val="0"/>
                  </a:spcBef>
                </a:pPr>
                <a:r>
                  <a:rPr lang="en-IN" dirty="0"/>
                  <a:t>Few techniques to speed up convergence:</a:t>
                </a:r>
              </a:p>
              <a:p>
                <a:pPr marL="658350" lvl="1">
                  <a:spcBef>
                    <a:spcPts val="0"/>
                  </a:spcBef>
                </a:pPr>
                <a:r>
                  <a:rPr lang="en-IN" sz="2000" dirty="0"/>
                  <a:t>Feature scaling: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m:t>
                            </m:r>
                          </m:sub>
                        </m:sSub>
                      </m:num>
                      <m:den>
                        <m:r>
                          <a:rPr lang="en-IN" sz="2000" b="0" i="1" smtClean="0">
                            <a:latin typeface="Cambria Math" panose="02040503050406030204" pitchFamily="18" charset="0"/>
                          </a:rPr>
                          <m:t>𝑟𝑎𝑛𝑔𝑒</m:t>
                        </m:r>
                        <m:r>
                          <a:rPr lang="en-IN" sz="2000" b="0" i="1" smtClean="0">
                            <a:latin typeface="Cambria Math" panose="02040503050406030204" pitchFamily="18" charset="0"/>
                          </a:rPr>
                          <m:t> </m:t>
                        </m:r>
                        <m:r>
                          <a:rPr lang="en-IN" sz="2000" b="0" i="1" smtClean="0">
                            <a:latin typeface="Cambria Math" panose="02040503050406030204" pitchFamily="18" charset="0"/>
                          </a:rPr>
                          <m:t>𝑜𝑓</m:t>
                        </m:r>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m:t>
                            </m:r>
                          </m:sub>
                        </m:sSub>
                      </m:den>
                    </m:f>
                  </m:oMath>
                </a14:m>
                <a:r>
                  <a:rPr lang="en-IN" sz="2000" dirty="0"/>
                  <a:t> </a:t>
                </a:r>
              </a:p>
              <a:p>
                <a:pPr marL="658350" lvl="1">
                  <a:spcBef>
                    <a:spcPts val="0"/>
                  </a:spcBef>
                </a:pPr>
                <a:r>
                  <a:rPr lang="en-IN" sz="2000" dirty="0"/>
                  <a:t>Mean normalisation: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r>
                          <a:rPr lang="en-IN" sz="2000" i="1">
                            <a:latin typeface="Cambria Math" panose="02040503050406030204" pitchFamily="18" charset="0"/>
                            <a:ea typeface="Cambria Math" panose="02040503050406030204" pitchFamily="18" charset="0"/>
                          </a:rPr>
                          <m:t>𝜇</m:t>
                        </m:r>
                      </m:num>
                      <m:den>
                        <m:r>
                          <a:rPr lang="en-IN" sz="2000" b="0" i="1" smtClean="0">
                            <a:latin typeface="Cambria Math" panose="02040503050406030204" pitchFamily="18" charset="0"/>
                          </a:rPr>
                          <m:t>𝑟𝑎𝑛𝑔𝑒</m:t>
                        </m:r>
                        <m:r>
                          <a:rPr lang="en-IN" sz="2000" b="0" i="1" smtClean="0">
                            <a:latin typeface="Cambria Math" panose="02040503050406030204" pitchFamily="18" charset="0"/>
                          </a:rPr>
                          <m:t> </m:t>
                        </m:r>
                        <m:r>
                          <a:rPr lang="en-IN" sz="2000" b="0" i="1" smtClean="0">
                            <a:latin typeface="Cambria Math" panose="02040503050406030204" pitchFamily="18" charset="0"/>
                          </a:rPr>
                          <m:t>𝑜𝑓</m:t>
                        </m:r>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m:t>
                            </m:r>
                          </m:sub>
                        </m:sSub>
                      </m:den>
                    </m:f>
                    <m:r>
                      <a:rPr lang="en-IN" sz="2000" b="0" i="1" smtClean="0">
                        <a:latin typeface="Cambria Math" panose="02040503050406030204" pitchFamily="18" charset="0"/>
                      </a:rPr>
                      <m:t> </m:t>
                    </m:r>
                  </m:oMath>
                </a14:m>
                <a:r>
                  <a:rPr lang="en-IN" sz="2000" dirty="0"/>
                  <a:t>where </a:t>
                </a:r>
                <a14:m>
                  <m:oMath xmlns:m="http://schemas.openxmlformats.org/officeDocument/2006/math">
                    <m:r>
                      <a:rPr lang="en-IN" sz="2000" i="1" smtClean="0">
                        <a:latin typeface="Cambria Math" panose="02040503050406030204" pitchFamily="18" charset="0"/>
                        <a:ea typeface="Cambria Math" panose="02040503050406030204" pitchFamily="18" charset="0"/>
                      </a:rPr>
                      <m:t>𝜇</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𝑖𝑠</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𝑚𝑒𝑎𝑛</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𝑜𝑓</m:t>
                    </m:r>
                    <m:r>
                      <a:rPr lang="en-IN" sz="2000" b="0" i="1" smtClean="0">
                        <a:latin typeface="Cambria Math" panose="02040503050406030204" pitchFamily="18" charset="0"/>
                        <a:ea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𝑖</m:t>
                        </m:r>
                      </m:sub>
                    </m:sSub>
                  </m:oMath>
                </a14:m>
                <a:endParaRPr lang="en-IN" sz="2000" dirty="0"/>
              </a:p>
              <a:p>
                <a:pPr marL="258300">
                  <a:spcBef>
                    <a:spcPts val="0"/>
                  </a:spcBef>
                </a:pPr>
                <a:r>
                  <a:rPr lang="en-IN" dirty="0"/>
                  <a:t>Activation function </a:t>
                </a:r>
                <a14:m>
                  <m:oMath xmlns:m="http://schemas.openxmlformats.org/officeDocument/2006/math">
                    <m:r>
                      <a:rPr lang="en-IN" b="0" i="1" smtClean="0">
                        <a:latin typeface="Cambria Math" panose="02040503050406030204" pitchFamily="18" charset="0"/>
                      </a:rPr>
                      <m:t>h</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for logistic regression is sigmoid function</a:t>
                </a:r>
              </a:p>
              <a:p>
                <a:pPr marL="658350" lvl="1">
                  <a:spcBef>
                    <a:spcPts val="0"/>
                  </a:spcBef>
                </a:pPr>
                <a14:m>
                  <m:oMath xmlns:m="http://schemas.openxmlformats.org/officeDocument/2006/math">
                    <m:r>
                      <a:rPr lang="en-IN" sz="2000" b="0" i="1" smtClean="0">
                        <a:latin typeface="Cambria Math" panose="02040503050406030204" pitchFamily="18" charset="0"/>
                      </a:rPr>
                      <m:t>h</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1+</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𝑒</m:t>
                            </m:r>
                          </m:e>
                          <m: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𝜃</m:t>
                                </m:r>
                              </m:e>
                              <m:sup>
                                <m:r>
                                  <a:rPr lang="en-IN" sz="2000" b="0" i="1" smtClean="0">
                                    <a:latin typeface="Cambria Math" panose="02040503050406030204" pitchFamily="18" charset="0"/>
                                  </a:rPr>
                                  <m:t>𝑇</m:t>
                                </m:r>
                              </m:sup>
                            </m:sSup>
                            <m:r>
                              <a:rPr lang="en-IN" sz="2000" b="0" i="1" smtClean="0">
                                <a:latin typeface="Cambria Math" panose="02040503050406030204" pitchFamily="18" charset="0"/>
                              </a:rPr>
                              <m:t>𝑥</m:t>
                            </m:r>
                          </m:sup>
                        </m:sSup>
                      </m:den>
                    </m:f>
                    <m:r>
                      <a:rPr lang="en-IN" sz="2000" b="0" i="1" smtClean="0">
                        <a:latin typeface="Cambria Math" panose="02040503050406030204" pitchFamily="18" charset="0"/>
                      </a:rPr>
                      <m:t> </m:t>
                    </m:r>
                  </m:oMath>
                </a14:m>
                <a:endParaRPr lang="en-IN" sz="2000" dirty="0"/>
              </a:p>
              <a:p>
                <a:pPr marL="658350" lvl="1">
                  <a:spcBef>
                    <a:spcPts val="0"/>
                  </a:spcBef>
                </a:pPr>
                <a:r>
                  <a:rPr lang="en-IN" sz="2000" dirty="0"/>
                  <a:t>This is mainly used for classification problem </a:t>
                </a:r>
                <a:r>
                  <a:rPr lang="en-IN" sz="2000" dirty="0" err="1"/>
                  <a:t>i.e</a:t>
                </a:r>
                <a:r>
                  <a:rPr lang="en-IN" sz="2000" dirty="0"/>
                  <a:t> output is either 0 or 1</a:t>
                </a:r>
              </a:p>
              <a:p>
                <a:pPr marL="658350" lvl="1">
                  <a:spcBef>
                    <a:spcPts val="0"/>
                  </a:spcBef>
                </a:pPr>
                <a:r>
                  <a:rPr lang="en-IN" sz="2000" dirty="0"/>
                  <a:t>Other nonlinear activation functions are </a:t>
                </a:r>
                <a:r>
                  <a:rPr lang="en-IN" sz="2000" dirty="0" err="1"/>
                  <a:t>tanH</a:t>
                </a:r>
                <a:r>
                  <a:rPr lang="en-IN" sz="2000" dirty="0"/>
                  <a:t>, </a:t>
                </a:r>
                <a:r>
                  <a:rPr lang="en-IN" sz="2000" dirty="0" err="1"/>
                  <a:t>ReLU</a:t>
                </a:r>
                <a:endParaRPr lang="en-IN" sz="2000" dirty="0"/>
              </a:p>
              <a:p>
                <a:pPr marL="372600" lvl="1" indent="0">
                  <a:spcBef>
                    <a:spcPts val="0"/>
                  </a:spcBef>
                  <a:buNone/>
                </a:pPr>
                <a:endParaRPr lang="en-IN" sz="2000" dirty="0"/>
              </a:p>
              <a:p>
                <a:pPr marL="601200" lvl="1">
                  <a:spcBef>
                    <a:spcPts val="0"/>
                  </a:spcBef>
                </a:pPr>
                <a:endParaRPr lang="en-IN" sz="2000" dirty="0"/>
              </a:p>
              <a:p>
                <a:endParaRPr lang="en-IN" dirty="0"/>
              </a:p>
            </p:txBody>
          </p:sp>
        </mc:Choice>
        <mc:Fallback xmlns="">
          <p:sp>
            <p:nvSpPr>
              <p:cNvPr id="3" name="Content Placeholder 2">
                <a:extLst>
                  <a:ext uri="{FF2B5EF4-FFF2-40B4-BE49-F238E27FC236}">
                    <a16:creationId xmlns:a16="http://schemas.microsoft.com/office/drawing/2014/main" id="{6C264C32-2C5D-482D-A9BF-244AA7CD7FD7}"/>
                  </a:ext>
                </a:extLst>
              </p:cNvPr>
              <p:cNvSpPr>
                <a:spLocks noGrp="1" noRot="1" noChangeAspect="1" noMove="1" noResize="1" noEditPoints="1" noAdjustHandles="1" noChangeArrowheads="1" noChangeShapeType="1" noTextEdit="1"/>
              </p:cNvSpPr>
              <p:nvPr>
                <p:ph idx="1"/>
              </p:nvPr>
            </p:nvSpPr>
            <p:spPr>
              <a:xfrm>
                <a:off x="596283" y="1447060"/>
                <a:ext cx="10999433" cy="5051393"/>
              </a:xfrm>
              <a:blipFill>
                <a:blip r:embed="rId2"/>
                <a:stretch>
                  <a:fillRect l="-277" t="-603"/>
                </a:stretch>
              </a:blipFill>
            </p:spPr>
            <p:txBody>
              <a:bodyPr/>
              <a:lstStyle/>
              <a:p>
                <a:r>
                  <a:rPr lang="en-IN">
                    <a:noFill/>
                  </a:rPr>
                  <a:t> </a:t>
                </a:r>
              </a:p>
            </p:txBody>
          </p:sp>
        </mc:Fallback>
      </mc:AlternateContent>
    </p:spTree>
    <p:extLst>
      <p:ext uri="{BB962C8B-B14F-4D97-AF65-F5344CB8AC3E}">
        <p14:creationId xmlns:p14="http://schemas.microsoft.com/office/powerpoint/2010/main" val="1313349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8396-E68C-4CA4-AD96-0598F6459964}"/>
              </a:ext>
            </a:extLst>
          </p:cNvPr>
          <p:cNvSpPr>
            <a:spLocks noGrp="1"/>
          </p:cNvSpPr>
          <p:nvPr>
            <p:ph type="title"/>
          </p:nvPr>
        </p:nvSpPr>
        <p:spPr>
          <a:xfrm>
            <a:off x="874219" y="2778"/>
            <a:ext cx="9404723" cy="700265"/>
          </a:xfrm>
        </p:spPr>
        <p:txBody>
          <a:bodyPr/>
          <a:lstStyle/>
          <a:p>
            <a:r>
              <a:rPr lang="en-IN" dirty="0"/>
              <a:t>Backpropagation for CNN used</a:t>
            </a:r>
          </a:p>
        </p:txBody>
      </p:sp>
      <p:pic>
        <p:nvPicPr>
          <p:cNvPr id="5" name="Content Placeholder 4">
            <a:extLst>
              <a:ext uri="{FF2B5EF4-FFF2-40B4-BE49-F238E27FC236}">
                <a16:creationId xmlns:a16="http://schemas.microsoft.com/office/drawing/2014/main" id="{F8095425-89AA-4CE1-A226-5EF24529D9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0348" y="703043"/>
            <a:ext cx="4892464" cy="2004234"/>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D7FB060-10F4-4483-A1A6-9B4A360A0239}"/>
                  </a:ext>
                </a:extLst>
              </p:cNvPr>
              <p:cNvSpPr txBox="1"/>
              <p:nvPr/>
            </p:nvSpPr>
            <p:spPr>
              <a:xfrm>
                <a:off x="709358" y="2707277"/>
                <a:ext cx="10773283" cy="4228145"/>
              </a:xfrm>
              <a:prstGeom prst="rect">
                <a:avLst/>
              </a:prstGeom>
              <a:noFill/>
            </p:spPr>
            <p:txBody>
              <a:bodyPr wrap="square" rtlCol="0">
                <a:spAutoFit/>
              </a:bodyPr>
              <a:lstStyle/>
              <a:p>
                <a:pPr marL="285750" indent="-285750">
                  <a:buFont typeface="Arial" panose="020B0604020202020204" pitchFamily="34" charset="0"/>
                  <a:buChar char="•"/>
                </a:pPr>
                <a:r>
                  <a:rPr lang="en-IN" dirty="0"/>
                  <a:t>Assuming each layer is named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(3)</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(4)</m:t>
                        </m:r>
                      </m:sup>
                    </m:sSup>
                  </m:oMath>
                </a14:m>
                <a:r>
                  <a:rPr lang="en-IN" dirty="0"/>
                  <a:t> where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𝑎</m:t>
                        </m:r>
                      </m:e>
                      <m:sup>
                        <m:r>
                          <a:rPr lang="en-IN" i="1">
                            <a:latin typeface="Cambria Math" panose="02040503050406030204" pitchFamily="18" charset="0"/>
                          </a:rPr>
                          <m:t>(1)</m:t>
                        </m:r>
                      </m:sup>
                    </m:sSup>
                  </m:oMath>
                </a14:m>
                <a:r>
                  <a:rPr lang="en-IN" dirty="0"/>
                  <a:t> is input layer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𝑎</m:t>
                        </m:r>
                      </m:e>
                      <m:sup>
                        <m:r>
                          <a:rPr lang="en-IN" i="1">
                            <a:latin typeface="Cambria Math" panose="02040503050406030204" pitchFamily="18" charset="0"/>
                          </a:rPr>
                          <m:t>(4)</m:t>
                        </m:r>
                      </m:sup>
                    </m:sSup>
                  </m:oMath>
                </a14:m>
                <a:r>
                  <a:rPr lang="en-IN" dirty="0"/>
                  <a:t> is output layer and rest are hidden layers connected with each other; </a:t>
                </a:r>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rPr>
                          <m:t>𝜃</m:t>
                        </m:r>
                      </m:e>
                      <m:sup>
                        <m:r>
                          <a:rPr lang="en-IN" i="1" smtClean="0">
                            <a:latin typeface="Cambria Math" panose="02040503050406030204" pitchFamily="18" charset="0"/>
                          </a:rPr>
                          <m:t>𝑛</m:t>
                        </m:r>
                      </m:sup>
                    </m:sSup>
                    <m:r>
                      <a:rPr lang="en-IN" b="0" i="1" smtClean="0">
                        <a:latin typeface="Cambria Math" panose="02040503050406030204" pitchFamily="18" charset="0"/>
                      </a:rPr>
                      <m:t> </m:t>
                    </m:r>
                  </m:oMath>
                </a14:m>
                <a:r>
                  <a:rPr lang="en-IN" dirty="0"/>
                  <a:t>connects layer n to n+1 </a:t>
                </a:r>
              </a:p>
              <a:p>
                <a:pPr marL="285750" indent="-285750">
                  <a:buFont typeface="Arial" panose="020B0604020202020204" pitchFamily="34" charset="0"/>
                  <a:buChar char="•"/>
                </a:pPr>
                <a:r>
                  <a:rPr lang="en-IN" dirty="0"/>
                  <a:t>Forward propagation equations:</a:t>
                </a:r>
              </a:p>
              <a:p>
                <a:pPr marL="742950" lvl="1" indent="-285750">
                  <a:buFont typeface="Arial" panose="020B0604020202020204" pitchFamily="34" charset="0"/>
                  <a:buChar char="•"/>
                </a:pPr>
                <a14:m>
                  <m:oMath xmlns:m="http://schemas.openxmlformats.org/officeDocument/2006/math">
                    <m:sSup>
                      <m:sSupPr>
                        <m:ctrlPr>
                          <a:rPr lang="en-IN" i="1" smtClean="0">
                            <a:latin typeface="Cambria Math" panose="02040503050406030204" pitchFamily="18" charset="0"/>
                          </a:rPr>
                        </m:ctrlPr>
                      </m:sSupPr>
                      <m:e>
                        <m:r>
                          <a:rPr lang="en-IN" i="1">
                            <a:latin typeface="Cambria Math" panose="02040503050406030204" pitchFamily="18" charset="0"/>
                          </a:rPr>
                          <m:t>𝑎</m:t>
                        </m:r>
                      </m:e>
                      <m:sup>
                        <m:r>
                          <a:rPr lang="en-IN" i="1">
                            <a:latin typeface="Cambria Math" panose="02040503050406030204" pitchFamily="18" charset="0"/>
                          </a:rPr>
                          <m:t>(1)</m:t>
                        </m:r>
                      </m:sup>
                    </m:sSup>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dirty="0"/>
                  <a:t> where </a:t>
                </a:r>
                <a14:m>
                  <m:oMath xmlns:m="http://schemas.openxmlformats.org/officeDocument/2006/math">
                    <m:r>
                      <a:rPr lang="en-IN" i="1">
                        <a:latin typeface="Cambria Math" panose="02040503050406030204" pitchFamily="18" charset="0"/>
                      </a:rPr>
                      <m:t>𝑥</m:t>
                    </m:r>
                  </m:oMath>
                </a14:m>
                <a:r>
                  <a:rPr lang="en-IN" dirty="0"/>
                  <a:t> is input layer </a:t>
                </a:r>
              </a:p>
              <a:p>
                <a:pPr marL="742950" lvl="1" indent="-285750">
                  <a:buFont typeface="Arial" panose="020B0604020202020204" pitchFamily="34" charset="0"/>
                  <a:buChar char="•"/>
                </a:pP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𝜃</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d>
                          <m:dPr>
                            <m:ctrlPr>
                              <a:rPr lang="en-IN" b="0" i="1" smtClean="0">
                                <a:latin typeface="Cambria Math" panose="02040503050406030204" pitchFamily="18" charset="0"/>
                              </a:rPr>
                            </m:ctrlPr>
                          </m:dPr>
                          <m:e>
                            <m:r>
                              <a:rPr lang="en-IN" b="0" i="1" smtClean="0">
                                <a:latin typeface="Cambria Math" panose="02040503050406030204" pitchFamily="18" charset="0"/>
                              </a:rPr>
                              <m:t>1</m:t>
                            </m:r>
                          </m:e>
                        </m:d>
                      </m:sup>
                    </m:sSup>
                    <m:r>
                      <a:rPr lang="en-IN" b="0" i="1" smtClean="0">
                        <a:latin typeface="Cambria Math" panose="02040503050406030204" pitchFamily="18" charset="0"/>
                      </a:rPr>
                      <m:t>   </m:t>
                    </m:r>
                    <m:r>
                      <a:rPr lang="en-IN" dirty="0" smtClean="0">
                        <a:latin typeface="Cambria Math" panose="02040503050406030204" pitchFamily="18" charset="0"/>
                      </a:rPr>
                      <m:t>⇒</m:t>
                    </m:r>
                    <m:r>
                      <a:rPr lang="en-IN" b="0" i="0" dirty="0" smtClean="0">
                        <a:latin typeface="Cambria Math" panose="02040503050406030204" pitchFamily="18" charset="0"/>
                      </a:rPr>
                      <m:t> </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𝑎</m:t>
                        </m:r>
                      </m:e>
                      <m:sup>
                        <m:d>
                          <m:dPr>
                            <m:ctrlPr>
                              <a:rPr lang="en-IN" b="0" i="1" dirty="0" smtClean="0">
                                <a:latin typeface="Cambria Math" panose="02040503050406030204" pitchFamily="18" charset="0"/>
                              </a:rPr>
                            </m:ctrlPr>
                          </m:dPr>
                          <m:e>
                            <m:r>
                              <a:rPr lang="en-IN" b="0" i="1" dirty="0" smtClean="0">
                                <a:latin typeface="Cambria Math" panose="02040503050406030204" pitchFamily="18" charset="0"/>
                              </a:rPr>
                              <m:t>2</m:t>
                            </m:r>
                          </m:e>
                        </m:d>
                      </m:sup>
                    </m:sSup>
                    <m:r>
                      <a:rPr lang="en-IN" b="0" i="1" dirty="0" smtClean="0">
                        <a:latin typeface="Cambria Math" panose="02040503050406030204" pitchFamily="18" charset="0"/>
                      </a:rPr>
                      <m:t>=</m:t>
                    </m:r>
                    <m:r>
                      <a:rPr lang="en-IN" b="0" i="1" dirty="0" smtClean="0">
                        <a:latin typeface="Cambria Math" panose="02040503050406030204" pitchFamily="18" charset="0"/>
                      </a:rPr>
                      <m:t>𝑔</m:t>
                    </m:r>
                    <m:d>
                      <m:dPr>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𝑧</m:t>
                            </m:r>
                          </m:e>
                          <m:sup>
                            <m:d>
                              <m:dPr>
                                <m:ctrlPr>
                                  <a:rPr lang="en-IN" b="0" i="1" dirty="0" smtClean="0">
                                    <a:latin typeface="Cambria Math" panose="02040503050406030204" pitchFamily="18" charset="0"/>
                                  </a:rPr>
                                </m:ctrlPr>
                              </m:dPr>
                              <m:e>
                                <m:r>
                                  <a:rPr lang="en-IN" b="0" i="1" dirty="0" smtClean="0">
                                    <a:latin typeface="Cambria Math" panose="02040503050406030204" pitchFamily="18" charset="0"/>
                                  </a:rPr>
                                  <m:t>2</m:t>
                                </m:r>
                              </m:e>
                            </m:d>
                          </m:sup>
                        </m:sSup>
                      </m:e>
                    </m:d>
                    <m:r>
                      <a:rPr lang="en-IN" b="0" i="1" dirty="0" smtClean="0">
                        <a:latin typeface="Cambria Math" panose="02040503050406030204" pitchFamily="18" charset="0"/>
                      </a:rPr>
                      <m:t>  </m:t>
                    </m:r>
                    <m:d>
                      <m:dPr>
                        <m:begChr m:val="["/>
                        <m:endChr m:val="]"/>
                        <m:ctrlPr>
                          <a:rPr lang="en-IN" b="0" i="1" dirty="0" smtClean="0">
                            <a:latin typeface="Cambria Math" panose="02040503050406030204" pitchFamily="18" charset="0"/>
                          </a:rPr>
                        </m:ctrlPr>
                      </m:dPr>
                      <m:e>
                        <m:r>
                          <a:rPr lang="en-IN" b="0" i="1" dirty="0" smtClean="0">
                            <a:latin typeface="Cambria Math" panose="02040503050406030204" pitchFamily="18" charset="0"/>
                          </a:rPr>
                          <m:t>𝑎𝑑𝑑</m:t>
                        </m:r>
                        <m:r>
                          <a:rPr lang="en-IN" b="0" i="1" dirty="0" smtClean="0">
                            <a:latin typeface="Cambria Math" panose="02040503050406030204" pitchFamily="18" charset="0"/>
                          </a:rPr>
                          <m:t> </m:t>
                        </m:r>
                        <m:sSubSup>
                          <m:sSubSupPr>
                            <m:ctrlPr>
                              <a:rPr lang="en-IN" b="0" i="1" dirty="0" smtClean="0">
                                <a:latin typeface="Cambria Math" panose="02040503050406030204" pitchFamily="18" charset="0"/>
                              </a:rPr>
                            </m:ctrlPr>
                          </m:sSubSupPr>
                          <m:e>
                            <m:r>
                              <a:rPr lang="en-IN" b="0" i="1" dirty="0" smtClean="0">
                                <a:latin typeface="Cambria Math" panose="02040503050406030204" pitchFamily="18" charset="0"/>
                              </a:rPr>
                              <m:t>𝑎</m:t>
                            </m:r>
                          </m:e>
                          <m:sub>
                            <m:r>
                              <a:rPr lang="en-IN" b="0" i="1" dirty="0" smtClean="0">
                                <a:latin typeface="Cambria Math" panose="02040503050406030204" pitchFamily="18" charset="0"/>
                              </a:rPr>
                              <m:t>0</m:t>
                            </m:r>
                          </m:sub>
                          <m:sup>
                            <m:d>
                              <m:dPr>
                                <m:ctrlPr>
                                  <a:rPr lang="en-IN" b="0" i="1" dirty="0" smtClean="0">
                                    <a:latin typeface="Cambria Math" panose="02040503050406030204" pitchFamily="18" charset="0"/>
                                  </a:rPr>
                                </m:ctrlPr>
                              </m:dPr>
                              <m:e>
                                <m:r>
                                  <a:rPr lang="en-IN" b="0" i="1" dirty="0" smtClean="0">
                                    <a:latin typeface="Cambria Math" panose="02040503050406030204" pitchFamily="18" charset="0"/>
                                  </a:rPr>
                                  <m:t>2</m:t>
                                </m:r>
                              </m:e>
                            </m:d>
                          </m:sup>
                        </m:sSubSup>
                        <m:r>
                          <a:rPr lang="en-IN" b="0" i="1" dirty="0" smtClean="0">
                            <a:latin typeface="Cambria Math" panose="02040503050406030204" pitchFamily="18" charset="0"/>
                          </a:rPr>
                          <m:t> </m:t>
                        </m:r>
                        <m:r>
                          <a:rPr lang="en-IN" b="0" i="1" dirty="0" smtClean="0">
                            <a:latin typeface="Cambria Math" panose="02040503050406030204" pitchFamily="18" charset="0"/>
                          </a:rPr>
                          <m:t>𝑡𝑜</m:t>
                        </m:r>
                        <m:r>
                          <a:rPr lang="en-IN" b="0" i="1" dirty="0" smtClean="0">
                            <a:latin typeface="Cambria Math" panose="02040503050406030204" pitchFamily="18" charset="0"/>
                          </a:rPr>
                          <m:t> </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𝑎</m:t>
                            </m:r>
                          </m:e>
                          <m:sup>
                            <m:d>
                              <m:dPr>
                                <m:ctrlPr>
                                  <a:rPr lang="en-IN" b="0" i="1" dirty="0" smtClean="0">
                                    <a:latin typeface="Cambria Math" panose="02040503050406030204" pitchFamily="18" charset="0"/>
                                  </a:rPr>
                                </m:ctrlPr>
                              </m:dPr>
                              <m:e>
                                <m:r>
                                  <a:rPr lang="en-IN" b="0" i="1" dirty="0" smtClean="0">
                                    <a:latin typeface="Cambria Math" panose="02040503050406030204" pitchFamily="18" charset="0"/>
                                  </a:rPr>
                                  <m:t>2</m:t>
                                </m:r>
                              </m:e>
                            </m:d>
                          </m:sup>
                        </m:sSup>
                        <m:r>
                          <a:rPr lang="en-IN" b="0" i="1" dirty="0" smtClean="0">
                            <a:latin typeface="Cambria Math" panose="02040503050406030204" pitchFamily="18" charset="0"/>
                          </a:rPr>
                          <m:t> </m:t>
                        </m:r>
                        <m:r>
                          <a:rPr lang="en-IN" b="0" i="1" dirty="0" smtClean="0">
                            <a:latin typeface="Cambria Math" panose="02040503050406030204" pitchFamily="18" charset="0"/>
                          </a:rPr>
                          <m:t>𝑎𝑠</m:t>
                        </m:r>
                        <m:r>
                          <a:rPr lang="en-IN" b="0" i="1" dirty="0" smtClean="0">
                            <a:latin typeface="Cambria Math" panose="02040503050406030204" pitchFamily="18" charset="0"/>
                          </a:rPr>
                          <m:t> </m:t>
                        </m:r>
                        <m:r>
                          <a:rPr lang="en-IN" b="0" i="1" dirty="0" smtClean="0">
                            <a:latin typeface="Cambria Math" panose="02040503050406030204" pitchFamily="18" charset="0"/>
                          </a:rPr>
                          <m:t>𝑏𝑖𝑎𝑠</m:t>
                        </m:r>
                        <m:r>
                          <a:rPr lang="en-IN" b="0" i="1" dirty="0" smtClean="0">
                            <a:latin typeface="Cambria Math" panose="02040503050406030204" pitchFamily="18" charset="0"/>
                          </a:rPr>
                          <m:t> </m:t>
                        </m:r>
                        <m:r>
                          <a:rPr lang="en-IN" b="0" i="1" dirty="0" smtClean="0">
                            <a:latin typeface="Cambria Math" panose="02040503050406030204" pitchFamily="18" charset="0"/>
                          </a:rPr>
                          <m:t>𝑢𝑛𝑖𝑡</m:t>
                        </m:r>
                      </m:e>
                    </m:d>
                  </m:oMath>
                </a14:m>
                <a:r>
                  <a:rPr lang="en-IN" b="0" dirty="0"/>
                  <a:t>  </a:t>
                </a:r>
                <a14:m>
                  <m:oMath xmlns:m="http://schemas.openxmlformats.org/officeDocument/2006/math">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rPr>
                      <m:t>𝑔</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𝑥</m:t>
                        </m:r>
                      </m:e>
                    </m:d>
                    <m:r>
                      <a:rPr lang="en-IN" b="0" i="1" dirty="0" smtClean="0">
                        <a:latin typeface="Cambria Math" panose="02040503050406030204" pitchFamily="18" charset="0"/>
                      </a:rPr>
                      <m:t>−</m:t>
                    </m:r>
                    <m:r>
                      <a:rPr lang="en-IN" b="0" i="1" dirty="0" smtClean="0">
                        <a:latin typeface="Cambria Math" panose="02040503050406030204" pitchFamily="18" charset="0"/>
                      </a:rPr>
                      <m:t>𝑠𝑖𝑔𝑚𝑜𝑖𝑑</m:t>
                    </m:r>
                    <m:r>
                      <a:rPr lang="en-IN" b="0" i="1" dirty="0" smtClean="0">
                        <a:latin typeface="Cambria Math" panose="02040503050406030204" pitchFamily="18" charset="0"/>
                      </a:rPr>
                      <m:t> </m:t>
                    </m:r>
                    <m:r>
                      <a:rPr lang="en-IN" b="0" i="1" dirty="0" smtClean="0">
                        <a:latin typeface="Cambria Math" panose="02040503050406030204" pitchFamily="18" charset="0"/>
                      </a:rPr>
                      <m:t>𝑜𝑓</m:t>
                    </m:r>
                    <m:r>
                      <a:rPr lang="en-IN" b="0" i="1" dirty="0" smtClean="0">
                        <a:latin typeface="Cambria Math" panose="02040503050406030204" pitchFamily="18" charset="0"/>
                      </a:rPr>
                      <m:t> </m:t>
                    </m:r>
                    <m:r>
                      <a:rPr lang="en-IN" b="0" i="1" dirty="0" smtClean="0">
                        <a:latin typeface="Cambria Math" panose="02040503050406030204" pitchFamily="18" charset="0"/>
                      </a:rPr>
                      <m:t>𝑥</m:t>
                    </m:r>
                  </m:oMath>
                </a14:m>
                <a:endParaRPr lang="en-IN" b="0" dirty="0"/>
              </a:p>
              <a:p>
                <a:pPr marL="742950" lvl="1" indent="-285750">
                  <a:buFont typeface="Arial" panose="020B0604020202020204" pitchFamily="34" charset="0"/>
                  <a:buChar char="•"/>
                </a:pP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(3)</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𝜃</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d>
                          <m:dPr>
                            <m:ctrlPr>
                              <a:rPr lang="en-IN" b="0" i="1" smtClean="0">
                                <a:latin typeface="Cambria Math" panose="02040503050406030204" pitchFamily="18" charset="0"/>
                              </a:rPr>
                            </m:ctrlPr>
                          </m:dPr>
                          <m:e>
                            <m:r>
                              <a:rPr lang="en-IN" b="0" i="1" smtClean="0">
                                <a:latin typeface="Cambria Math" panose="02040503050406030204" pitchFamily="18" charset="0"/>
                              </a:rPr>
                              <m:t>2</m:t>
                            </m:r>
                          </m:e>
                        </m:d>
                      </m:sup>
                    </m:sSup>
                    <m:r>
                      <a:rPr lang="en-IN" b="0" i="1" smtClean="0">
                        <a:latin typeface="Cambria Math" panose="02040503050406030204" pitchFamily="18" charset="0"/>
                      </a:rPr>
                      <m:t>   </m:t>
                    </m:r>
                    <m:r>
                      <a:rPr lang="en-IN" dirty="0">
                        <a:latin typeface="Cambria Math" panose="02040503050406030204" pitchFamily="18" charset="0"/>
                      </a:rPr>
                      <m:t>⇒</m:t>
                    </m:r>
                    <m:r>
                      <a:rPr lang="en-IN" b="0" i="0" dirty="0" smtClean="0">
                        <a:latin typeface="Cambria Math" panose="02040503050406030204" pitchFamily="18" charset="0"/>
                      </a:rPr>
                      <m:t> </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𝑎</m:t>
                        </m:r>
                      </m:e>
                      <m:sup>
                        <m:d>
                          <m:dPr>
                            <m:ctrlPr>
                              <a:rPr lang="en-IN" b="0" i="1" dirty="0" smtClean="0">
                                <a:latin typeface="Cambria Math" panose="02040503050406030204" pitchFamily="18" charset="0"/>
                              </a:rPr>
                            </m:ctrlPr>
                          </m:dPr>
                          <m:e>
                            <m:r>
                              <a:rPr lang="en-IN" b="0" i="1" dirty="0" smtClean="0">
                                <a:latin typeface="Cambria Math" panose="02040503050406030204" pitchFamily="18" charset="0"/>
                              </a:rPr>
                              <m:t>3</m:t>
                            </m:r>
                          </m:e>
                        </m:d>
                      </m:sup>
                    </m:sSup>
                    <m:r>
                      <a:rPr lang="en-IN" b="0" i="1" dirty="0" smtClean="0">
                        <a:latin typeface="Cambria Math" panose="02040503050406030204" pitchFamily="18" charset="0"/>
                      </a:rPr>
                      <m:t>=</m:t>
                    </m:r>
                    <m:r>
                      <a:rPr lang="en-IN" b="0" i="1" dirty="0" smtClean="0">
                        <a:latin typeface="Cambria Math" panose="02040503050406030204" pitchFamily="18" charset="0"/>
                      </a:rPr>
                      <m:t>𝑔</m:t>
                    </m:r>
                    <m:d>
                      <m:dPr>
                        <m:ctrlPr>
                          <a:rPr lang="en-IN" b="0" i="1" dirty="0" smtClean="0">
                            <a:latin typeface="Cambria Math" panose="02040503050406030204" pitchFamily="18" charset="0"/>
                          </a:rPr>
                        </m:ctrlPr>
                      </m:dPr>
                      <m:e>
                        <m:sSup>
                          <m:sSupPr>
                            <m:ctrlPr>
                              <a:rPr lang="en-IN" i="1" dirty="0">
                                <a:latin typeface="Cambria Math" panose="02040503050406030204" pitchFamily="18" charset="0"/>
                              </a:rPr>
                            </m:ctrlPr>
                          </m:sSupPr>
                          <m:e>
                            <m:r>
                              <a:rPr lang="en-IN" i="1" dirty="0">
                                <a:latin typeface="Cambria Math" panose="02040503050406030204" pitchFamily="18" charset="0"/>
                              </a:rPr>
                              <m:t>𝑧</m:t>
                            </m:r>
                          </m:e>
                          <m:sup>
                            <m:d>
                              <m:dPr>
                                <m:ctrlPr>
                                  <a:rPr lang="en-IN" i="1" dirty="0">
                                    <a:latin typeface="Cambria Math" panose="02040503050406030204" pitchFamily="18" charset="0"/>
                                  </a:rPr>
                                </m:ctrlPr>
                              </m:dPr>
                              <m:e>
                                <m:r>
                                  <a:rPr lang="en-IN" b="0" i="1" dirty="0" smtClean="0">
                                    <a:latin typeface="Cambria Math" panose="02040503050406030204" pitchFamily="18" charset="0"/>
                                  </a:rPr>
                                  <m:t>3</m:t>
                                </m:r>
                              </m:e>
                            </m:d>
                          </m:sup>
                        </m:sSup>
                      </m:e>
                    </m:d>
                    <m:r>
                      <a:rPr lang="en-IN" b="0" i="1" dirty="0" smtClean="0">
                        <a:latin typeface="Cambria Math" panose="02040503050406030204" pitchFamily="18" charset="0"/>
                      </a:rPr>
                      <m:t>  </m:t>
                    </m:r>
                    <m:d>
                      <m:dPr>
                        <m:begChr m:val="["/>
                        <m:endChr m:val="]"/>
                        <m:ctrlPr>
                          <a:rPr lang="en-IN" i="1" dirty="0">
                            <a:latin typeface="Cambria Math" panose="02040503050406030204" pitchFamily="18" charset="0"/>
                          </a:rPr>
                        </m:ctrlPr>
                      </m:dPr>
                      <m:e>
                        <m:r>
                          <a:rPr lang="en-IN" i="1" dirty="0">
                            <a:latin typeface="Cambria Math" panose="02040503050406030204" pitchFamily="18" charset="0"/>
                          </a:rPr>
                          <m:t>𝑎𝑑𝑑</m:t>
                        </m:r>
                        <m:r>
                          <a:rPr lang="en-IN" i="1" dirty="0">
                            <a:latin typeface="Cambria Math" panose="02040503050406030204" pitchFamily="18" charset="0"/>
                          </a:rPr>
                          <m:t> </m:t>
                        </m:r>
                        <m:sSubSup>
                          <m:sSubSupPr>
                            <m:ctrlPr>
                              <a:rPr lang="en-IN" i="1" dirty="0">
                                <a:latin typeface="Cambria Math" panose="02040503050406030204" pitchFamily="18" charset="0"/>
                              </a:rPr>
                            </m:ctrlPr>
                          </m:sSubSupPr>
                          <m:e>
                            <m:r>
                              <a:rPr lang="en-IN" i="1" dirty="0">
                                <a:latin typeface="Cambria Math" panose="02040503050406030204" pitchFamily="18" charset="0"/>
                              </a:rPr>
                              <m:t>𝑎</m:t>
                            </m:r>
                          </m:e>
                          <m:sub>
                            <m:r>
                              <a:rPr lang="en-IN" i="1" dirty="0">
                                <a:latin typeface="Cambria Math" panose="02040503050406030204" pitchFamily="18" charset="0"/>
                              </a:rPr>
                              <m:t>0</m:t>
                            </m:r>
                          </m:sub>
                          <m:sup>
                            <m:d>
                              <m:dPr>
                                <m:ctrlPr>
                                  <a:rPr lang="en-IN" i="1" dirty="0">
                                    <a:latin typeface="Cambria Math" panose="02040503050406030204" pitchFamily="18" charset="0"/>
                                  </a:rPr>
                                </m:ctrlPr>
                              </m:dPr>
                              <m:e>
                                <m:r>
                                  <a:rPr lang="en-IN" b="0" i="1" dirty="0" smtClean="0">
                                    <a:latin typeface="Cambria Math" panose="02040503050406030204" pitchFamily="18" charset="0"/>
                                  </a:rPr>
                                  <m:t>3</m:t>
                                </m:r>
                              </m:e>
                            </m:d>
                          </m:sup>
                        </m:sSubSup>
                        <m:r>
                          <a:rPr lang="en-IN" i="1" dirty="0">
                            <a:latin typeface="Cambria Math" panose="02040503050406030204" pitchFamily="18" charset="0"/>
                          </a:rPr>
                          <m:t> </m:t>
                        </m:r>
                        <m:r>
                          <a:rPr lang="en-IN" i="1" dirty="0">
                            <a:latin typeface="Cambria Math" panose="02040503050406030204" pitchFamily="18" charset="0"/>
                          </a:rPr>
                          <m:t>𝑡𝑜</m:t>
                        </m:r>
                        <m:r>
                          <a:rPr lang="en-IN" i="1" dirty="0">
                            <a:latin typeface="Cambria Math" panose="02040503050406030204" pitchFamily="18" charset="0"/>
                          </a:rPr>
                          <m:t> </m:t>
                        </m:r>
                        <m:sSup>
                          <m:sSupPr>
                            <m:ctrlPr>
                              <a:rPr lang="en-IN" i="1" dirty="0">
                                <a:latin typeface="Cambria Math" panose="02040503050406030204" pitchFamily="18" charset="0"/>
                              </a:rPr>
                            </m:ctrlPr>
                          </m:sSupPr>
                          <m:e>
                            <m:r>
                              <a:rPr lang="en-IN" i="1" dirty="0">
                                <a:latin typeface="Cambria Math" panose="02040503050406030204" pitchFamily="18" charset="0"/>
                              </a:rPr>
                              <m:t>𝑎</m:t>
                            </m:r>
                          </m:e>
                          <m:sup>
                            <m:d>
                              <m:dPr>
                                <m:ctrlPr>
                                  <a:rPr lang="en-IN" i="1" dirty="0">
                                    <a:latin typeface="Cambria Math" panose="02040503050406030204" pitchFamily="18" charset="0"/>
                                  </a:rPr>
                                </m:ctrlPr>
                              </m:dPr>
                              <m:e>
                                <m:r>
                                  <a:rPr lang="en-IN" b="0" i="1" dirty="0" smtClean="0">
                                    <a:latin typeface="Cambria Math" panose="02040503050406030204" pitchFamily="18" charset="0"/>
                                  </a:rPr>
                                  <m:t>3</m:t>
                                </m:r>
                              </m:e>
                            </m:d>
                          </m:sup>
                        </m:sSup>
                        <m:r>
                          <a:rPr lang="en-IN" i="1" dirty="0">
                            <a:latin typeface="Cambria Math" panose="02040503050406030204" pitchFamily="18" charset="0"/>
                          </a:rPr>
                          <m:t> </m:t>
                        </m:r>
                        <m:r>
                          <a:rPr lang="en-IN" i="1" dirty="0">
                            <a:latin typeface="Cambria Math" panose="02040503050406030204" pitchFamily="18" charset="0"/>
                          </a:rPr>
                          <m:t>𝑎𝑠</m:t>
                        </m:r>
                        <m:r>
                          <a:rPr lang="en-IN" i="1" dirty="0">
                            <a:latin typeface="Cambria Math" panose="02040503050406030204" pitchFamily="18" charset="0"/>
                          </a:rPr>
                          <m:t> </m:t>
                        </m:r>
                        <m:r>
                          <a:rPr lang="en-IN" i="1" dirty="0">
                            <a:latin typeface="Cambria Math" panose="02040503050406030204" pitchFamily="18" charset="0"/>
                          </a:rPr>
                          <m:t>𝑏𝑖𝑎𝑠</m:t>
                        </m:r>
                        <m:r>
                          <a:rPr lang="en-IN" i="1" dirty="0">
                            <a:latin typeface="Cambria Math" panose="02040503050406030204" pitchFamily="18" charset="0"/>
                          </a:rPr>
                          <m:t> </m:t>
                        </m:r>
                        <m:r>
                          <a:rPr lang="en-IN" i="1" dirty="0">
                            <a:latin typeface="Cambria Math" panose="02040503050406030204" pitchFamily="18" charset="0"/>
                          </a:rPr>
                          <m:t>𝑢𝑛𝑖𝑡</m:t>
                        </m:r>
                      </m:e>
                    </m:d>
                  </m:oMath>
                </a14:m>
                <a:endParaRPr lang="en-IN" dirty="0"/>
              </a:p>
              <a:p>
                <a:pPr marL="742950" lvl="1" indent="-285750">
                  <a:buFont typeface="Arial" panose="020B0604020202020204" pitchFamily="34" charset="0"/>
                  <a:buChar char="•"/>
                </a:pP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𝑧</m:t>
                        </m:r>
                      </m:e>
                      <m:sup>
                        <m:r>
                          <a:rPr lang="en-IN" i="1">
                            <a:latin typeface="Cambria Math" panose="02040503050406030204" pitchFamily="18" charset="0"/>
                          </a:rPr>
                          <m:t>(</m:t>
                        </m:r>
                        <m:r>
                          <a:rPr lang="en-IN" b="0" i="1" smtClean="0">
                            <a:latin typeface="Cambria Math" panose="02040503050406030204" pitchFamily="18" charset="0"/>
                          </a:rPr>
                          <m:t>4</m:t>
                        </m:r>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𝜃</m:t>
                        </m:r>
                      </m:e>
                      <m:sup>
                        <m:r>
                          <a:rPr lang="en-IN" i="1">
                            <a:latin typeface="Cambria Math" panose="02040503050406030204" pitchFamily="18" charset="0"/>
                          </a:rPr>
                          <m:t>(</m:t>
                        </m:r>
                        <m:r>
                          <a:rPr lang="en-IN" b="0" i="1" smtClean="0">
                            <a:latin typeface="Cambria Math" panose="02040503050406030204" pitchFamily="18" charset="0"/>
                          </a:rPr>
                          <m:t>3</m:t>
                        </m:r>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𝑎</m:t>
                        </m:r>
                      </m:e>
                      <m:sup>
                        <m:d>
                          <m:dPr>
                            <m:ctrlPr>
                              <a:rPr lang="en-IN" i="1">
                                <a:latin typeface="Cambria Math" panose="02040503050406030204" pitchFamily="18" charset="0"/>
                              </a:rPr>
                            </m:ctrlPr>
                          </m:dPr>
                          <m:e>
                            <m:r>
                              <a:rPr lang="en-IN" b="0" i="1" smtClean="0">
                                <a:latin typeface="Cambria Math" panose="02040503050406030204" pitchFamily="18" charset="0"/>
                              </a:rPr>
                              <m:t>3</m:t>
                            </m:r>
                          </m:e>
                        </m:d>
                      </m:sup>
                    </m:sSup>
                  </m:oMath>
                </a14:m>
                <a:r>
                  <a:rPr lang="en-IN" dirty="0"/>
                  <a:t>   </a:t>
                </a:r>
                <a14:m>
                  <m:oMath xmlns:m="http://schemas.openxmlformats.org/officeDocument/2006/math">
                    <m:r>
                      <a:rPr lang="en-IN" dirty="0">
                        <a:latin typeface="Cambria Math" panose="02040503050406030204" pitchFamily="18" charset="0"/>
                      </a:rPr>
                      <m:t>⇒ </m:t>
                    </m:r>
                    <m:sSup>
                      <m:sSupPr>
                        <m:ctrlPr>
                          <a:rPr lang="en-IN" i="1" dirty="0">
                            <a:latin typeface="Cambria Math" panose="02040503050406030204" pitchFamily="18" charset="0"/>
                          </a:rPr>
                        </m:ctrlPr>
                      </m:sSupPr>
                      <m:e>
                        <m:r>
                          <a:rPr lang="en-IN" i="1" dirty="0">
                            <a:latin typeface="Cambria Math" panose="02040503050406030204" pitchFamily="18" charset="0"/>
                          </a:rPr>
                          <m:t>𝑎</m:t>
                        </m:r>
                      </m:e>
                      <m:sup>
                        <m:d>
                          <m:dPr>
                            <m:ctrlPr>
                              <a:rPr lang="en-IN" i="1" dirty="0">
                                <a:latin typeface="Cambria Math" panose="02040503050406030204" pitchFamily="18" charset="0"/>
                              </a:rPr>
                            </m:ctrlPr>
                          </m:dPr>
                          <m:e>
                            <m:r>
                              <a:rPr lang="en-IN" b="0" i="1" dirty="0" smtClean="0">
                                <a:latin typeface="Cambria Math" panose="02040503050406030204" pitchFamily="18" charset="0"/>
                              </a:rPr>
                              <m:t>4</m:t>
                            </m:r>
                          </m:e>
                        </m:d>
                      </m:sup>
                    </m:sSup>
                    <m:r>
                      <a:rPr lang="en-IN" i="1" dirty="0">
                        <a:latin typeface="Cambria Math" panose="02040503050406030204" pitchFamily="18" charset="0"/>
                      </a:rPr>
                      <m:t>=</m:t>
                    </m:r>
                    <m:r>
                      <a:rPr lang="en-IN" i="1" dirty="0">
                        <a:latin typeface="Cambria Math" panose="02040503050406030204" pitchFamily="18" charset="0"/>
                      </a:rPr>
                      <m:t>𝑔</m:t>
                    </m:r>
                    <m:d>
                      <m:dPr>
                        <m:ctrlPr>
                          <a:rPr lang="en-IN" i="1" dirty="0">
                            <a:latin typeface="Cambria Math" panose="02040503050406030204" pitchFamily="18" charset="0"/>
                          </a:rPr>
                        </m:ctrlPr>
                      </m:dPr>
                      <m:e>
                        <m:sSup>
                          <m:sSupPr>
                            <m:ctrlPr>
                              <a:rPr lang="en-IN" i="1" dirty="0">
                                <a:latin typeface="Cambria Math" panose="02040503050406030204" pitchFamily="18" charset="0"/>
                              </a:rPr>
                            </m:ctrlPr>
                          </m:sSupPr>
                          <m:e>
                            <m:r>
                              <a:rPr lang="en-IN" i="1" dirty="0">
                                <a:latin typeface="Cambria Math" panose="02040503050406030204" pitchFamily="18" charset="0"/>
                              </a:rPr>
                              <m:t>𝑧</m:t>
                            </m:r>
                          </m:e>
                          <m:sup>
                            <m:d>
                              <m:dPr>
                                <m:ctrlPr>
                                  <a:rPr lang="en-IN" i="1" dirty="0">
                                    <a:latin typeface="Cambria Math" panose="02040503050406030204" pitchFamily="18" charset="0"/>
                                  </a:rPr>
                                </m:ctrlPr>
                              </m:dPr>
                              <m:e>
                                <m:r>
                                  <a:rPr lang="en-IN" b="0" i="1" dirty="0" smtClean="0">
                                    <a:latin typeface="Cambria Math" panose="02040503050406030204" pitchFamily="18" charset="0"/>
                                  </a:rPr>
                                  <m:t>4</m:t>
                                </m:r>
                              </m:e>
                            </m:d>
                          </m:sup>
                        </m:sSup>
                      </m:e>
                    </m:d>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h</m:t>
                        </m:r>
                      </m:e>
                      <m:sub>
                        <m:r>
                          <a:rPr lang="en-IN" b="0" i="1" dirty="0" smtClean="0">
                            <a:latin typeface="Cambria Math" panose="02040503050406030204" pitchFamily="18" charset="0"/>
                            <a:ea typeface="Cambria Math" panose="02040503050406030204" pitchFamily="18" charset="0"/>
                          </a:rPr>
                          <m:t>𝜃</m:t>
                        </m:r>
                      </m:sub>
                    </m:sSub>
                    <m:r>
                      <a:rPr lang="en-IN" b="0" i="1" dirty="0" smtClean="0">
                        <a:latin typeface="Cambria Math" panose="02040503050406030204" pitchFamily="18" charset="0"/>
                      </a:rPr>
                      <m:t>(</m:t>
                    </m:r>
                    <m:r>
                      <a:rPr lang="en-IN" b="0" i="1" dirty="0" smtClean="0">
                        <a:latin typeface="Cambria Math" panose="02040503050406030204" pitchFamily="18" charset="0"/>
                      </a:rPr>
                      <m:t>𝑥</m:t>
                    </m:r>
                    <m:r>
                      <a:rPr lang="en-IN" b="0" i="1" dirty="0" smtClean="0">
                        <a:latin typeface="Cambria Math" panose="02040503050406030204" pitchFamily="18" charset="0"/>
                      </a:rPr>
                      <m:t>)</m:t>
                    </m:r>
                  </m:oMath>
                </a14:m>
                <a:endParaRPr lang="en-IN" dirty="0"/>
              </a:p>
              <a:p>
                <a:pPr marL="285750" indent="-285750">
                  <a:buFont typeface="Arial" panose="020B0604020202020204" pitchFamily="34" charset="0"/>
                  <a:buChar char="•"/>
                </a:pPr>
                <a:r>
                  <a:rPr lang="en-IN" dirty="0"/>
                  <a:t>Backpropagation equations:</a:t>
                </a:r>
              </a:p>
              <a:p>
                <a:pPr marL="742950" lvl="1" indent="-285750">
                  <a:buFont typeface="Arial" panose="020B0604020202020204" pitchFamily="34" charset="0"/>
                  <a:buChar char="•"/>
                </a:pPr>
                <a14:m>
                  <m:oMath xmlns:m="http://schemas.openxmlformats.org/officeDocument/2006/math">
                    <m:sSubSup>
                      <m:sSubSupPr>
                        <m:ctrlPr>
                          <a:rPr lang="en-IN" i="1" smtClean="0">
                            <a:latin typeface="Cambria Math" panose="02040503050406030204" pitchFamily="18" charset="0"/>
                          </a:rPr>
                        </m:ctrlPr>
                      </m:sSubSupPr>
                      <m:e>
                        <m:r>
                          <a:rPr lang="en-IN" i="1" smtClean="0">
                            <a:latin typeface="Cambria Math" panose="02040503050406030204" pitchFamily="18" charset="0"/>
                            <a:ea typeface="Cambria Math" panose="02040503050406030204" pitchFamily="18" charset="0"/>
                          </a:rPr>
                          <m:t>𝛿</m:t>
                        </m:r>
                      </m:e>
                      <m:sub>
                        <m:r>
                          <a:rPr lang="en-IN" b="0" i="1" smtClean="0">
                            <a:latin typeface="Cambria Math" panose="02040503050406030204" pitchFamily="18" charset="0"/>
                          </a:rPr>
                          <m:t>𝑗</m:t>
                        </m:r>
                      </m:sub>
                      <m:sup>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p>
                    </m:sSubSup>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𝑒𝑟𝑟𝑜𝑟</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𝑜𝑓</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𝑛𝑜𝑑𝑒</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𝑖𝑛</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𝑙𝑎𝑦𝑒𝑟</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𝑙</m:t>
                    </m:r>
                  </m:oMath>
                </a14:m>
                <a:endParaRPr lang="en-IN" dirty="0"/>
              </a:p>
              <a:p>
                <a:pPr marL="742950" lvl="1" indent="-285750">
                  <a:buFont typeface="Arial" panose="020B0604020202020204" pitchFamily="34" charset="0"/>
                  <a:buChar char="•"/>
                </a:pPr>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𝛿</m:t>
                        </m:r>
                      </m:e>
                      <m:sup>
                        <m:r>
                          <a:rPr lang="en-IN" b="0" i="1" smtClean="0">
                            <a:latin typeface="Cambria Math" panose="02040503050406030204" pitchFamily="18" charset="0"/>
                          </a:rPr>
                          <m:t>(4)</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(4)</m:t>
                        </m:r>
                      </m:sup>
                    </m:sSup>
                    <m:r>
                      <a:rPr lang="en-IN" b="0" i="1" smtClean="0">
                        <a:latin typeface="Cambria Math" panose="02040503050406030204" pitchFamily="18" charset="0"/>
                      </a:rPr>
                      <m:t>−</m:t>
                    </m:r>
                    <m:r>
                      <a:rPr lang="en-IN" b="0" i="1" smtClean="0">
                        <a:latin typeface="Cambria Math" panose="02040503050406030204" pitchFamily="18" charset="0"/>
                      </a:rPr>
                      <m:t>𝑦</m:t>
                    </m:r>
                  </m:oMath>
                </a14:m>
                <a:endParaRPr lang="en-IN" b="0" dirty="0"/>
              </a:p>
              <a:p>
                <a:pPr marL="742950" lvl="1" indent="-285750">
                  <a:buFont typeface="Arial" panose="020B0604020202020204" pitchFamily="34" charset="0"/>
                  <a:buChar char="•"/>
                </a:pPr>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𝛿</m:t>
                        </m:r>
                      </m:e>
                      <m:sup>
                        <m:r>
                          <a:rPr lang="en-IN" b="0" i="1" smtClean="0">
                            <a:latin typeface="Cambria Math" panose="02040503050406030204" pitchFamily="18" charset="0"/>
                          </a:rPr>
                          <m:t>(3)</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𝜃</m:t>
                            </m:r>
                          </m:e>
                          <m:sup>
                            <m:r>
                              <a:rPr lang="en-IN" b="0" i="1" smtClean="0">
                                <a:latin typeface="Cambria Math" panose="02040503050406030204" pitchFamily="18" charset="0"/>
                              </a:rPr>
                              <m:t>(3)</m:t>
                            </m:r>
                          </m:sup>
                        </m:sSup>
                        <m:r>
                          <a:rPr lang="en-IN" b="0" i="1" smtClean="0">
                            <a:latin typeface="Cambria Math" panose="02040503050406030204" pitchFamily="18" charset="0"/>
                          </a:rPr>
                          <m:t>)</m:t>
                        </m:r>
                      </m:e>
                      <m:sup>
                        <m:r>
                          <a:rPr lang="en-IN" b="0" i="1" smtClean="0">
                            <a:latin typeface="Cambria Math" panose="02040503050406030204" pitchFamily="18" charset="0"/>
                          </a:rPr>
                          <m:t>𝑇</m:t>
                        </m:r>
                      </m:sup>
                    </m:sSup>
                    <m:r>
                      <a:rPr lang="en-IN" b="0" i="1" smtClean="0">
                        <a:latin typeface="Cambria Math" panose="02040503050406030204" pitchFamily="18" charset="0"/>
                      </a:rPr>
                      <m:t>∗</m:t>
                    </m:r>
                  </m:oMath>
                </a14:m>
                <a:r>
                  <a:rPr lang="en-IN" dirty="0"/>
                  <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𝛿</m:t>
                        </m:r>
                      </m:e>
                      <m:sup>
                        <m:r>
                          <a:rPr lang="en-IN" i="1">
                            <a:latin typeface="Cambria Math" panose="02040503050406030204" pitchFamily="18" charset="0"/>
                          </a:rPr>
                          <m:t>(4)</m:t>
                        </m:r>
                      </m:sup>
                    </m:sSup>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𝑔</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sSup>
                          <m:sSupPr>
                            <m:ctrlPr>
                              <a:rPr lang="en-IN" i="1" dirty="0">
                                <a:latin typeface="Cambria Math" panose="02040503050406030204" pitchFamily="18" charset="0"/>
                              </a:rPr>
                            </m:ctrlPr>
                          </m:sSupPr>
                          <m:e>
                            <m:r>
                              <a:rPr lang="en-IN" i="1" dirty="0">
                                <a:latin typeface="Cambria Math" panose="02040503050406030204" pitchFamily="18" charset="0"/>
                              </a:rPr>
                              <m:t>𝑧</m:t>
                            </m:r>
                          </m:e>
                          <m:sup>
                            <m:d>
                              <m:dPr>
                                <m:ctrlPr>
                                  <a:rPr lang="en-IN" i="1" dirty="0">
                                    <a:latin typeface="Cambria Math" panose="02040503050406030204" pitchFamily="18" charset="0"/>
                                  </a:rPr>
                                </m:ctrlPr>
                              </m:dPr>
                              <m:e>
                                <m:r>
                                  <a:rPr lang="en-IN" i="1" dirty="0">
                                    <a:latin typeface="Cambria Math" panose="02040503050406030204" pitchFamily="18" charset="0"/>
                                  </a:rPr>
                                  <m:t>3</m:t>
                                </m:r>
                              </m:e>
                            </m:d>
                          </m:sup>
                        </m:sSup>
                      </m:e>
                    </m:d>
                    <m:r>
                      <a:rPr lang="en-IN" b="0" i="1" dirty="0" smtClean="0">
                        <a:latin typeface="Cambria Math" panose="02040503050406030204" pitchFamily="18" charset="0"/>
                      </a:rPr>
                      <m:t>      .∗</m:t>
                    </m:r>
                    <m:r>
                      <a:rPr lang="en-IN" b="0" i="1" dirty="0" smtClean="0">
                        <a:latin typeface="Cambria Math" panose="02040503050406030204" pitchFamily="18" charset="0"/>
                      </a:rPr>
                      <m:t>𝑖𝑠</m:t>
                    </m:r>
                    <m:r>
                      <a:rPr lang="en-IN" b="0" i="1" dirty="0" smtClean="0">
                        <a:latin typeface="Cambria Math" panose="02040503050406030204" pitchFamily="18" charset="0"/>
                      </a:rPr>
                      <m:t> </m:t>
                    </m:r>
                    <m:r>
                      <a:rPr lang="en-IN" b="0" i="1" dirty="0" smtClean="0">
                        <a:latin typeface="Cambria Math" panose="02040503050406030204" pitchFamily="18" charset="0"/>
                      </a:rPr>
                      <m:t>𝑒𝑙𝑒𝑚𝑒𝑛𝑡</m:t>
                    </m:r>
                    <m:r>
                      <a:rPr lang="en-IN" b="0" i="1" dirty="0" smtClean="0">
                        <a:latin typeface="Cambria Math" panose="02040503050406030204" pitchFamily="18" charset="0"/>
                      </a:rPr>
                      <m:t> </m:t>
                    </m:r>
                    <m:r>
                      <a:rPr lang="en-IN" b="0" i="1" dirty="0" smtClean="0">
                        <a:latin typeface="Cambria Math" panose="02040503050406030204" pitchFamily="18" charset="0"/>
                      </a:rPr>
                      <m:t>𝑤𝑖𝑠𝑒</m:t>
                    </m:r>
                    <m:r>
                      <a:rPr lang="en-IN" b="0" i="1" dirty="0" smtClean="0">
                        <a:latin typeface="Cambria Math" panose="02040503050406030204" pitchFamily="18" charset="0"/>
                      </a:rPr>
                      <m:t> </m:t>
                    </m:r>
                    <m:r>
                      <a:rPr lang="en-IN" b="0" i="1" dirty="0" smtClean="0">
                        <a:latin typeface="Cambria Math" panose="02040503050406030204" pitchFamily="18" charset="0"/>
                      </a:rPr>
                      <m:t>𝑚𝑢𝑙𝑡𝑖𝑝𝑙𝑖𝑐𝑎𝑡𝑖𝑜𝑛</m:t>
                    </m:r>
                  </m:oMath>
                </a14:m>
                <a:endParaRPr lang="en-IN" b="0" dirty="0"/>
              </a:p>
              <a:p>
                <a:pPr marL="742950" lvl="1" indent="-285750">
                  <a:buFont typeface="Arial" panose="020B0604020202020204" pitchFamily="34" charset="0"/>
                  <a:buChar char="•"/>
                </a:pP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𝛿</m:t>
                        </m:r>
                      </m:e>
                      <m:sup>
                        <m:r>
                          <a:rPr lang="en-IN" i="1">
                            <a:latin typeface="Cambria Math" panose="02040503050406030204" pitchFamily="18" charset="0"/>
                          </a:rPr>
                          <m:t>(</m:t>
                        </m:r>
                        <m:r>
                          <a:rPr lang="en-IN" b="0" i="1" smtClean="0">
                            <a:latin typeface="Cambria Math" panose="02040503050406030204" pitchFamily="18" charset="0"/>
                          </a:rPr>
                          <m:t>2</m:t>
                        </m:r>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𝜃</m:t>
                            </m:r>
                          </m:e>
                          <m:sup>
                            <m:r>
                              <a:rPr lang="en-IN" i="1">
                                <a:latin typeface="Cambria Math" panose="02040503050406030204" pitchFamily="18" charset="0"/>
                              </a:rPr>
                              <m:t>(</m:t>
                            </m:r>
                            <m:r>
                              <a:rPr lang="en-IN" b="0" i="1" smtClean="0">
                                <a:latin typeface="Cambria Math" panose="02040503050406030204" pitchFamily="18" charset="0"/>
                              </a:rPr>
                              <m:t>2</m:t>
                            </m:r>
                            <m:r>
                              <a:rPr lang="en-IN" i="1">
                                <a:latin typeface="Cambria Math" panose="02040503050406030204" pitchFamily="18" charset="0"/>
                              </a:rPr>
                              <m:t>)</m:t>
                            </m:r>
                          </m:sup>
                        </m:sSup>
                        <m:r>
                          <a:rPr lang="en-IN" i="1">
                            <a:latin typeface="Cambria Math" panose="02040503050406030204" pitchFamily="18" charset="0"/>
                          </a:rPr>
                          <m:t>)</m:t>
                        </m:r>
                      </m:e>
                      <m:sup>
                        <m:r>
                          <a:rPr lang="en-IN" i="1">
                            <a:latin typeface="Cambria Math" panose="02040503050406030204" pitchFamily="18" charset="0"/>
                          </a:rPr>
                          <m:t>𝑇</m:t>
                        </m:r>
                      </m:sup>
                    </m:sSup>
                    <m:r>
                      <a:rPr lang="en-IN" i="1">
                        <a:latin typeface="Cambria Math" panose="02040503050406030204" pitchFamily="18" charset="0"/>
                      </a:rPr>
                      <m:t>∗</m:t>
                    </m:r>
                  </m:oMath>
                </a14:m>
                <a:r>
                  <a:rPr lang="en-IN" dirty="0"/>
                  <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𝛿</m:t>
                        </m:r>
                      </m:e>
                      <m:sup>
                        <m:r>
                          <a:rPr lang="en-IN" i="1">
                            <a:latin typeface="Cambria Math" panose="02040503050406030204" pitchFamily="18" charset="0"/>
                          </a:rPr>
                          <m:t>(</m:t>
                        </m:r>
                        <m:r>
                          <a:rPr lang="en-IN" b="0" i="1" smtClean="0">
                            <a:latin typeface="Cambria Math" panose="02040503050406030204" pitchFamily="18" charset="0"/>
                          </a:rPr>
                          <m:t>3</m:t>
                        </m:r>
                        <m:r>
                          <a:rPr lang="en-IN" i="1">
                            <a:latin typeface="Cambria Math" panose="02040503050406030204" pitchFamily="18" charset="0"/>
                          </a:rPr>
                          <m:t>)</m:t>
                        </m:r>
                      </m:sup>
                    </m:sSup>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𝑔</m:t>
                        </m:r>
                      </m:e>
                      <m:sup>
                        <m:r>
                          <a:rPr lang="en-IN" i="1">
                            <a:latin typeface="Cambria Math" panose="02040503050406030204" pitchFamily="18" charset="0"/>
                          </a:rPr>
                          <m:t>′</m:t>
                        </m:r>
                      </m:sup>
                    </m:sSup>
                    <m:d>
                      <m:dPr>
                        <m:ctrlPr>
                          <a:rPr lang="en-IN" i="1">
                            <a:latin typeface="Cambria Math" panose="02040503050406030204" pitchFamily="18" charset="0"/>
                          </a:rPr>
                        </m:ctrlPr>
                      </m:dPr>
                      <m:e>
                        <m:sSup>
                          <m:sSupPr>
                            <m:ctrlPr>
                              <a:rPr lang="en-IN" i="1" dirty="0">
                                <a:latin typeface="Cambria Math" panose="02040503050406030204" pitchFamily="18" charset="0"/>
                              </a:rPr>
                            </m:ctrlPr>
                          </m:sSupPr>
                          <m:e>
                            <m:r>
                              <a:rPr lang="en-IN" i="1" dirty="0">
                                <a:latin typeface="Cambria Math" panose="02040503050406030204" pitchFamily="18" charset="0"/>
                              </a:rPr>
                              <m:t>𝑧</m:t>
                            </m:r>
                          </m:e>
                          <m:sup>
                            <m:d>
                              <m:dPr>
                                <m:ctrlPr>
                                  <a:rPr lang="en-IN" i="1" dirty="0">
                                    <a:latin typeface="Cambria Math" panose="02040503050406030204" pitchFamily="18" charset="0"/>
                                  </a:rPr>
                                </m:ctrlPr>
                              </m:dPr>
                              <m:e>
                                <m:r>
                                  <a:rPr lang="en-IN" b="0" i="1" dirty="0" smtClean="0">
                                    <a:latin typeface="Cambria Math" panose="02040503050406030204" pitchFamily="18" charset="0"/>
                                  </a:rPr>
                                  <m:t>2</m:t>
                                </m:r>
                              </m:e>
                            </m:d>
                          </m:sup>
                        </m:sSup>
                      </m:e>
                    </m:d>
                    <m:sSup>
                      <m:sSupPr>
                        <m:ctrlPr>
                          <a:rPr lang="en-IN" i="1">
                            <a:latin typeface="Cambria Math" panose="02040503050406030204" pitchFamily="18" charset="0"/>
                          </a:rPr>
                        </m:ctrlPr>
                      </m:sSupPr>
                      <m:e>
                        <m:r>
                          <a:rPr lang="en-IN" b="0" i="1" smtClean="0">
                            <a:latin typeface="Cambria Math" panose="02040503050406030204" pitchFamily="18" charset="0"/>
                          </a:rPr>
                          <m:t>        </m:t>
                        </m:r>
                        <m:r>
                          <a:rPr lang="en-IN" i="1">
                            <a:latin typeface="Cambria Math" panose="02040503050406030204" pitchFamily="18" charset="0"/>
                          </a:rPr>
                          <m:t>𝑔</m:t>
                        </m:r>
                      </m:e>
                      <m:sup>
                        <m:r>
                          <a:rPr lang="en-IN" i="1">
                            <a:latin typeface="Cambria Math" panose="02040503050406030204" pitchFamily="18" charset="0"/>
                          </a:rPr>
                          <m:t>′</m:t>
                        </m:r>
                      </m:sup>
                    </m:sSup>
                    <m:d>
                      <m:dPr>
                        <m:ctrlPr>
                          <a:rPr lang="en-IN" i="1">
                            <a:latin typeface="Cambria Math" panose="02040503050406030204" pitchFamily="18" charset="0"/>
                          </a:rPr>
                        </m:ctrlPr>
                      </m:dPr>
                      <m:e>
                        <m:sSup>
                          <m:sSupPr>
                            <m:ctrlPr>
                              <a:rPr lang="en-IN" i="1" dirty="0">
                                <a:latin typeface="Cambria Math" panose="02040503050406030204" pitchFamily="18" charset="0"/>
                              </a:rPr>
                            </m:ctrlPr>
                          </m:sSupPr>
                          <m:e>
                            <m:r>
                              <a:rPr lang="en-IN" i="1" dirty="0">
                                <a:latin typeface="Cambria Math" panose="02040503050406030204" pitchFamily="18" charset="0"/>
                              </a:rPr>
                              <m:t>𝑧</m:t>
                            </m:r>
                          </m:e>
                          <m:sup>
                            <m:d>
                              <m:dPr>
                                <m:ctrlPr>
                                  <a:rPr lang="en-IN" i="1" dirty="0">
                                    <a:latin typeface="Cambria Math" panose="02040503050406030204" pitchFamily="18" charset="0"/>
                                  </a:rPr>
                                </m:ctrlPr>
                              </m:dPr>
                              <m:e>
                                <m:r>
                                  <a:rPr lang="en-IN" b="0" i="1" dirty="0" smtClean="0">
                                    <a:latin typeface="Cambria Math" panose="02040503050406030204" pitchFamily="18" charset="0"/>
                                  </a:rPr>
                                  <m:t>𝑛</m:t>
                                </m:r>
                              </m:e>
                            </m:d>
                          </m:sup>
                        </m:sSup>
                      </m:e>
                    </m:d>
                    <m:r>
                      <a:rPr lang="en-IN" b="0" i="1" dirty="0" smtClean="0">
                        <a:latin typeface="Cambria Math" panose="02040503050406030204" pitchFamily="18" charset="0"/>
                      </a:rPr>
                      <m:t>=</m:t>
                    </m:r>
                  </m:oMath>
                </a14:m>
                <a:r>
                  <a:rPr lang="en-IN" dirty="0"/>
                  <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𝑎</m:t>
                        </m:r>
                      </m:e>
                      <m:sup>
                        <m:r>
                          <a:rPr lang="en-IN" i="1">
                            <a:latin typeface="Cambria Math" panose="02040503050406030204" pitchFamily="18" charset="0"/>
                          </a:rPr>
                          <m:t>(</m:t>
                        </m:r>
                        <m:r>
                          <a:rPr lang="en-IN" b="0" i="1" smtClean="0">
                            <a:latin typeface="Cambria Math" panose="02040503050406030204" pitchFamily="18" charset="0"/>
                          </a:rPr>
                          <m:t>𝑛</m:t>
                        </m:r>
                        <m:r>
                          <a:rPr lang="en-IN" i="1">
                            <a:latin typeface="Cambria Math" panose="02040503050406030204" pitchFamily="18" charset="0"/>
                          </a:rPr>
                          <m:t>)</m:t>
                        </m:r>
                      </m:sup>
                    </m:sSup>
                  </m:oMath>
                </a14:m>
                <a:r>
                  <a:rPr lang="en-IN" dirty="0"/>
                  <a:t>.* </a:t>
                </a:r>
                <a14:m>
                  <m:oMath xmlns:m="http://schemas.openxmlformats.org/officeDocument/2006/math">
                    <m:r>
                      <a:rPr lang="en-IN" b="0" i="0" smtClean="0">
                        <a:latin typeface="Cambria Math" panose="02040503050406030204" pitchFamily="18" charset="0"/>
                      </a:rPr>
                      <m:t>(</m:t>
                    </m:r>
                    <m:sSup>
                      <m:sSupPr>
                        <m:ctrlPr>
                          <a:rPr lang="en-IN" i="1">
                            <a:latin typeface="Cambria Math" panose="02040503050406030204" pitchFamily="18" charset="0"/>
                          </a:rPr>
                        </m:ctrlPr>
                      </m:sSupPr>
                      <m:e>
                        <m:r>
                          <a:rPr lang="en-IN" b="0" i="1" smtClean="0">
                            <a:latin typeface="Cambria Math" panose="02040503050406030204" pitchFamily="18" charset="0"/>
                          </a:rPr>
                          <m:t>1−</m:t>
                        </m:r>
                        <m:r>
                          <a:rPr lang="en-IN" i="1">
                            <a:latin typeface="Cambria Math" panose="02040503050406030204" pitchFamily="18" charset="0"/>
                          </a:rPr>
                          <m:t>𝑎</m:t>
                        </m:r>
                      </m:e>
                      <m:sup>
                        <m:d>
                          <m:dPr>
                            <m:ctrlPr>
                              <a:rPr lang="en-IN" i="1">
                                <a:latin typeface="Cambria Math" panose="02040503050406030204" pitchFamily="18" charset="0"/>
                              </a:rPr>
                            </m:ctrlPr>
                          </m:dPr>
                          <m:e>
                            <m:r>
                              <a:rPr lang="en-IN" b="0" i="1" smtClean="0">
                                <a:latin typeface="Cambria Math" panose="02040503050406030204" pitchFamily="18" charset="0"/>
                              </a:rPr>
                              <m:t>𝑛</m:t>
                            </m:r>
                          </m:e>
                        </m:d>
                      </m:sup>
                    </m:sSup>
                    <m:r>
                      <a:rPr lang="en-IN" b="0" i="1" smtClean="0">
                        <a:latin typeface="Cambria Math" panose="02040503050406030204" pitchFamily="18" charset="0"/>
                      </a:rPr>
                      <m:t>)</m:t>
                    </m:r>
                  </m:oMath>
                </a14:m>
                <a:endParaRPr lang="en-IN" dirty="0"/>
              </a:p>
              <a:p>
                <a:pPr marL="742950" lvl="1" indent="-285750">
                  <a:buFont typeface="Arial" panose="020B0604020202020204" pitchFamily="34" charset="0"/>
                  <a:buChar char="•"/>
                </a:pPr>
                <a:r>
                  <a:rPr lang="en-IN" dirty="0"/>
                  <a:t>No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𝛿</m:t>
                        </m:r>
                      </m:e>
                      <m:sup>
                        <m:r>
                          <a:rPr lang="en-IN" i="1">
                            <a:latin typeface="Cambria Math" panose="02040503050406030204" pitchFamily="18" charset="0"/>
                          </a:rPr>
                          <m:t>(</m:t>
                        </m:r>
                        <m:r>
                          <a:rPr lang="en-IN" b="0" i="1" smtClean="0">
                            <a:latin typeface="Cambria Math" panose="02040503050406030204" pitchFamily="18" charset="0"/>
                          </a:rPr>
                          <m:t>1</m:t>
                        </m:r>
                        <m:r>
                          <a:rPr lang="en-IN" i="1">
                            <a:latin typeface="Cambria Math" panose="02040503050406030204" pitchFamily="18" charset="0"/>
                          </a:rPr>
                          <m:t>)</m:t>
                        </m:r>
                      </m:sup>
                    </m:sSup>
                  </m:oMath>
                </a14:m>
                <a:r>
                  <a:rPr lang="en-IN" dirty="0"/>
                  <a:t> term as input layer remains the same </a:t>
                </a:r>
              </a:p>
            </p:txBody>
          </p:sp>
        </mc:Choice>
        <mc:Fallback xmlns="">
          <p:sp>
            <p:nvSpPr>
              <p:cNvPr id="6" name="TextBox 5">
                <a:extLst>
                  <a:ext uri="{FF2B5EF4-FFF2-40B4-BE49-F238E27FC236}">
                    <a16:creationId xmlns:a16="http://schemas.microsoft.com/office/drawing/2014/main" id="{0D7FB060-10F4-4483-A1A6-9B4A360A0239}"/>
                  </a:ext>
                </a:extLst>
              </p:cNvPr>
              <p:cNvSpPr txBox="1">
                <a:spLocks noRot="1" noChangeAspect="1" noMove="1" noResize="1" noEditPoints="1" noAdjustHandles="1" noChangeArrowheads="1" noChangeShapeType="1" noTextEdit="1"/>
              </p:cNvSpPr>
              <p:nvPr/>
            </p:nvSpPr>
            <p:spPr>
              <a:xfrm>
                <a:off x="709358" y="2707277"/>
                <a:ext cx="10773283" cy="4228145"/>
              </a:xfrm>
              <a:prstGeom prst="rect">
                <a:avLst/>
              </a:prstGeom>
              <a:blipFill>
                <a:blip r:embed="rId3"/>
                <a:stretch>
                  <a:fillRect l="-339" t="-432" b="-1441"/>
                </a:stretch>
              </a:blipFill>
            </p:spPr>
            <p:txBody>
              <a:bodyPr/>
              <a:lstStyle/>
              <a:p>
                <a:r>
                  <a:rPr lang="en-IN">
                    <a:noFill/>
                  </a:rPr>
                  <a:t> </a:t>
                </a:r>
              </a:p>
            </p:txBody>
          </p:sp>
        </mc:Fallback>
      </mc:AlternateContent>
    </p:spTree>
    <p:extLst>
      <p:ext uri="{BB962C8B-B14F-4D97-AF65-F5344CB8AC3E}">
        <p14:creationId xmlns:p14="http://schemas.microsoft.com/office/powerpoint/2010/main" val="2516695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TM02900769[[fn=Retrospect]]</Template>
  <TotalTime>2638</TotalTime>
  <Words>1190</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Cambria Math</vt:lpstr>
      <vt:lpstr>Century Gothic</vt:lpstr>
      <vt:lpstr>Rockwell</vt:lpstr>
      <vt:lpstr>Rockwell Condensed</vt:lpstr>
      <vt:lpstr>Wingdings</vt:lpstr>
      <vt:lpstr>Wingdings 3</vt:lpstr>
      <vt:lpstr>Wood Type</vt:lpstr>
      <vt:lpstr>Ion</vt:lpstr>
      <vt:lpstr>Convolutional neural network</vt:lpstr>
      <vt:lpstr>Definition of CNN</vt:lpstr>
      <vt:lpstr>Linear classification </vt:lpstr>
      <vt:lpstr>Multiclass SVM model</vt:lpstr>
      <vt:lpstr>Optimisation of weight parameter </vt:lpstr>
      <vt:lpstr>    Backpropagation  (A generic optimisation)</vt:lpstr>
      <vt:lpstr>Backpropagation (Continued)</vt:lpstr>
      <vt:lpstr>Loss function</vt:lpstr>
      <vt:lpstr>Backpropagation for CNN used</vt:lpstr>
      <vt:lpstr>Backpropagation for CNN used(2)</vt:lpstr>
      <vt:lpstr>Evaluating model’s fit</vt:lpstr>
      <vt:lpstr>Evaluating model’s fit(2)</vt:lpstr>
      <vt:lpstr>Learning Curves</vt:lpstr>
      <vt:lpstr>Learning Curves(2)</vt:lpstr>
      <vt:lpstr>Learning Curves(3)</vt:lpstr>
      <vt:lpstr>Learning Curves(4)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dc:title>
  <dc:creator>Ujjwal Kumar</dc:creator>
  <cp:lastModifiedBy>Ujjwal Kumar</cp:lastModifiedBy>
  <cp:revision>54</cp:revision>
  <dcterms:created xsi:type="dcterms:W3CDTF">2019-10-26T17:46:13Z</dcterms:created>
  <dcterms:modified xsi:type="dcterms:W3CDTF">2019-11-09T12:39:35Z</dcterms:modified>
</cp:coreProperties>
</file>