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8" r:id="rId3"/>
    <p:sldId id="257" r:id="rId4"/>
  </p:sldIdLst>
  <p:sldSz cx="43891200" cy="32918400"/>
  <p:notesSz cx="6858000" cy="9144000"/>
  <p:embeddedFontLst>
    <p:embeddedFont>
      <p:font typeface="Amaranth" panose="020B0604020202020204" charset="0"/>
      <p:regular r:id="rId5"/>
    </p:embeddedFont>
    <p:embeddedFont>
      <p:font typeface="Titillium Web"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4500" kern="1200">
        <a:solidFill>
          <a:schemeClr val="tx1"/>
        </a:solidFill>
        <a:latin typeface="Arial"/>
        <a:ea typeface="+mn-ea"/>
        <a:cs typeface="+mn-cs"/>
      </a:defRPr>
    </a:lvl1pPr>
    <a:lvl2pPr marL="457200" algn="l" rtl="0" fontAlgn="base">
      <a:spcBef>
        <a:spcPct val="0"/>
      </a:spcBef>
      <a:spcAft>
        <a:spcPct val="0"/>
      </a:spcAft>
      <a:defRPr sz="4500" kern="1200">
        <a:solidFill>
          <a:schemeClr val="tx1"/>
        </a:solidFill>
        <a:latin typeface="Arial"/>
        <a:ea typeface="+mn-ea"/>
        <a:cs typeface="+mn-cs"/>
      </a:defRPr>
    </a:lvl2pPr>
    <a:lvl3pPr marL="914400" algn="l" rtl="0" fontAlgn="base">
      <a:spcBef>
        <a:spcPct val="0"/>
      </a:spcBef>
      <a:spcAft>
        <a:spcPct val="0"/>
      </a:spcAft>
      <a:defRPr sz="4500" kern="1200">
        <a:solidFill>
          <a:schemeClr val="tx1"/>
        </a:solidFill>
        <a:latin typeface="Arial"/>
        <a:ea typeface="+mn-ea"/>
        <a:cs typeface="+mn-cs"/>
      </a:defRPr>
    </a:lvl3pPr>
    <a:lvl4pPr marL="1371600" algn="l" rtl="0" fontAlgn="base">
      <a:spcBef>
        <a:spcPct val="0"/>
      </a:spcBef>
      <a:spcAft>
        <a:spcPct val="0"/>
      </a:spcAft>
      <a:defRPr sz="4500" kern="1200">
        <a:solidFill>
          <a:schemeClr val="tx1"/>
        </a:solidFill>
        <a:latin typeface="Arial"/>
        <a:ea typeface="+mn-ea"/>
        <a:cs typeface="+mn-cs"/>
      </a:defRPr>
    </a:lvl4pPr>
    <a:lvl5pPr marL="1828800" algn="l" rtl="0" fontAlgn="base">
      <a:spcBef>
        <a:spcPct val="0"/>
      </a:spcBef>
      <a:spcAft>
        <a:spcPct val="0"/>
      </a:spcAft>
      <a:defRPr sz="4500" kern="1200">
        <a:solidFill>
          <a:schemeClr val="tx1"/>
        </a:solidFill>
        <a:latin typeface="Arial"/>
        <a:ea typeface="+mn-ea"/>
        <a:cs typeface="+mn-cs"/>
      </a:defRPr>
    </a:lvl5pPr>
    <a:lvl6pPr marL="2286000" algn="l" defTabSz="914400" rtl="0" eaLnBrk="1" latinLnBrk="0" hangingPunct="1">
      <a:defRPr sz="4500" kern="1200">
        <a:solidFill>
          <a:schemeClr val="tx1"/>
        </a:solidFill>
        <a:latin typeface="Arial"/>
        <a:ea typeface="+mn-ea"/>
        <a:cs typeface="+mn-cs"/>
      </a:defRPr>
    </a:lvl6pPr>
    <a:lvl7pPr marL="2743200" algn="l" defTabSz="914400" rtl="0" eaLnBrk="1" latinLnBrk="0" hangingPunct="1">
      <a:defRPr sz="4500" kern="1200">
        <a:solidFill>
          <a:schemeClr val="tx1"/>
        </a:solidFill>
        <a:latin typeface="Arial"/>
        <a:ea typeface="+mn-ea"/>
        <a:cs typeface="+mn-cs"/>
      </a:defRPr>
    </a:lvl7pPr>
    <a:lvl8pPr marL="3200400" algn="l" defTabSz="914400" rtl="0" eaLnBrk="1" latinLnBrk="0" hangingPunct="1">
      <a:defRPr sz="4500" kern="1200">
        <a:solidFill>
          <a:schemeClr val="tx1"/>
        </a:solidFill>
        <a:latin typeface="Arial"/>
        <a:ea typeface="+mn-ea"/>
        <a:cs typeface="+mn-cs"/>
      </a:defRPr>
    </a:lvl8pPr>
    <a:lvl9pPr marL="3657600" algn="l" defTabSz="914400" rtl="0" eaLnBrk="1" latinLnBrk="0" hangingPunct="1">
      <a:defRPr sz="4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5" d="100"/>
          <a:sy n="35" d="100"/>
        </p:scale>
        <p:origin x="2514" y="-36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font" Target="fonts/font5.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4703763">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4703763">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4703763">
              <a:defRPr sz="7300"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debatingdenim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defPPr>
        <a:defRPr kern="1200" smtId="4294967295"/>
      </a:defPPr>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533400" y="537704"/>
            <a:ext cx="42824400" cy="6024497"/>
          </a:xfrm>
          <a:prstGeom prst="roundRect">
            <a:avLst/>
          </a:prstGeom>
          <a:solidFill>
            <a:srgbClr val="2A4A70"/>
          </a:solidFill>
          <a:ln>
            <a:noFill/>
          </a:ln>
        </p:spPr>
        <p:txBody>
          <a:bodyPr lIns="205740" tIns="102870" rIns="205740" bIns="102870" anchor="ctr"/>
          <a:lstStyle>
            <a:defPPr>
              <a:defRPr kern="1200" smtId="4294967295"/>
            </a:defPPr>
          </a:lstStyle>
          <a:p>
            <a:pPr algn="ctr" defTabSz="4703763">
              <a:lnSpc>
                <a:spcPct val="90000"/>
              </a:lnSpc>
            </a:pPr>
            <a:endParaRPr lang="en-US" sz="4900" i="1" dirty="0"/>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3657600" y="1033005"/>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8800" b="1" dirty="0">
                <a:solidFill>
                  <a:schemeClr val="bg1"/>
                </a:solidFill>
                <a:effectLst/>
                <a:latin typeface="Times New Roman" panose="02020603050405020304" pitchFamily="18" charset="0"/>
                <a:cs typeface="Times New Roman" panose="02020603050405020304" pitchFamily="18" charset="0"/>
              </a:rPr>
              <a:t>Designing and Applying Sensor-Driven Flight Systems for Multi-UAV Environment Exploration</a:t>
            </a:r>
            <a:endParaRPr lang="en-US" sz="8800" b="1" dirty="0">
              <a:solidFill>
                <a:schemeClr val="bg1"/>
              </a:solidFill>
              <a:latin typeface="Times New Roman" panose="02020603050405020304" pitchFamily="18" charset="0"/>
              <a:cs typeface="Times New Roman" panose="02020603050405020304" pitchFamily="18" charset="0"/>
            </a:endParaRP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3657600" y="4234536"/>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i="1" dirty="0">
                <a:solidFill>
                  <a:schemeClr val="bg1"/>
                </a:solidFill>
                <a:latin typeface="Times New Roman" panose="02020603050405020304" pitchFamily="18" charset="0"/>
                <a:cs typeface="Times New Roman" panose="02020603050405020304" pitchFamily="18" charset="0"/>
              </a:rPr>
              <a:t>Joshua Ashley, </a:t>
            </a:r>
            <a:r>
              <a:rPr lang="en-US" sz="5600" i="1" dirty="0" err="1">
                <a:solidFill>
                  <a:schemeClr val="bg1"/>
                </a:solidFill>
                <a:latin typeface="Times New Roman" panose="02020603050405020304" pitchFamily="18" charset="0"/>
                <a:cs typeface="Times New Roman" panose="02020603050405020304" pitchFamily="18" charset="0"/>
              </a:rPr>
              <a:t>Biyun</a:t>
            </a:r>
            <a:r>
              <a:rPr lang="en-US" sz="5600" i="1" dirty="0">
                <a:solidFill>
                  <a:schemeClr val="bg1"/>
                </a:solidFill>
                <a:latin typeface="Times New Roman" panose="02020603050405020304" pitchFamily="18" charset="0"/>
                <a:cs typeface="Times New Roman" panose="02020603050405020304" pitchFamily="18" charset="0"/>
              </a:rPr>
              <a:t> </a:t>
            </a:r>
            <a:r>
              <a:rPr lang="en-US" sz="5600" i="1" dirty="0" err="1">
                <a:solidFill>
                  <a:schemeClr val="bg1"/>
                </a:solidFill>
                <a:latin typeface="Times New Roman" panose="02020603050405020304" pitchFamily="18" charset="0"/>
                <a:cs typeface="Times New Roman" panose="02020603050405020304" pitchFamily="18" charset="0"/>
              </a:rPr>
              <a:t>Xie</a:t>
            </a:r>
            <a:r>
              <a:rPr lang="en-US" sz="5600" i="1" dirty="0">
                <a:solidFill>
                  <a:schemeClr val="bg1"/>
                </a:solidFill>
                <a:latin typeface="Times New Roman" panose="02020603050405020304" pitchFamily="18" charset="0"/>
                <a:cs typeface="Times New Roman" panose="02020603050405020304" pitchFamily="18" charset="0"/>
              </a:rPr>
              <a:t> </a:t>
            </a:r>
            <a:r>
              <a:rPr lang="en-US" sz="5600" i="1" dirty="0" err="1">
                <a:solidFill>
                  <a:schemeClr val="bg1"/>
                </a:solidFill>
                <a:latin typeface="Times New Roman" panose="02020603050405020304" pitchFamily="18" charset="0"/>
                <a:cs typeface="Times New Roman" panose="02020603050405020304" pitchFamily="18" charset="0"/>
              </a:rPr>
              <a:t>Ph.D</a:t>
            </a:r>
            <a:r>
              <a:rPr lang="en-US" sz="5600" i="1" dirty="0">
                <a:solidFill>
                  <a:schemeClr val="bg1"/>
                </a:solidFill>
                <a:latin typeface="Times New Roman" panose="02020603050405020304" pitchFamily="18" charset="0"/>
                <a:cs typeface="Times New Roman" panose="02020603050405020304" pitchFamily="18" charset="0"/>
              </a:rPr>
              <a:t>, Michael Sama Ph.D.</a:t>
            </a:r>
          </a:p>
          <a:p>
            <a:pPr algn="ctr">
              <a:defRPr/>
            </a:pPr>
            <a:r>
              <a:rPr lang="en-US" sz="5600" i="1" dirty="0">
                <a:solidFill>
                  <a:schemeClr val="bg1"/>
                </a:solidFill>
                <a:latin typeface="Times New Roman" panose="02020603050405020304" pitchFamily="18" charset="0"/>
                <a:cs typeface="Times New Roman" panose="02020603050405020304" pitchFamily="18" charset="0"/>
              </a:rPr>
              <a:t>University of Kentucky College of Engineering</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1097280" y="9092064"/>
            <a:ext cx="13335000" cy="617705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This focus of this research is to design a sensor-driven trajectory planning algorithm for fixed-wing aircraft to map the local atmospheric environment in real-time. The proposed application of this work is to be used in the event of a hazardous contaminant leak into the atmosphere as a  fleet of sensing Unmanned aerial systems (UASs) could provide information for evacuation measures.  The problem of creating optimal trajectory planning for exploration has been modelled accurately using partially-observable Markov decision processes (POMDP). Reinforcement learning (RL) is commonly applied to approximate optimal solutions within a POMDP as it can of be analytically intractable. This research produces a POMDP that describes this exploration problem and applies the state-of-the-art soft actor-critic (SAC) reinforcement learning algorithm to create a policy that produces near-optimal trajectories within this new POMDP.  A turn-taking strategy for using multiple UAVs is also proposed to help solve scalability problems with multi-UAV coordination. The learned policy from SAC can outperform a greedy and fixed trajectory on 1, 2, and 3 UAVs by a significant margin. The turn-talking strategy provides small, but repeatable scaling benefits. Overall, the proposed algorithm is effective in dynamic map exploration and has the potential to drastically increase UAV effectiveness as it is integrated into the larger project on real-world UAVs. </a:t>
            </a:r>
          </a:p>
        </p:txBody>
      </p:sp>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1097280" y="16753106"/>
            <a:ext cx="13335000" cy="1154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effectLst/>
                <a:latin typeface="Titillium Web" panose="00000500000000000000" pitchFamily="2" charset="0"/>
              </a:rPr>
              <a:t>The overall goal of this work is to develop a real-time, sensor-driven flight system that can efficiently and accurately map the surrounding environment in the event of a major contaminant being introduced into the atmosphere [1]. The focus of this paper is to address the problem of creating a sensor-driven flight planner that makes substantial improvements to predetermined flight plans at providing data to assist in real-time modeling of local atmospheric properties. Exploring the local weather environment can be thought of as a map exploration problem which is accurately described as a partially-observable Markov decision process (POMDP) [3]. Optimizing over a reward that is governed by a POMDP is a notoriously intractable problem for complex state and action spaces. Paull L. et al. proposed a hexagonal map with a directed asynchronous graph (DAG) which drastically simplifies state and action space through discretization [4]. It is noted that this method requires relatively high online computation which reduces scalability. For multi-UAV systems reinforcement learning (RL) has been used to solve the problem with offline computation. Julian K. and </a:t>
            </a:r>
            <a:r>
              <a:rPr lang="en-US" sz="2400" dirty="0" err="1">
                <a:effectLst/>
                <a:latin typeface="Titillium Web" panose="00000500000000000000" pitchFamily="2" charset="0"/>
              </a:rPr>
              <a:t>Kochenderfer</a:t>
            </a:r>
            <a:r>
              <a:rPr lang="en-US" sz="2400" dirty="0">
                <a:effectLst/>
                <a:latin typeface="Titillium Web" panose="00000500000000000000" pitchFamily="2" charset="0"/>
              </a:rPr>
              <a:t> M. show the application of deep-Q networks (DQNs) in monitoring wildfires [5]. The proposed algorithm utilizes the POMDP model of exploration in conjunction with the Weather Research and Forecasting (WRF) model to accurately map a surrounding atmospheric environment. Multiple UAVs will be introduced to the simulation by having each UAV act atomically and in-sequence. Each UAV will choose a sequence of actions through the environment and then simulate the effect those actions may have on the map’s accuracy. This new simulated accuracy will be used for the next UAV to take its actions and then repeat the process, essentially implementing a turn-taking strategy. The proposed algorithm contributes three unique concepts to solving this trajectory planning problem: </a:t>
            </a:r>
          </a:p>
          <a:p>
            <a:endParaRPr lang="en-US" sz="2400" dirty="0">
              <a:effectLst/>
              <a:latin typeface="Arial" panose="020B0604020202020204" pitchFamily="34" charset="0"/>
            </a:endParaRPr>
          </a:p>
          <a:p>
            <a:pPr algn="ctr"/>
            <a:r>
              <a:rPr lang="en-US" sz="2400" b="1" dirty="0">
                <a:effectLst/>
                <a:latin typeface="Titillium Web" panose="00000500000000000000" pitchFamily="2" charset="0"/>
              </a:rPr>
              <a:t>Contributions: </a:t>
            </a:r>
          </a:p>
          <a:p>
            <a:pPr marL="514350" indent="-514350">
              <a:buAutoNum type="arabicPeriod"/>
            </a:pPr>
            <a:r>
              <a:rPr lang="en-US" sz="2400" dirty="0">
                <a:effectLst/>
                <a:latin typeface="Titillium Web" panose="00000500000000000000" pitchFamily="2" charset="0"/>
              </a:rPr>
              <a:t>The use of the WRF model and reinforcement learning in a positive feedback system to increase atmospheric map accuracy. </a:t>
            </a:r>
          </a:p>
          <a:p>
            <a:pPr marL="514350" indent="-514350">
              <a:buAutoNum type="arabicPeriod"/>
            </a:pPr>
            <a:r>
              <a:rPr lang="en-US" sz="2400" dirty="0">
                <a:effectLst/>
                <a:latin typeface="Titillium Web" panose="00000500000000000000" pitchFamily="2" charset="0"/>
              </a:rPr>
              <a:t> The application of the preexisting Soft Actor-Critic (SAC) algorithm [] as an enhancement to RL in the UAV exploration and mapping problem.</a:t>
            </a:r>
          </a:p>
          <a:p>
            <a:pPr marL="514350" indent="-514350">
              <a:buAutoNum type="arabicPeriod"/>
            </a:pPr>
            <a:r>
              <a:rPr lang="en-US" sz="2400" dirty="0">
                <a:effectLst/>
                <a:latin typeface="Titillium Web" panose="00000500000000000000" pitchFamily="2" charset="0"/>
              </a:rPr>
              <a:t>The implementation of a turn-taking strategy for multi-UAV coordination for problem scalability. </a:t>
            </a:r>
          </a:p>
          <a:p>
            <a:pPr marL="514350" indent="-514350">
              <a:buAutoNum type="arabicPeriod"/>
            </a:pPr>
            <a:endParaRPr lang="en-US" sz="2400" dirty="0">
              <a:latin typeface="Titillium Web" panose="00000500000000000000" pitchFamily="2" charset="0"/>
            </a:endParaRPr>
          </a:p>
          <a:p>
            <a:r>
              <a:rPr lang="en-US" sz="2400" dirty="0">
                <a:effectLst/>
                <a:latin typeface="Titillium Web" panose="00000500000000000000" pitchFamily="2" charset="0"/>
              </a:rPr>
              <a:t>Additionally, an in-flight data distribution system was designed for the project to communicate sensor information and flight plans to and from the UAVs in real time. This system will be discussed in the final portion of the paper to highlight the efficacy of this algorithm towards the real-world application.</a:t>
            </a:r>
            <a:endParaRPr lang="en-US" sz="2400" dirty="0">
              <a:latin typeface="Titillium Web" panose="00000500000000000000" pitchFamily="2" charset="0"/>
              <a:cs typeface="Times New Roman" panose="02020603050405020304" pitchFamily="18" charset="0"/>
            </a:endParaRPr>
          </a:p>
        </p:txBody>
      </p:sp>
      <p:grpSp>
        <p:nvGrpSpPr>
          <p:cNvPr id="3" name="Group 2">
            <a:extLst>
              <a:ext uri="{FF2B5EF4-FFF2-40B4-BE49-F238E27FC236}">
                <a16:creationId xmlns:a16="http://schemas.microsoft.com/office/drawing/2014/main" id="{8C354B11-DCEC-40C7-A41E-85119B81BDE3}"/>
              </a:ext>
            </a:extLst>
          </p:cNvPr>
          <p:cNvGrpSpPr/>
          <p:nvPr/>
        </p:nvGrpSpPr>
        <p:grpSpPr>
          <a:xfrm>
            <a:off x="29271728" y="25530881"/>
            <a:ext cx="7572802" cy="646331"/>
            <a:chOff x="21945600" y="19087283"/>
            <a:chExt cx="7572802" cy="646331"/>
          </a:xfrm>
        </p:grpSpPr>
        <p:sp>
          <p:nvSpPr>
            <p:cNvPr id="39" name="TextBox 38">
              <a:extLst>
                <a:ext uri="{FF2B5EF4-FFF2-40B4-BE49-F238E27FC236}">
                  <a16:creationId xmlns:a16="http://schemas.microsoft.com/office/drawing/2014/main" id="{CD78A31B-3E41-4A83-94E1-8D455D061FD9}"/>
                </a:ext>
              </a:extLst>
            </p:cNvPr>
            <p:cNvSpPr txBox="1"/>
            <p:nvPr/>
          </p:nvSpPr>
          <p:spPr>
            <a:xfrm>
              <a:off x="22402800" y="19087283"/>
              <a:ext cx="7115602"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CONCLUSION AND FUTURE WORK</a:t>
              </a:r>
            </a:p>
          </p:txBody>
        </p:sp>
        <p:sp>
          <p:nvSpPr>
            <p:cNvPr id="2" name="Rectangle 1">
              <a:extLst>
                <a:ext uri="{FF2B5EF4-FFF2-40B4-BE49-F238E27FC236}">
                  <a16:creationId xmlns:a16="http://schemas.microsoft.com/office/drawing/2014/main" id="{09B14B9E-7604-4C9B-B7A6-C71BF8AE4D20}"/>
                </a:ext>
              </a:extLst>
            </p:cNvPr>
            <p:cNvSpPr/>
            <p:nvPr/>
          </p:nvSpPr>
          <p:spPr bwMode="auto">
            <a:xfrm>
              <a:off x="21945600" y="19087283"/>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4" name="Group 3">
            <a:extLst>
              <a:ext uri="{FF2B5EF4-FFF2-40B4-BE49-F238E27FC236}">
                <a16:creationId xmlns:a16="http://schemas.microsoft.com/office/drawing/2014/main" id="{69DA6868-859E-4342-976E-822157DE2D15}"/>
              </a:ext>
            </a:extLst>
          </p:cNvPr>
          <p:cNvGrpSpPr/>
          <p:nvPr/>
        </p:nvGrpSpPr>
        <p:grpSpPr>
          <a:xfrm>
            <a:off x="1097280" y="7936247"/>
            <a:ext cx="3025574" cy="646332"/>
            <a:chOff x="619432" y="7936247"/>
            <a:chExt cx="3025574" cy="646332"/>
          </a:xfrm>
        </p:grpSpPr>
        <p:sp>
          <p:nvSpPr>
            <p:cNvPr id="35" name="TextBox 34">
              <a:extLst>
                <a:ext uri="{FF2B5EF4-FFF2-40B4-BE49-F238E27FC236}">
                  <a16:creationId xmlns:a16="http://schemas.microsoft.com/office/drawing/2014/main" id="{17220CD8-CD1F-4561-B6F6-872F8B351FDE}"/>
                </a:ext>
              </a:extLst>
            </p:cNvPr>
            <p:cNvSpPr txBox="1"/>
            <p:nvPr/>
          </p:nvSpPr>
          <p:spPr>
            <a:xfrm>
              <a:off x="1066800" y="7936248"/>
              <a:ext cx="257820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4"/>
                  </a:solidFill>
                  <a:latin typeface="Amaranth" panose="02000503050000020004" pitchFamily="2" charset="0"/>
                </a:rPr>
                <a:t>ABSTRACT</a:t>
              </a:r>
            </a:p>
          </p:txBody>
        </p:sp>
        <p:sp>
          <p:nvSpPr>
            <p:cNvPr id="24" name="Rectangle 23">
              <a:extLst>
                <a:ext uri="{FF2B5EF4-FFF2-40B4-BE49-F238E27FC236}">
                  <a16:creationId xmlns:a16="http://schemas.microsoft.com/office/drawing/2014/main" id="{269B7A80-A037-4811-AA81-3FB99CEB6B45}"/>
                </a:ext>
              </a:extLst>
            </p:cNvPr>
            <p:cNvSpPr/>
            <p:nvPr/>
          </p:nvSpPr>
          <p:spPr bwMode="auto">
            <a:xfrm>
              <a:off x="619432" y="7936247"/>
              <a:ext cx="457200" cy="646331"/>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5" name="Group 4">
            <a:extLst>
              <a:ext uri="{FF2B5EF4-FFF2-40B4-BE49-F238E27FC236}">
                <a16:creationId xmlns:a16="http://schemas.microsoft.com/office/drawing/2014/main" id="{628E0EA1-F584-4FE4-81F7-2DFD4FB88DA2}"/>
              </a:ext>
            </a:extLst>
          </p:cNvPr>
          <p:cNvGrpSpPr/>
          <p:nvPr/>
        </p:nvGrpSpPr>
        <p:grpSpPr>
          <a:xfrm>
            <a:off x="1097280" y="28525636"/>
            <a:ext cx="4435597" cy="646647"/>
            <a:chOff x="11309555" y="7936248"/>
            <a:chExt cx="4435597" cy="646647"/>
          </a:xfrm>
        </p:grpSpPr>
        <p:sp>
          <p:nvSpPr>
            <p:cNvPr id="36" name="TextBox 35">
              <a:extLst>
                <a:ext uri="{FF2B5EF4-FFF2-40B4-BE49-F238E27FC236}">
                  <a16:creationId xmlns:a16="http://schemas.microsoft.com/office/drawing/2014/main" id="{F9744332-409D-4E13-8004-F1FC2BA8831D}"/>
                </a:ext>
              </a:extLst>
            </p:cNvPr>
            <p:cNvSpPr txBox="1"/>
            <p:nvPr/>
          </p:nvSpPr>
          <p:spPr>
            <a:xfrm>
              <a:off x="11766755" y="7936248"/>
              <a:ext cx="3978397"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79955"/>
                  </a:solidFill>
                  <a:latin typeface="Amaranth" panose="02000503050000020004" pitchFamily="2" charset="0"/>
                </a:rPr>
                <a:t>PROBLEM MODEL</a:t>
              </a:r>
            </a:p>
          </p:txBody>
        </p:sp>
        <p:sp>
          <p:nvSpPr>
            <p:cNvPr id="26" name="Rectangle 25">
              <a:extLst>
                <a:ext uri="{FF2B5EF4-FFF2-40B4-BE49-F238E27FC236}">
                  <a16:creationId xmlns:a16="http://schemas.microsoft.com/office/drawing/2014/main" id="{C2540629-E07F-4524-B7B0-8AD50B9CA383}"/>
                </a:ext>
              </a:extLst>
            </p:cNvPr>
            <p:cNvSpPr/>
            <p:nvPr/>
          </p:nvSpPr>
          <p:spPr bwMode="auto">
            <a:xfrm>
              <a:off x="11309555" y="7936564"/>
              <a:ext cx="457200" cy="646331"/>
            </a:xfrm>
            <a:prstGeom prst="rect">
              <a:avLst/>
            </a:prstGeom>
            <a:solidFill>
              <a:srgbClr val="6799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6" name="Group 5">
            <a:extLst>
              <a:ext uri="{FF2B5EF4-FFF2-40B4-BE49-F238E27FC236}">
                <a16:creationId xmlns:a16="http://schemas.microsoft.com/office/drawing/2014/main" id="{DFD3D1B1-E282-45AC-A5D2-BF5D46CFDC2A}"/>
              </a:ext>
            </a:extLst>
          </p:cNvPr>
          <p:cNvGrpSpPr/>
          <p:nvPr/>
        </p:nvGrpSpPr>
        <p:grpSpPr>
          <a:xfrm>
            <a:off x="15278100" y="29428534"/>
            <a:ext cx="2640640" cy="676142"/>
            <a:chOff x="21950516" y="7936248"/>
            <a:chExt cx="2640640" cy="676142"/>
          </a:xfrm>
        </p:grpSpPr>
        <p:sp>
          <p:nvSpPr>
            <p:cNvPr id="38" name="TextBox 37">
              <a:extLst>
                <a:ext uri="{FF2B5EF4-FFF2-40B4-BE49-F238E27FC236}">
                  <a16:creationId xmlns:a16="http://schemas.microsoft.com/office/drawing/2014/main" id="{9A18A5CA-EAF8-4A0C-91E3-652892D85424}"/>
                </a:ext>
              </a:extLst>
            </p:cNvPr>
            <p:cNvSpPr txBox="1"/>
            <p:nvPr/>
          </p:nvSpPr>
          <p:spPr>
            <a:xfrm>
              <a:off x="22402800" y="7936248"/>
              <a:ext cx="218835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79955"/>
                  </a:solidFill>
                  <a:latin typeface="Amaranth" panose="02000503050000020004" pitchFamily="2" charset="0"/>
                </a:rPr>
                <a:t>RESULTS</a:t>
              </a:r>
            </a:p>
          </p:txBody>
        </p:sp>
        <p:sp>
          <p:nvSpPr>
            <p:cNvPr id="28" name="Rectangle 27">
              <a:extLst>
                <a:ext uri="{FF2B5EF4-FFF2-40B4-BE49-F238E27FC236}">
                  <a16:creationId xmlns:a16="http://schemas.microsoft.com/office/drawing/2014/main" id="{3DBBCF0F-8115-4C70-A694-F428A5C95969}"/>
                </a:ext>
              </a:extLst>
            </p:cNvPr>
            <p:cNvSpPr/>
            <p:nvPr/>
          </p:nvSpPr>
          <p:spPr bwMode="auto">
            <a:xfrm>
              <a:off x="21950516" y="7966059"/>
              <a:ext cx="457200" cy="646331"/>
            </a:xfrm>
            <a:prstGeom prst="rect">
              <a:avLst/>
            </a:prstGeom>
            <a:solidFill>
              <a:srgbClr val="6799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8" name="Group 7">
            <a:extLst>
              <a:ext uri="{FF2B5EF4-FFF2-40B4-BE49-F238E27FC236}">
                <a16:creationId xmlns:a16="http://schemas.microsoft.com/office/drawing/2014/main" id="{8A48DC6E-5C6A-4A57-8A78-B09BE503F40B}"/>
              </a:ext>
            </a:extLst>
          </p:cNvPr>
          <p:cNvGrpSpPr/>
          <p:nvPr/>
        </p:nvGrpSpPr>
        <p:grpSpPr>
          <a:xfrm>
            <a:off x="1097280" y="15684977"/>
            <a:ext cx="4028049" cy="646960"/>
            <a:chOff x="619432" y="19087285"/>
            <a:chExt cx="4028049" cy="646960"/>
          </a:xfrm>
        </p:grpSpPr>
        <p:sp>
          <p:nvSpPr>
            <p:cNvPr id="37" name="TextBox 36">
              <a:extLst>
                <a:ext uri="{FF2B5EF4-FFF2-40B4-BE49-F238E27FC236}">
                  <a16:creationId xmlns:a16="http://schemas.microsoft.com/office/drawing/2014/main" id="{2AE133AC-1DFE-4D6E-B1A3-31B930A6602E}"/>
                </a:ext>
              </a:extLst>
            </p:cNvPr>
            <p:cNvSpPr txBox="1"/>
            <p:nvPr/>
          </p:nvSpPr>
          <p:spPr>
            <a:xfrm>
              <a:off x="1076632" y="19087285"/>
              <a:ext cx="3570849"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INTRODUCTION</a:t>
              </a:r>
            </a:p>
          </p:txBody>
        </p:sp>
        <p:sp>
          <p:nvSpPr>
            <p:cNvPr id="32" name="Rectangle 31">
              <a:extLst>
                <a:ext uri="{FF2B5EF4-FFF2-40B4-BE49-F238E27FC236}">
                  <a16:creationId xmlns:a16="http://schemas.microsoft.com/office/drawing/2014/main" id="{F1C45890-5A72-41A6-9C21-8464F46D0E48}"/>
                </a:ext>
              </a:extLst>
            </p:cNvPr>
            <p:cNvSpPr/>
            <p:nvPr/>
          </p:nvSpPr>
          <p:spPr bwMode="auto">
            <a:xfrm>
              <a:off x="619432" y="19087912"/>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sp>
        <p:nvSpPr>
          <p:cNvPr id="43" name="TextBox 19">
            <a:extLst>
              <a:ext uri="{FF2B5EF4-FFF2-40B4-BE49-F238E27FC236}">
                <a16:creationId xmlns:a16="http://schemas.microsoft.com/office/drawing/2014/main" id="{15A05496-499F-7950-D926-00A7E95BF462}"/>
              </a:ext>
            </a:extLst>
          </p:cNvPr>
          <p:cNvSpPr txBox="1">
            <a:spLocks noChangeArrowheads="1"/>
          </p:cNvSpPr>
          <p:nvPr/>
        </p:nvSpPr>
        <p:spPr bwMode="auto">
          <a:xfrm>
            <a:off x="15257318" y="9092064"/>
            <a:ext cx="13335000" cy="373946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Measuring information gain from the belief space is to quantify the entropy of a given belief space and compare the change in entropy from taking an action in each state. A confidence,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is assigned to each point in M creating the set B =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 (x, y)} which describes the confidence that the simulation has correctly predicted the measurement at each point. Therefore, event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is the event that the simulation has predicted correctly at the location of (x, y), thus P(C(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 correct) =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and P(C(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 incorrect) = 1 −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 P (C(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)|Z) is the effect the measurement has on the confidence at the point (x, y).  The information gain can then be derived by taking the change in entropy of P(C(</a:t>
            </a:r>
            <a:r>
              <a:rPr lang="en-US" sz="2400" dirty="0" err="1">
                <a:latin typeface="Titillium Web" panose="00000500000000000000" pitchFamily="2" charset="0"/>
                <a:cs typeface="Arial" pitchFamily="34" charset="0"/>
              </a:rPr>
              <a:t>x,y</a:t>
            </a:r>
            <a:r>
              <a:rPr lang="en-US" sz="2400" dirty="0">
                <a:latin typeface="Titillium Web" panose="00000500000000000000" pitchFamily="2" charset="0"/>
                <a:cs typeface="Arial" pitchFamily="34" charset="0"/>
              </a:rPr>
              <a:t>)|Z) at all points of x and y.  </a:t>
            </a:r>
          </a:p>
          <a:p>
            <a:pPr algn="just">
              <a:lnSpc>
                <a:spcPct val="110000"/>
              </a:lnSpc>
            </a:pPr>
            <a:endParaRPr lang="en-US" sz="2400" dirty="0">
              <a:latin typeface="Titillium Web" panose="00000500000000000000" pitchFamily="2" charset="0"/>
              <a:cs typeface="Arial" pitchFamily="34" charset="0"/>
            </a:endParaRPr>
          </a:p>
        </p:txBody>
      </p:sp>
      <p:sp>
        <p:nvSpPr>
          <p:cNvPr id="44" name="TextBox 19">
            <a:extLst>
              <a:ext uri="{FF2B5EF4-FFF2-40B4-BE49-F238E27FC236}">
                <a16:creationId xmlns:a16="http://schemas.microsoft.com/office/drawing/2014/main" id="{66B82172-ADF2-0408-990C-52D5B20D7DCB}"/>
              </a:ext>
            </a:extLst>
          </p:cNvPr>
          <p:cNvSpPr txBox="1">
            <a:spLocks noChangeArrowheads="1"/>
          </p:cNvSpPr>
          <p:nvPr/>
        </p:nvSpPr>
        <p:spPr bwMode="auto">
          <a:xfrm>
            <a:off x="15121201" y="30246838"/>
            <a:ext cx="13335000" cy="488110"/>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Add your information, graphs and images to this section.</a:t>
            </a:r>
          </a:p>
        </p:txBody>
      </p:sp>
      <p:grpSp>
        <p:nvGrpSpPr>
          <p:cNvPr id="45" name="Group 44">
            <a:extLst>
              <a:ext uri="{FF2B5EF4-FFF2-40B4-BE49-F238E27FC236}">
                <a16:creationId xmlns:a16="http://schemas.microsoft.com/office/drawing/2014/main" id="{A4AD3256-E997-B16A-E9AF-1803AD7329DD}"/>
              </a:ext>
            </a:extLst>
          </p:cNvPr>
          <p:cNvGrpSpPr/>
          <p:nvPr/>
        </p:nvGrpSpPr>
        <p:grpSpPr>
          <a:xfrm>
            <a:off x="15257318" y="19855862"/>
            <a:ext cx="4207457" cy="646331"/>
            <a:chOff x="21945600" y="19087283"/>
            <a:chExt cx="4207457" cy="646331"/>
          </a:xfrm>
        </p:grpSpPr>
        <p:sp>
          <p:nvSpPr>
            <p:cNvPr id="46" name="TextBox 45">
              <a:extLst>
                <a:ext uri="{FF2B5EF4-FFF2-40B4-BE49-F238E27FC236}">
                  <a16:creationId xmlns:a16="http://schemas.microsoft.com/office/drawing/2014/main" id="{185470C1-EF64-DF9C-E862-73D1830E0FF1}"/>
                </a:ext>
              </a:extLst>
            </p:cNvPr>
            <p:cNvSpPr txBox="1"/>
            <p:nvPr/>
          </p:nvSpPr>
          <p:spPr>
            <a:xfrm>
              <a:off x="22402800" y="19087283"/>
              <a:ext cx="3750257"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METHODOLOGY</a:t>
              </a:r>
            </a:p>
          </p:txBody>
        </p:sp>
        <p:sp>
          <p:nvSpPr>
            <p:cNvPr id="47" name="Rectangle 46">
              <a:extLst>
                <a:ext uri="{FF2B5EF4-FFF2-40B4-BE49-F238E27FC236}">
                  <a16:creationId xmlns:a16="http://schemas.microsoft.com/office/drawing/2014/main" id="{395B7BBD-E96F-65FB-DD3A-65F9C8F91FC0}"/>
                </a:ext>
              </a:extLst>
            </p:cNvPr>
            <p:cNvSpPr/>
            <p:nvPr/>
          </p:nvSpPr>
          <p:spPr bwMode="auto">
            <a:xfrm>
              <a:off x="21945600" y="19087283"/>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pic>
        <p:nvPicPr>
          <p:cNvPr id="11" name="Picture 10" descr="Text&#10;&#10;Description automatically generated">
            <a:extLst>
              <a:ext uri="{FF2B5EF4-FFF2-40B4-BE49-F238E27FC236}">
                <a16:creationId xmlns:a16="http://schemas.microsoft.com/office/drawing/2014/main" id="{191F90CA-40FA-63C1-D50A-9F4FBDEE5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8790" y="23921135"/>
            <a:ext cx="10443628" cy="5846853"/>
          </a:xfrm>
          <a:prstGeom prst="rect">
            <a:avLst/>
          </a:prstGeom>
        </p:spPr>
      </p:pic>
      <p:pic>
        <p:nvPicPr>
          <p:cNvPr id="13" name="Picture 12" descr="A picture containing text, device, meter&#10;&#10;Description automatically generated">
            <a:extLst>
              <a:ext uri="{FF2B5EF4-FFF2-40B4-BE49-F238E27FC236}">
                <a16:creationId xmlns:a16="http://schemas.microsoft.com/office/drawing/2014/main" id="{C1FD1367-98D4-A97E-E6E6-840D9CF9E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31474" y="14801057"/>
            <a:ext cx="8428251" cy="4813840"/>
          </a:xfrm>
          <a:prstGeom prst="rect">
            <a:avLst/>
          </a:prstGeom>
        </p:spPr>
      </p:pic>
      <p:pic>
        <p:nvPicPr>
          <p:cNvPr id="60" name="Picture 59" descr="Chart, line chart, scatter chart&#10;&#10;Description automatically generated">
            <a:extLst>
              <a:ext uri="{FF2B5EF4-FFF2-40B4-BE49-F238E27FC236}">
                <a16:creationId xmlns:a16="http://schemas.microsoft.com/office/drawing/2014/main" id="{18DEC6C2-6BF0-8C33-4865-B22D2703B0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21421" y="9092064"/>
            <a:ext cx="6909188" cy="6024497"/>
          </a:xfrm>
          <a:prstGeom prst="rect">
            <a:avLst/>
          </a:prstGeom>
        </p:spPr>
      </p:pic>
      <p:grpSp>
        <p:nvGrpSpPr>
          <p:cNvPr id="61" name="Group 60">
            <a:extLst>
              <a:ext uri="{FF2B5EF4-FFF2-40B4-BE49-F238E27FC236}">
                <a16:creationId xmlns:a16="http://schemas.microsoft.com/office/drawing/2014/main" id="{0214DB15-BC2F-DCEF-3C4A-40D8967F3E76}"/>
              </a:ext>
            </a:extLst>
          </p:cNvPr>
          <p:cNvGrpSpPr/>
          <p:nvPr/>
        </p:nvGrpSpPr>
        <p:grpSpPr>
          <a:xfrm>
            <a:off x="29271728" y="19087285"/>
            <a:ext cx="6540895" cy="5659634"/>
            <a:chOff x="2747381" y="12359622"/>
            <a:chExt cx="10462153" cy="9052578"/>
          </a:xfrm>
        </p:grpSpPr>
        <p:pic>
          <p:nvPicPr>
            <p:cNvPr id="62" name="Picture 61" descr="Chart, histogram&#10;&#10;Description automatically generated">
              <a:extLst>
                <a:ext uri="{FF2B5EF4-FFF2-40B4-BE49-F238E27FC236}">
                  <a16:creationId xmlns:a16="http://schemas.microsoft.com/office/drawing/2014/main" id="{1A2BD6F0-648C-53F3-FBDF-6701D7755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9866" y="12359622"/>
              <a:ext cx="5629667" cy="4526289"/>
            </a:xfrm>
            <a:prstGeom prst="rect">
              <a:avLst/>
            </a:prstGeom>
          </p:spPr>
        </p:pic>
        <p:pic>
          <p:nvPicPr>
            <p:cNvPr id="63" name="Picture 62" descr="Chart, histogram&#10;&#10;Description automatically generated">
              <a:extLst>
                <a:ext uri="{FF2B5EF4-FFF2-40B4-BE49-F238E27FC236}">
                  <a16:creationId xmlns:a16="http://schemas.microsoft.com/office/drawing/2014/main" id="{327EC4A4-DDA1-2DC2-FEE1-811B17C622E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8828"/>
            <a:stretch/>
          </p:blipFill>
          <p:spPr>
            <a:xfrm>
              <a:off x="2761895" y="16887747"/>
              <a:ext cx="4705705" cy="4524453"/>
            </a:xfrm>
            <a:prstGeom prst="rect">
              <a:avLst/>
            </a:prstGeom>
          </p:spPr>
        </p:pic>
        <p:pic>
          <p:nvPicPr>
            <p:cNvPr id="64" name="Picture 63" descr="Chart, histogram&#10;&#10;Description automatically generated">
              <a:extLst>
                <a:ext uri="{FF2B5EF4-FFF2-40B4-BE49-F238E27FC236}">
                  <a16:creationId xmlns:a16="http://schemas.microsoft.com/office/drawing/2014/main" id="{1522B4B2-DBB6-E466-DADD-F1894CABAE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9867" y="16885911"/>
              <a:ext cx="5629667" cy="4526289"/>
            </a:xfrm>
            <a:prstGeom prst="rect">
              <a:avLst/>
            </a:prstGeom>
          </p:spPr>
        </p:pic>
        <p:pic>
          <p:nvPicPr>
            <p:cNvPr id="65" name="Picture 64" descr="Chart, histogram&#10;&#10;Description automatically generated">
              <a:extLst>
                <a:ext uri="{FF2B5EF4-FFF2-40B4-BE49-F238E27FC236}">
                  <a16:creationId xmlns:a16="http://schemas.microsoft.com/office/drawing/2014/main" id="{7211E954-88DD-D552-D971-04DF8CD171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7381" y="12359622"/>
              <a:ext cx="4832486" cy="4526289"/>
            </a:xfrm>
            <a:prstGeom prst="rect">
              <a:avLst/>
            </a:prstGeom>
          </p:spPr>
        </p:pic>
      </p:grpSp>
      <p:pic>
        <p:nvPicPr>
          <p:cNvPr id="66" name="Picture 65" descr="Chart, bar chart&#10;&#10;Description automatically generated">
            <a:extLst>
              <a:ext uri="{FF2B5EF4-FFF2-40B4-BE49-F238E27FC236}">
                <a16:creationId xmlns:a16="http://schemas.microsoft.com/office/drawing/2014/main" id="{5B831785-95B7-CD9D-C302-BF68E56421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266879" y="19733616"/>
            <a:ext cx="6540895" cy="4497984"/>
          </a:xfrm>
          <a:prstGeom prst="rect">
            <a:avLst/>
          </a:prstGeom>
        </p:spPr>
      </p:pic>
      <p:pic>
        <p:nvPicPr>
          <p:cNvPr id="15" name="Picture 14">
            <a:extLst>
              <a:ext uri="{FF2B5EF4-FFF2-40B4-BE49-F238E27FC236}">
                <a16:creationId xmlns:a16="http://schemas.microsoft.com/office/drawing/2014/main" id="{4972471F-64A0-A12E-F56B-429929701E37}"/>
              </a:ext>
            </a:extLst>
          </p:cNvPr>
          <p:cNvPicPr>
            <a:picLocks noChangeAspect="1"/>
          </p:cNvPicPr>
          <p:nvPr/>
        </p:nvPicPr>
        <p:blipFill>
          <a:blip r:embed="rId10"/>
          <a:stretch>
            <a:fillRect/>
          </a:stretch>
        </p:blipFill>
        <p:spPr>
          <a:xfrm>
            <a:off x="19268696" y="12097013"/>
            <a:ext cx="5353808" cy="1238295"/>
          </a:xfrm>
          <a:prstGeom prst="rect">
            <a:avLst/>
          </a:prstGeom>
        </p:spPr>
      </p:pic>
      <p:sp>
        <p:nvSpPr>
          <p:cNvPr id="67" name="TextBox 19">
            <a:extLst>
              <a:ext uri="{FF2B5EF4-FFF2-40B4-BE49-F238E27FC236}">
                <a16:creationId xmlns:a16="http://schemas.microsoft.com/office/drawing/2014/main" id="{D74324B4-7AFB-E129-ED09-6357304A817C}"/>
              </a:ext>
            </a:extLst>
          </p:cNvPr>
          <p:cNvSpPr txBox="1">
            <a:spLocks noChangeArrowheads="1"/>
          </p:cNvSpPr>
          <p:nvPr/>
        </p:nvSpPr>
        <p:spPr bwMode="auto">
          <a:xfrm>
            <a:off x="15278100" y="13359426"/>
            <a:ext cx="13335000" cy="130187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full dataflow of the algorithm to establish and improve this belief map is shown below.  The measurement set, Z, is what each model forms its maps from which is then combined into a current state that the policy attempts to explore within the environment. </a:t>
            </a:r>
          </a:p>
        </p:txBody>
      </p:sp>
      <p:sp>
        <p:nvSpPr>
          <p:cNvPr id="68" name="TextBox 19">
            <a:extLst>
              <a:ext uri="{FF2B5EF4-FFF2-40B4-BE49-F238E27FC236}">
                <a16:creationId xmlns:a16="http://schemas.microsoft.com/office/drawing/2014/main" id="{46FEA57E-6665-8EC7-C5E5-7B2896E14E2A}"/>
              </a:ext>
            </a:extLst>
          </p:cNvPr>
          <p:cNvSpPr txBox="1">
            <a:spLocks noChangeArrowheads="1"/>
          </p:cNvSpPr>
          <p:nvPr/>
        </p:nvSpPr>
        <p:spPr bwMode="auto">
          <a:xfrm>
            <a:off x="15121201" y="20743158"/>
            <a:ext cx="13335000" cy="333319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RL training algorithm SAC was used to generate a policy network for the prior described model. SAC trains 3 networks, one policy network and two deep-Q networks. The deep-Q networks approximate future potential rewards using mean squared Bellman error (MSBE) as a loss function [11]. These approximated Q-values are what is used in the loss function for the policy network as well as an entropy term such that the resulting stochastic policy also allows for sufficient exploration. SAC also employs the strategies dual-clipped Q networks, target networks with </a:t>
            </a:r>
            <a:r>
              <a:rPr lang="en-US" sz="2400" dirty="0" err="1">
                <a:latin typeface="Titillium Web" panose="00000500000000000000" pitchFamily="2" charset="0"/>
                <a:cs typeface="Arial" pitchFamily="34" charset="0"/>
              </a:rPr>
              <a:t>Polyak</a:t>
            </a:r>
            <a:r>
              <a:rPr lang="en-US" sz="2400" dirty="0">
                <a:latin typeface="Titillium Web" panose="00000500000000000000" pitchFamily="2" charset="0"/>
                <a:cs typeface="Arial" pitchFamily="34" charset="0"/>
              </a:rPr>
              <a:t> averaging, replay memory, and entropy regularization which is shown on the following figure describing the dataflow during training in SAC [9]. </a:t>
            </a:r>
          </a:p>
        </p:txBody>
      </p:sp>
      <p:sp>
        <p:nvSpPr>
          <p:cNvPr id="69" name="TextBox 19">
            <a:extLst>
              <a:ext uri="{FF2B5EF4-FFF2-40B4-BE49-F238E27FC236}">
                <a16:creationId xmlns:a16="http://schemas.microsoft.com/office/drawing/2014/main" id="{5D44FE99-F6DA-AF90-B525-F1CA1CD9D887}"/>
              </a:ext>
            </a:extLst>
          </p:cNvPr>
          <p:cNvSpPr txBox="1">
            <a:spLocks noChangeArrowheads="1"/>
          </p:cNvSpPr>
          <p:nvPr/>
        </p:nvSpPr>
        <p:spPr bwMode="auto">
          <a:xfrm>
            <a:off x="29145123" y="26433407"/>
            <a:ext cx="13335000" cy="333319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Using a  learned probabilistic model that collaborates with the behavior of the WRF model gives much more information about the surrounding weather environment than any static set of measurements could give on its own. This drastically reduces the amount of work and UAVs needed to create an accurate map. </a:t>
            </a:r>
          </a:p>
          <a:p>
            <a:pPr algn="ctr">
              <a:lnSpc>
                <a:spcPct val="110000"/>
              </a:lnSpc>
            </a:pPr>
            <a:r>
              <a:rPr lang="en-US" sz="2400" b="1" dirty="0">
                <a:latin typeface="Titillium Web" panose="00000500000000000000" pitchFamily="2" charset="0"/>
                <a:cs typeface="Arial" pitchFamily="34" charset="0"/>
              </a:rPr>
              <a:t>Future work:</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Increase UAV simulation complexity.</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Integrate with real-time WRF estimations.</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Refine model training and turn-taking strategy. </a:t>
            </a:r>
          </a:p>
        </p:txBody>
      </p:sp>
      <p:grpSp>
        <p:nvGrpSpPr>
          <p:cNvPr id="72" name="Group 71">
            <a:extLst>
              <a:ext uri="{FF2B5EF4-FFF2-40B4-BE49-F238E27FC236}">
                <a16:creationId xmlns:a16="http://schemas.microsoft.com/office/drawing/2014/main" id="{B93F381F-4BC8-E8E3-C109-83FD37A69AB5}"/>
              </a:ext>
            </a:extLst>
          </p:cNvPr>
          <p:cNvGrpSpPr/>
          <p:nvPr/>
        </p:nvGrpSpPr>
        <p:grpSpPr>
          <a:xfrm>
            <a:off x="29271728" y="30370351"/>
            <a:ext cx="4940543" cy="646331"/>
            <a:chOff x="21945600" y="19087283"/>
            <a:chExt cx="4940543" cy="646331"/>
          </a:xfrm>
        </p:grpSpPr>
        <p:sp>
          <p:nvSpPr>
            <p:cNvPr id="73" name="TextBox 72">
              <a:extLst>
                <a:ext uri="{FF2B5EF4-FFF2-40B4-BE49-F238E27FC236}">
                  <a16:creationId xmlns:a16="http://schemas.microsoft.com/office/drawing/2014/main" id="{456CA80B-60D2-647D-0E72-8234F841CA71}"/>
                </a:ext>
              </a:extLst>
            </p:cNvPr>
            <p:cNvSpPr txBox="1"/>
            <p:nvPr/>
          </p:nvSpPr>
          <p:spPr>
            <a:xfrm>
              <a:off x="22402800" y="19087283"/>
              <a:ext cx="4483343"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Acknowledgements</a:t>
              </a:r>
            </a:p>
          </p:txBody>
        </p:sp>
        <p:sp>
          <p:nvSpPr>
            <p:cNvPr id="74" name="Rectangle 73">
              <a:extLst>
                <a:ext uri="{FF2B5EF4-FFF2-40B4-BE49-F238E27FC236}">
                  <a16:creationId xmlns:a16="http://schemas.microsoft.com/office/drawing/2014/main" id="{BDC696B6-EEFE-9C39-DECC-58B2199BD725}"/>
                </a:ext>
              </a:extLst>
            </p:cNvPr>
            <p:cNvSpPr/>
            <p:nvPr/>
          </p:nvSpPr>
          <p:spPr bwMode="auto">
            <a:xfrm>
              <a:off x="21945600" y="19087283"/>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sp>
        <p:nvSpPr>
          <p:cNvPr id="75" name="TextBox 19">
            <a:extLst>
              <a:ext uri="{FF2B5EF4-FFF2-40B4-BE49-F238E27FC236}">
                <a16:creationId xmlns:a16="http://schemas.microsoft.com/office/drawing/2014/main" id="{336DE1EA-0C0D-CB5C-E581-60A41F362134}"/>
              </a:ext>
            </a:extLst>
          </p:cNvPr>
          <p:cNvSpPr txBox="1">
            <a:spLocks noChangeArrowheads="1"/>
          </p:cNvSpPr>
          <p:nvPr/>
        </p:nvSpPr>
        <p:spPr bwMode="auto">
          <a:xfrm>
            <a:off x="29145123" y="31331220"/>
            <a:ext cx="13335000" cy="48934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This research has been supported by the Nation Science Foundation and the University of Kentucky.</a:t>
            </a:r>
          </a:p>
        </p:txBody>
      </p:sp>
      <p:sp>
        <p:nvSpPr>
          <p:cNvPr id="76" name="TextBox 19">
            <a:extLst>
              <a:ext uri="{FF2B5EF4-FFF2-40B4-BE49-F238E27FC236}">
                <a16:creationId xmlns:a16="http://schemas.microsoft.com/office/drawing/2014/main" id="{46F728B9-AB67-8465-6C69-9A588D648B81}"/>
              </a:ext>
            </a:extLst>
          </p:cNvPr>
          <p:cNvSpPr txBox="1">
            <a:spLocks noChangeArrowheads="1"/>
          </p:cNvSpPr>
          <p:nvPr/>
        </p:nvSpPr>
        <p:spPr bwMode="auto">
          <a:xfrm>
            <a:off x="1097280" y="29664621"/>
            <a:ext cx="13335000" cy="333319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input to the system is a map relating wind vectors to spatial points, M = (x, y, u, v), generated by the WRF model from recorded sensor data so far. WRF generates this information using complex atmospheric simulation. The belief space, B, quantifies the prediction of the WRF model based on known measurement accuracies and their role in the model’s prediction. The aircraft model establishes the observer’s interaction with its environment and creates the action space. The POMDP model creates the relationship between the environment states and UAV actions, </a:t>
            </a:r>
            <a:r>
              <a:rPr lang="en-US" sz="2400" i="1" dirty="0">
                <a:latin typeface="Titillium Web" panose="00000500000000000000" pitchFamily="2" charset="0"/>
                <a:cs typeface="Arial" pitchFamily="34" charset="0"/>
              </a:rPr>
              <a:t>M</a:t>
            </a:r>
            <a:r>
              <a:rPr lang="en-US" sz="2400" dirty="0">
                <a:latin typeface="Titillium Web" panose="00000500000000000000" pitchFamily="2" charset="0"/>
                <a:cs typeface="Arial" pitchFamily="34" charset="0"/>
              </a:rPr>
              <a:t>(s, a), as well as the associated rewards. The rewards in exploration relate to the change in belief, b</a:t>
            </a:r>
            <a:r>
              <a:rPr lang="en-US" sz="2400" baseline="-25000" dirty="0">
                <a:latin typeface="Titillium Web" panose="00000500000000000000" pitchFamily="2" charset="0"/>
                <a:cs typeface="Arial" pitchFamily="34" charset="0"/>
              </a:rPr>
              <a:t>x</a:t>
            </a:r>
            <a:r>
              <a:rPr lang="en-US" sz="2400" dirty="0">
                <a:latin typeface="Titillium Web" panose="00000500000000000000" pitchFamily="2" charset="0"/>
                <a:cs typeface="Arial" pitchFamily="34" charset="0"/>
              </a:rPr>
              <a:t>, of our environment, known as information gain I</a:t>
            </a:r>
            <a:r>
              <a:rPr lang="en-US" sz="2400" baseline="-25000" dirty="0">
                <a:latin typeface="Titillium Web" panose="00000500000000000000" pitchFamily="2" charset="0"/>
                <a:cs typeface="Arial" pitchFamily="34" charset="0"/>
              </a:rPr>
              <a:t>Z</a:t>
            </a:r>
            <a:r>
              <a:rPr lang="en-US" sz="2400" dirty="0">
                <a:latin typeface="Titillium Web" panose="00000500000000000000" pitchFamily="2" charset="0"/>
                <a:cs typeface="Arial" pitchFamily="34" charset="0"/>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424CD4-E973-D237-6861-2377FD466FF1}"/>
              </a:ext>
            </a:extLst>
          </p:cNvPr>
          <p:cNvGrpSpPr/>
          <p:nvPr/>
        </p:nvGrpSpPr>
        <p:grpSpPr>
          <a:xfrm>
            <a:off x="22707600" y="17907000"/>
            <a:ext cx="3612872" cy="646331"/>
            <a:chOff x="21945600" y="19087283"/>
            <a:chExt cx="3612872" cy="646331"/>
          </a:xfrm>
        </p:grpSpPr>
        <p:sp>
          <p:nvSpPr>
            <p:cNvPr id="3" name="TextBox 2">
              <a:extLst>
                <a:ext uri="{FF2B5EF4-FFF2-40B4-BE49-F238E27FC236}">
                  <a16:creationId xmlns:a16="http://schemas.microsoft.com/office/drawing/2014/main" id="{D2A2CBC5-D5B1-4123-AF40-382C31A0BBEE}"/>
                </a:ext>
              </a:extLst>
            </p:cNvPr>
            <p:cNvSpPr txBox="1"/>
            <p:nvPr/>
          </p:nvSpPr>
          <p:spPr>
            <a:xfrm>
              <a:off x="22402800" y="19087283"/>
              <a:ext cx="3155672"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REFERENCES</a:t>
              </a:r>
            </a:p>
          </p:txBody>
        </p:sp>
        <p:sp>
          <p:nvSpPr>
            <p:cNvPr id="4" name="Rectangle 3">
              <a:extLst>
                <a:ext uri="{FF2B5EF4-FFF2-40B4-BE49-F238E27FC236}">
                  <a16:creationId xmlns:a16="http://schemas.microsoft.com/office/drawing/2014/main" id="{9DE216AB-DF30-08AB-5980-105FF3D52ED3}"/>
                </a:ext>
              </a:extLst>
            </p:cNvPr>
            <p:cNvSpPr/>
            <p:nvPr/>
          </p:nvSpPr>
          <p:spPr bwMode="auto">
            <a:xfrm>
              <a:off x="21945600" y="19087283"/>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sp>
        <p:nvSpPr>
          <p:cNvPr id="5" name="TextBox 19">
            <a:extLst>
              <a:ext uri="{FF2B5EF4-FFF2-40B4-BE49-F238E27FC236}">
                <a16:creationId xmlns:a16="http://schemas.microsoft.com/office/drawing/2014/main" id="{6CB4E66C-BEB3-C9D5-3341-F0086C2955DE}"/>
              </a:ext>
            </a:extLst>
          </p:cNvPr>
          <p:cNvSpPr txBox="1">
            <a:spLocks noChangeArrowheads="1"/>
          </p:cNvSpPr>
          <p:nvPr/>
        </p:nvSpPr>
        <p:spPr bwMode="auto">
          <a:xfrm>
            <a:off x="22707600" y="18973800"/>
            <a:ext cx="10000895" cy="7395849"/>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1. S. </a:t>
            </a:r>
            <a:r>
              <a:rPr lang="en-US" sz="2400" dirty="0" err="1">
                <a:latin typeface="Titillium Web" panose="00000500000000000000" pitchFamily="2" charset="0"/>
                <a:cs typeface="Arial" pitchFamily="34" charset="0"/>
              </a:rPr>
              <a:t>Devarakonda</a:t>
            </a:r>
            <a:r>
              <a:rPr lang="en-US" sz="2400" dirty="0">
                <a:latin typeface="Titillium Web" panose="00000500000000000000" pitchFamily="2" charset="0"/>
                <a:cs typeface="Arial" pitchFamily="34" charset="0"/>
              </a:rPr>
              <a:t>, P. </a:t>
            </a:r>
            <a:r>
              <a:rPr lang="en-US" sz="2400" dirty="0" err="1">
                <a:latin typeface="Titillium Web" panose="00000500000000000000" pitchFamily="2" charset="0"/>
                <a:cs typeface="Arial" pitchFamily="34" charset="0"/>
              </a:rPr>
              <a:t>Sevusu</a:t>
            </a:r>
            <a:r>
              <a:rPr lang="en-US" sz="2400" dirty="0">
                <a:latin typeface="Titillium Web" panose="00000500000000000000" pitchFamily="2" charset="0"/>
                <a:cs typeface="Arial" pitchFamily="34" charset="0"/>
              </a:rPr>
              <a:t>, H. Liu, R. Liu, L. </a:t>
            </a:r>
            <a:r>
              <a:rPr lang="en-US" sz="2400" dirty="0" err="1">
                <a:latin typeface="Titillium Web" panose="00000500000000000000" pitchFamily="2" charset="0"/>
                <a:cs typeface="Arial" pitchFamily="34" charset="0"/>
              </a:rPr>
              <a:t>Iftode</a:t>
            </a:r>
            <a:r>
              <a:rPr lang="en-US" sz="2400" dirty="0">
                <a:latin typeface="Titillium Web" panose="00000500000000000000" pitchFamily="2" charset="0"/>
                <a:cs typeface="Arial" pitchFamily="34" charset="0"/>
              </a:rPr>
              <a:t>, and B. Nath, “Real-time air quality monitoring through mobile sensing in metropolitan areas,” in Proceedings of the 2nd ACM SIGKDD international workshop on urban computing, pp. 1–8, 2013.</a:t>
            </a:r>
          </a:p>
          <a:p>
            <a:pPr algn="just">
              <a:lnSpc>
                <a:spcPct val="110000"/>
              </a:lnSpc>
            </a:pPr>
            <a:r>
              <a:rPr lang="en-US" sz="2400" dirty="0">
                <a:latin typeface="Titillium Web" panose="00000500000000000000" pitchFamily="2" charset="0"/>
                <a:cs typeface="Arial" pitchFamily="34" charset="0"/>
              </a:rPr>
              <a:t>3. S. </a:t>
            </a:r>
            <a:r>
              <a:rPr lang="en-US" sz="2400" dirty="0" err="1">
                <a:latin typeface="Titillium Web" panose="00000500000000000000" pitchFamily="2" charset="0"/>
                <a:cs typeface="Arial" pitchFamily="34" charset="0"/>
              </a:rPr>
              <a:t>Thrun</a:t>
            </a:r>
            <a:r>
              <a:rPr lang="en-US" sz="2400" dirty="0">
                <a:latin typeface="Titillium Web" panose="00000500000000000000" pitchFamily="2" charset="0"/>
                <a:cs typeface="Arial" pitchFamily="34" charset="0"/>
              </a:rPr>
              <a:t>, W. </a:t>
            </a:r>
            <a:r>
              <a:rPr lang="en-US" sz="2400" dirty="0" err="1">
                <a:latin typeface="Titillium Web" panose="00000500000000000000" pitchFamily="2" charset="0"/>
                <a:cs typeface="Arial" pitchFamily="34" charset="0"/>
              </a:rPr>
              <a:t>Burgard</a:t>
            </a:r>
            <a:r>
              <a:rPr lang="en-US" sz="2400" dirty="0">
                <a:latin typeface="Titillium Web" panose="00000500000000000000" pitchFamily="2" charset="0"/>
                <a:cs typeface="Arial" pitchFamily="34" charset="0"/>
              </a:rPr>
              <a:t>, and D. Fox, “</a:t>
            </a:r>
            <a:r>
              <a:rPr lang="en-US" sz="2400" dirty="0" err="1">
                <a:latin typeface="Titillium Web" panose="00000500000000000000" pitchFamily="2" charset="0"/>
                <a:cs typeface="Arial" pitchFamily="34" charset="0"/>
              </a:rPr>
              <a:t>Probalistic</a:t>
            </a:r>
            <a:r>
              <a:rPr lang="en-US" sz="2400" dirty="0">
                <a:latin typeface="Titillium Web" panose="00000500000000000000" pitchFamily="2" charset="0"/>
                <a:cs typeface="Arial" pitchFamily="34" charset="0"/>
              </a:rPr>
              <a:t> robotics,” </a:t>
            </a:r>
            <a:r>
              <a:rPr lang="en-US" sz="2400" dirty="0" err="1">
                <a:latin typeface="Titillium Web" panose="00000500000000000000" pitchFamily="2" charset="0"/>
                <a:cs typeface="Arial" pitchFamily="34" charset="0"/>
              </a:rPr>
              <a:t>Kybernetes</a:t>
            </a:r>
            <a:r>
              <a:rPr lang="en-US" sz="2400" dirty="0">
                <a:latin typeface="Titillium Web" panose="00000500000000000000" pitchFamily="2" charset="0"/>
                <a:cs typeface="Arial" pitchFamily="34" charset="0"/>
              </a:rPr>
              <a:t>, 2006.</a:t>
            </a:r>
          </a:p>
          <a:p>
            <a:pPr algn="just">
              <a:lnSpc>
                <a:spcPct val="110000"/>
              </a:lnSpc>
            </a:pPr>
            <a:r>
              <a:rPr lang="en-US" sz="2400" dirty="0">
                <a:latin typeface="Titillium Web" panose="00000500000000000000" pitchFamily="2" charset="0"/>
                <a:cs typeface="Arial" pitchFamily="34" charset="0"/>
              </a:rPr>
              <a:t>4. K. D. Julian and M. J. </a:t>
            </a:r>
            <a:r>
              <a:rPr lang="en-US" sz="2400" dirty="0" err="1">
                <a:latin typeface="Titillium Web" panose="00000500000000000000" pitchFamily="2" charset="0"/>
                <a:cs typeface="Arial" pitchFamily="34" charset="0"/>
              </a:rPr>
              <a:t>Kochenderfer</a:t>
            </a:r>
            <a:r>
              <a:rPr lang="en-US" sz="2400" dirty="0">
                <a:latin typeface="Titillium Web" panose="00000500000000000000" pitchFamily="2" charset="0"/>
                <a:cs typeface="Arial" pitchFamily="34" charset="0"/>
              </a:rPr>
              <a:t>, “Distributed wildfire surveillance with autonomous aircraft using deep reinforcement learning,” Journal of Guidance, Control, and Dynamics, vol. 42, no. 8, pp. 1768–1778, 2019.</a:t>
            </a:r>
          </a:p>
          <a:p>
            <a:pPr algn="just">
              <a:lnSpc>
                <a:spcPct val="110000"/>
              </a:lnSpc>
            </a:pPr>
            <a:r>
              <a:rPr lang="en-US" sz="2400" dirty="0">
                <a:latin typeface="Titillium Web" panose="00000500000000000000" pitchFamily="2" charset="0"/>
                <a:cs typeface="Arial" pitchFamily="34" charset="0"/>
              </a:rPr>
              <a:t>5. L. Paull, C. Thibault, A. </a:t>
            </a:r>
            <a:r>
              <a:rPr lang="en-US" sz="2400" dirty="0" err="1">
                <a:latin typeface="Titillium Web" panose="00000500000000000000" pitchFamily="2" charset="0"/>
                <a:cs typeface="Arial" pitchFamily="34" charset="0"/>
              </a:rPr>
              <a:t>Nagaty</a:t>
            </a:r>
            <a:r>
              <a:rPr lang="en-US" sz="2400" dirty="0">
                <a:latin typeface="Titillium Web" panose="00000500000000000000" pitchFamily="2" charset="0"/>
                <a:cs typeface="Arial" pitchFamily="34" charset="0"/>
              </a:rPr>
              <a:t>, M. </a:t>
            </a:r>
            <a:r>
              <a:rPr lang="en-US" sz="2400" dirty="0" err="1">
                <a:latin typeface="Titillium Web" panose="00000500000000000000" pitchFamily="2" charset="0"/>
                <a:cs typeface="Arial" pitchFamily="34" charset="0"/>
              </a:rPr>
              <a:t>Seto</a:t>
            </a:r>
            <a:r>
              <a:rPr lang="en-US" sz="2400" dirty="0">
                <a:latin typeface="Titillium Web" panose="00000500000000000000" pitchFamily="2" charset="0"/>
                <a:cs typeface="Arial" pitchFamily="34" charset="0"/>
              </a:rPr>
              <a:t>, and H. Li, “Sensor-driven area coverage for an autonomous fixed-wing unmanned aerial vehicle,” IEEE Transactions on Cybernetics, vol. 44, no. 9, pp. 1605–1618, 2014</a:t>
            </a:r>
          </a:p>
          <a:p>
            <a:pPr algn="just">
              <a:lnSpc>
                <a:spcPct val="110000"/>
              </a:lnSpc>
            </a:pPr>
            <a:r>
              <a:rPr lang="en-US" sz="2400" dirty="0">
                <a:latin typeface="Titillium Web" panose="00000500000000000000" pitchFamily="2" charset="0"/>
                <a:cs typeface="Arial" pitchFamily="34" charset="0"/>
              </a:rPr>
              <a:t>9. T. </a:t>
            </a:r>
            <a:r>
              <a:rPr lang="en-US" sz="2400" dirty="0" err="1">
                <a:latin typeface="Titillium Web" panose="00000500000000000000" pitchFamily="2" charset="0"/>
                <a:cs typeface="Arial" pitchFamily="34" charset="0"/>
              </a:rPr>
              <a:t>Haarnoja</a:t>
            </a:r>
            <a:r>
              <a:rPr lang="en-US" sz="2400" dirty="0">
                <a:latin typeface="Titillium Web" panose="00000500000000000000" pitchFamily="2" charset="0"/>
                <a:cs typeface="Arial" pitchFamily="34" charset="0"/>
              </a:rPr>
              <a:t>, A. Zhou, P. </a:t>
            </a:r>
            <a:r>
              <a:rPr lang="en-US" sz="2400" dirty="0" err="1">
                <a:latin typeface="Titillium Web" panose="00000500000000000000" pitchFamily="2" charset="0"/>
                <a:cs typeface="Arial" pitchFamily="34" charset="0"/>
              </a:rPr>
              <a:t>Abbeel</a:t>
            </a:r>
            <a:r>
              <a:rPr lang="en-US" sz="2400" dirty="0">
                <a:latin typeface="Titillium Web" panose="00000500000000000000" pitchFamily="2" charset="0"/>
                <a:cs typeface="Arial" pitchFamily="34" charset="0"/>
              </a:rPr>
              <a:t>, and S. Levine, “Soft actor-critic: Off-policy maximum entropy deep reinforcement learning with a stochastic actor,” in Proceedings of the 35th International Conference on Machine Learning (J. Dy and A. Krause, eds.), vol. 80 of Proceedings of Machine Learning Research, pp. 1861–1870, PMLR, 10–15 Jul 2018</a:t>
            </a:r>
          </a:p>
          <a:p>
            <a:pPr algn="just">
              <a:lnSpc>
                <a:spcPct val="110000"/>
              </a:lnSpc>
            </a:pPr>
            <a:r>
              <a:rPr lang="en-US" sz="2400" dirty="0">
                <a:latin typeface="Titillium Web" panose="00000500000000000000" pitchFamily="2" charset="0"/>
                <a:cs typeface="Arial" pitchFamily="34" charset="0"/>
              </a:rPr>
              <a:t>11. R. S. Sutton and A. G. </a:t>
            </a:r>
            <a:r>
              <a:rPr lang="en-US" sz="2400" dirty="0" err="1">
                <a:latin typeface="Titillium Web" panose="00000500000000000000" pitchFamily="2" charset="0"/>
                <a:cs typeface="Arial" pitchFamily="34" charset="0"/>
              </a:rPr>
              <a:t>Barto</a:t>
            </a:r>
            <a:r>
              <a:rPr lang="en-US" sz="2400" dirty="0">
                <a:latin typeface="Titillium Web" panose="00000500000000000000" pitchFamily="2" charset="0"/>
                <a:cs typeface="Arial" pitchFamily="34" charset="0"/>
              </a:rPr>
              <a:t>, Reinforcement Learning: An Introduction. The MIT Press, second ed., 2018.</a:t>
            </a:r>
          </a:p>
        </p:txBody>
      </p:sp>
    </p:spTree>
    <p:extLst>
      <p:ext uri="{BB962C8B-B14F-4D97-AF65-F5344CB8AC3E}">
        <p14:creationId xmlns:p14="http://schemas.microsoft.com/office/powerpoint/2010/main" val="28074969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line chart, scatter chart&#10;&#10;Description automatically generated">
            <a:extLst>
              <a:ext uri="{FF2B5EF4-FFF2-40B4-BE49-F238E27FC236}">
                <a16:creationId xmlns:a16="http://schemas.microsoft.com/office/drawing/2014/main" id="{9B694A69-78C2-EE30-07E6-C7905A86C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22957" y="944916"/>
            <a:ext cx="5962448" cy="5406627"/>
          </a:xfrm>
          <a:prstGeom prst="rect">
            <a:avLst/>
          </a:prstGeom>
        </p:spPr>
      </p:pic>
      <p:grpSp>
        <p:nvGrpSpPr>
          <p:cNvPr id="34" name="Group 33">
            <a:extLst>
              <a:ext uri="{FF2B5EF4-FFF2-40B4-BE49-F238E27FC236}">
                <a16:creationId xmlns:a16="http://schemas.microsoft.com/office/drawing/2014/main" id="{3D547898-4C3D-A50C-4741-3C7FFDD258FF}"/>
              </a:ext>
            </a:extLst>
          </p:cNvPr>
          <p:cNvGrpSpPr/>
          <p:nvPr/>
        </p:nvGrpSpPr>
        <p:grpSpPr>
          <a:xfrm>
            <a:off x="33326198" y="5795034"/>
            <a:ext cx="8101988" cy="7010400"/>
            <a:chOff x="2747381" y="12359622"/>
            <a:chExt cx="10462153" cy="9052578"/>
          </a:xfrm>
        </p:grpSpPr>
        <p:pic>
          <p:nvPicPr>
            <p:cNvPr id="5" name="Picture 4" descr="Chart, histogram&#10;&#10;Description automatically generated">
              <a:extLst>
                <a:ext uri="{FF2B5EF4-FFF2-40B4-BE49-F238E27FC236}">
                  <a16:creationId xmlns:a16="http://schemas.microsoft.com/office/drawing/2014/main" id="{0DEE85ED-A4DF-CB3C-5D90-24952D4F93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9866" y="12359622"/>
              <a:ext cx="5629667" cy="4526289"/>
            </a:xfrm>
            <a:prstGeom prst="rect">
              <a:avLst/>
            </a:prstGeom>
          </p:spPr>
        </p:pic>
        <p:pic>
          <p:nvPicPr>
            <p:cNvPr id="7" name="Picture 6" descr="Chart, histogram&#10;&#10;Description automatically generated">
              <a:extLst>
                <a:ext uri="{FF2B5EF4-FFF2-40B4-BE49-F238E27FC236}">
                  <a16:creationId xmlns:a16="http://schemas.microsoft.com/office/drawing/2014/main" id="{2E1EA7E1-8492-9B37-CB55-741BDE27D7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8828"/>
            <a:stretch/>
          </p:blipFill>
          <p:spPr>
            <a:xfrm>
              <a:off x="2761895" y="16887747"/>
              <a:ext cx="4705705" cy="4524453"/>
            </a:xfrm>
            <a:prstGeom prst="rect">
              <a:avLst/>
            </a:prstGeom>
          </p:spPr>
        </p:pic>
        <p:pic>
          <p:nvPicPr>
            <p:cNvPr id="9" name="Picture 8" descr="Chart, histogram&#10;&#10;Description automatically generated">
              <a:extLst>
                <a:ext uri="{FF2B5EF4-FFF2-40B4-BE49-F238E27FC236}">
                  <a16:creationId xmlns:a16="http://schemas.microsoft.com/office/drawing/2014/main" id="{132207CA-DF1D-1AD1-339F-B68D78D55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9867" y="16885911"/>
              <a:ext cx="5629667" cy="4526289"/>
            </a:xfrm>
            <a:prstGeom prst="rect">
              <a:avLst/>
            </a:prstGeom>
          </p:spPr>
        </p:pic>
        <p:pic>
          <p:nvPicPr>
            <p:cNvPr id="15" name="Picture 14" descr="Chart, histogram&#10;&#10;Description automatically generated">
              <a:extLst>
                <a:ext uri="{FF2B5EF4-FFF2-40B4-BE49-F238E27FC236}">
                  <a16:creationId xmlns:a16="http://schemas.microsoft.com/office/drawing/2014/main" id="{8BAA5E56-EA38-B7E8-289D-113DE88035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7381" y="12359622"/>
              <a:ext cx="4832486" cy="4526289"/>
            </a:xfrm>
            <a:prstGeom prst="rect">
              <a:avLst/>
            </a:prstGeom>
          </p:spPr>
        </p:pic>
      </p:grpSp>
      <p:pic>
        <p:nvPicPr>
          <p:cNvPr id="19" name="Picture 18" descr="A picture containing diagram&#10;&#10;Description automatically generated">
            <a:extLst>
              <a:ext uri="{FF2B5EF4-FFF2-40B4-BE49-F238E27FC236}">
                <a16:creationId xmlns:a16="http://schemas.microsoft.com/office/drawing/2014/main" id="{F3D39AE3-C450-62C2-8A0B-4D7C30A2D5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94152" y="4738006"/>
            <a:ext cx="5374133" cy="6553200"/>
          </a:xfrm>
          <a:prstGeom prst="rect">
            <a:avLst/>
          </a:prstGeom>
        </p:spPr>
      </p:pic>
      <p:pic>
        <p:nvPicPr>
          <p:cNvPr id="25" name="Picture 24" descr="Chart, bar chart&#10;&#10;Description automatically generated">
            <a:extLst>
              <a:ext uri="{FF2B5EF4-FFF2-40B4-BE49-F238E27FC236}">
                <a16:creationId xmlns:a16="http://schemas.microsoft.com/office/drawing/2014/main" id="{AAABAA85-58C5-CB0A-E50F-EB8236BBF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618850" y="13296189"/>
            <a:ext cx="6540895" cy="3887622"/>
          </a:xfrm>
          <a:prstGeom prst="rect">
            <a:avLst/>
          </a:prstGeom>
        </p:spPr>
      </p:pic>
      <p:pic>
        <p:nvPicPr>
          <p:cNvPr id="31" name="Picture 30" descr="Diagram&#10;&#10;Description automatically generated">
            <a:extLst>
              <a:ext uri="{FF2B5EF4-FFF2-40B4-BE49-F238E27FC236}">
                <a16:creationId xmlns:a16="http://schemas.microsoft.com/office/drawing/2014/main" id="{AF96526F-F2F3-7BB1-D73C-82E2A2F327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83200" y="23469600"/>
            <a:ext cx="6191168" cy="5134565"/>
          </a:xfrm>
          <a:prstGeom prst="rect">
            <a:avLst/>
          </a:prstGeom>
        </p:spPr>
      </p:pic>
      <p:grpSp>
        <p:nvGrpSpPr>
          <p:cNvPr id="43" name="Group 42">
            <a:extLst>
              <a:ext uri="{FF2B5EF4-FFF2-40B4-BE49-F238E27FC236}">
                <a16:creationId xmlns:a16="http://schemas.microsoft.com/office/drawing/2014/main" id="{416FB03C-3FE2-5409-5A62-2DF076C93225}"/>
              </a:ext>
            </a:extLst>
          </p:cNvPr>
          <p:cNvGrpSpPr/>
          <p:nvPr/>
        </p:nvGrpSpPr>
        <p:grpSpPr>
          <a:xfrm>
            <a:off x="15468600" y="5503106"/>
            <a:ext cx="7813189" cy="5781173"/>
            <a:chOff x="9197651" y="5569143"/>
            <a:chExt cx="10485576" cy="7758539"/>
          </a:xfrm>
        </p:grpSpPr>
        <p:pic>
          <p:nvPicPr>
            <p:cNvPr id="23" name="Picture 22" descr="Chart&#10;&#10;Description automatically generated">
              <a:extLst>
                <a:ext uri="{FF2B5EF4-FFF2-40B4-BE49-F238E27FC236}">
                  <a16:creationId xmlns:a16="http://schemas.microsoft.com/office/drawing/2014/main" id="{2CDD3000-1162-D8AA-FEDC-8B46E2B51B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50741" y="9250272"/>
              <a:ext cx="4832486" cy="4077410"/>
            </a:xfrm>
            <a:prstGeom prst="rect">
              <a:avLst/>
            </a:prstGeom>
          </p:spPr>
        </p:pic>
        <p:pic>
          <p:nvPicPr>
            <p:cNvPr id="29" name="Picture 28" descr="Chart&#10;&#10;Description automatically generated">
              <a:extLst>
                <a:ext uri="{FF2B5EF4-FFF2-40B4-BE49-F238E27FC236}">
                  <a16:creationId xmlns:a16="http://schemas.microsoft.com/office/drawing/2014/main" id="{B2F1F708-11D6-F5D4-7B73-FF3743E7F8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50741" y="5569143"/>
              <a:ext cx="4832486" cy="3971700"/>
            </a:xfrm>
            <a:prstGeom prst="rect">
              <a:avLst/>
            </a:prstGeom>
          </p:spPr>
        </p:pic>
        <p:pic>
          <p:nvPicPr>
            <p:cNvPr id="33" name="Picture 32" descr="Chart, histogram&#10;&#10;Description automatically generated">
              <a:extLst>
                <a:ext uri="{FF2B5EF4-FFF2-40B4-BE49-F238E27FC236}">
                  <a16:creationId xmlns:a16="http://schemas.microsoft.com/office/drawing/2014/main" id="{15C84D3B-DE6A-9A92-FE84-3D7666F086C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7651" y="7554993"/>
              <a:ext cx="4832486" cy="4001904"/>
            </a:xfrm>
            <a:prstGeom prst="rect">
              <a:avLst/>
            </a:prstGeom>
          </p:spPr>
        </p:pic>
        <p:cxnSp>
          <p:nvCxnSpPr>
            <p:cNvPr id="38" name="Connector: Elbow 37">
              <a:extLst>
                <a:ext uri="{FF2B5EF4-FFF2-40B4-BE49-F238E27FC236}">
                  <a16:creationId xmlns:a16="http://schemas.microsoft.com/office/drawing/2014/main" id="{A524C3E5-9C23-7122-AC98-6D0E55DAC73F}"/>
                </a:ext>
              </a:extLst>
            </p:cNvPr>
            <p:cNvCxnSpPr>
              <a:stCxn id="33" idx="3"/>
              <a:endCxn id="29" idx="1"/>
            </p:cNvCxnSpPr>
            <p:nvPr/>
          </p:nvCxnSpPr>
          <p:spPr bwMode="auto">
            <a:xfrm flipV="1">
              <a:off x="14030137" y="7554993"/>
              <a:ext cx="820604" cy="2000952"/>
            </a:xfrm>
            <a:prstGeom prst="bentConnector3">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nector: Elbow 38">
              <a:extLst>
                <a:ext uri="{FF2B5EF4-FFF2-40B4-BE49-F238E27FC236}">
                  <a16:creationId xmlns:a16="http://schemas.microsoft.com/office/drawing/2014/main" id="{CB78E1D9-C64D-A558-A971-3ED9C1D1D370}"/>
                </a:ext>
              </a:extLst>
            </p:cNvPr>
            <p:cNvCxnSpPr>
              <a:stCxn id="33" idx="3"/>
              <a:endCxn id="23" idx="1"/>
            </p:cNvCxnSpPr>
            <p:nvPr/>
          </p:nvCxnSpPr>
          <p:spPr bwMode="auto">
            <a:xfrm>
              <a:off x="14030137" y="9555945"/>
              <a:ext cx="820604" cy="1733032"/>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8F7B0CD1-B8F6-32C5-63C3-BACA83615956}"/>
                </a:ext>
              </a:extLst>
            </p:cNvPr>
            <p:cNvSpPr txBox="1"/>
            <p:nvPr/>
          </p:nvSpPr>
          <p:spPr>
            <a:xfrm>
              <a:off x="13563600" y="6878937"/>
              <a:ext cx="1515741" cy="523220"/>
            </a:xfrm>
            <a:prstGeom prst="rect">
              <a:avLst/>
            </a:prstGeom>
            <a:noFill/>
          </p:spPr>
          <p:txBody>
            <a:bodyPr wrap="square" rtlCol="0">
              <a:spAutoFit/>
            </a:bodyPr>
            <a:lstStyle/>
            <a:p>
              <a:pPr algn="ctr"/>
              <a:r>
                <a:rPr lang="en-US" sz="1400" dirty="0"/>
                <a:t>Measurement</a:t>
              </a:r>
            </a:p>
            <a:p>
              <a:pPr algn="ctr"/>
              <a:r>
                <a:rPr lang="en-US" sz="1400" dirty="0"/>
                <a:t>Taken</a:t>
              </a:r>
            </a:p>
          </p:txBody>
        </p:sp>
      </p:grpSp>
    </p:spTree>
    <p:extLst>
      <p:ext uri="{BB962C8B-B14F-4D97-AF65-F5344CB8AC3E}">
        <p14:creationId xmlns:p14="http://schemas.microsoft.com/office/powerpoint/2010/main" val="306338800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1263</TotalTime>
  <Words>1618</Words>
  <Application>Microsoft Office PowerPoint</Application>
  <PresentationFormat>Custom</PresentationFormat>
  <Paragraphs>39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Amaranth</vt:lpstr>
      <vt:lpstr>Times New Roman</vt:lpstr>
      <vt:lpstr>Arial</vt:lpstr>
      <vt:lpstr>Titillium Web</vt:lpstr>
      <vt:lpstr>Default Design</vt:lpstr>
      <vt:lpstr>PowerPoint Presentation</vt:lpstr>
      <vt:lpstr>PowerPoint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Josh Ashley</cp:lastModifiedBy>
  <cp:revision>36</cp:revision>
  <dcterms:modified xsi:type="dcterms:W3CDTF">2022-05-18T14:29:38Z</dcterms:modified>
  <cp:category>templates for scientific poster</cp:category>
</cp:coreProperties>
</file>