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91" r:id="rId9"/>
    <p:sldId id="289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64" r:id="rId19"/>
  </p:sldIdLst>
  <p:sldSz cx="18288000" cy="10287000"/>
  <p:notesSz cx="6858000" cy="9144000"/>
  <p:embeddedFontLst>
    <p:embeddedFont>
      <p:font typeface="La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601132-D8DD-336A-1639-57E4414C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CF59A-AC91-A3A7-676A-7DD12850C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B61C-75FB-4E2D-A4B6-8E02D28386F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CDFB-B27A-43C5-E3CF-48AD2C0A1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C7D65-CAD5-8205-FDAB-7A77925070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B016-2EEB-4BC9-B4D1-DA59BF70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6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2E0C-79A4-43FA-8B4A-237911A0DEF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C087-0484-406B-A35D-365DFFAC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10</a:t>
            </a:r>
            <a:endParaRPr lang="en-US" sz="6500" b="1" dirty="0">
              <a:solidFill>
                <a:srgbClr val="2E2E2E"/>
              </a:solidFill>
              <a:latin typeface="+mj-lt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6705600" y="7849939"/>
            <a:ext cx="5334000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3200" dirty="0">
                <a:solidFill>
                  <a:srgbClr val="4D4D4D"/>
                </a:solidFill>
                <a:latin typeface="+mj-lt"/>
                <a:ea typeface="Lato"/>
                <a:cs typeface="Lato"/>
                <a:sym typeface="Lato"/>
              </a:rPr>
              <a:t>Lecturer: 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857903" y="5447033"/>
            <a:ext cx="1662722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/>
              <a:t>Passing Arrays to Function | Two dimensional Arrays, Strings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4E70-872A-3C91-B75E-6F5D1DCE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8963E28D-8C96-35FC-AE80-29614432156F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Strings and Character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3CAA8-44AC-3454-86E3-3149C93CF9E9}"/>
              </a:ext>
            </a:extLst>
          </p:cNvPr>
          <p:cNvSpPr txBox="1"/>
          <p:nvPr/>
        </p:nvSpPr>
        <p:spPr>
          <a:xfrm>
            <a:off x="1143000" y="2148577"/>
            <a:ext cx="15849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A </a:t>
            </a:r>
            <a:r>
              <a:rPr lang="en-US" sz="4800" b="1" dirty="0">
                <a:solidFill>
                  <a:srgbClr val="FF0000"/>
                </a:solidFill>
              </a:rPr>
              <a:t>character array</a:t>
            </a:r>
            <a:r>
              <a:rPr lang="en-US" sz="4800" dirty="0"/>
              <a:t> is a sequence of characters stored in contiguous memory locations. It is commonly used to represent strings in C and C++.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3EE95-70E0-8E25-56AD-DD04B7F1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4680109"/>
            <a:ext cx="9281519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6D762-4BA6-3319-FA85-461BE904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" y="4680109"/>
            <a:ext cx="86733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9989-3241-5C7E-A0BF-67A8EF12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A23154A8-520B-02C9-9F77-1755FEF8E115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Arrays of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27604-9BF6-B512-F021-38361199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2324100"/>
            <a:ext cx="3337891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CDC85-CC1B-0124-C214-1D96A4B5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14500"/>
            <a:ext cx="1110101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891B-DDBD-84AD-6758-0F79BB44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329DEEA4-CE45-6AC6-364E-3A3B8821F8D2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5A2FA-7DBD-D8CD-9F9C-0544B782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12818872" cy="2819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CB50221B-136E-D845-86FC-B4056561FD8E}"/>
              </a:ext>
            </a:extLst>
          </p:cNvPr>
          <p:cNvSpPr txBox="1"/>
          <p:nvPr/>
        </p:nvSpPr>
        <p:spPr>
          <a:xfrm>
            <a:off x="1295400" y="1774567"/>
            <a:ext cx="124131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String Length</a:t>
            </a:r>
            <a:br>
              <a:rPr lang="en-US" sz="3600" b="1" dirty="0"/>
            </a:br>
            <a:r>
              <a:rPr lang="en-US" sz="3600" dirty="0"/>
              <a:t>It will return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176513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294F9-4DA1-8843-3F40-179F5EFFA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F9BF09F-9464-DD39-748C-21A69ED05C88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FB87F5A-E960-0BB5-A8F4-1B216519BE12}"/>
              </a:ext>
            </a:extLst>
          </p:cNvPr>
          <p:cNvSpPr txBox="1"/>
          <p:nvPr/>
        </p:nvSpPr>
        <p:spPr>
          <a:xfrm>
            <a:off x="1143000" y="2019300"/>
            <a:ext cx="12877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 err="1"/>
              <a:t>Strlen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3600" dirty="0"/>
              <a:t>it count size of string but it stops counting when ‘/0’.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8707E-E92C-7915-5FBB-3002FB06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3165"/>
            <a:ext cx="16216720" cy="38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891B-D3F5-80CF-EF6A-04B6E6BC7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99CFFCD0-408C-6639-DC29-C5E883AB0366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6D8E7FC-B52A-637B-128A-757DA80EC37B}"/>
              </a:ext>
            </a:extLst>
          </p:cNvPr>
          <p:cNvSpPr txBox="1"/>
          <p:nvPr/>
        </p:nvSpPr>
        <p:spPr>
          <a:xfrm>
            <a:off x="1143000" y="1866900"/>
            <a:ext cx="12877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Accessing Character</a:t>
            </a:r>
            <a:br>
              <a:rPr lang="en-US" sz="3600" b="1" dirty="0"/>
            </a:br>
            <a:r>
              <a:rPr lang="en-US" sz="3600" dirty="0"/>
              <a:t>To access individual characters using array index.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DED9B-D105-C172-5A06-F065641D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6002000" cy="4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CF5C-2295-2FA4-7A29-FA067119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D9E9DA80-F56B-C8FF-E6C9-128ED7772E8E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40D3728-7F0B-01BC-3F8B-6A6B847EE2D5}"/>
              </a:ext>
            </a:extLst>
          </p:cNvPr>
          <p:cNvSpPr txBox="1"/>
          <p:nvPr/>
        </p:nvSpPr>
        <p:spPr>
          <a:xfrm>
            <a:off x="1143000" y="1866900"/>
            <a:ext cx="12877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+Operator and Append()</a:t>
            </a:r>
            <a:br>
              <a:rPr lang="en-US" sz="3600" b="1" dirty="0"/>
            </a:br>
            <a:r>
              <a:rPr lang="en-US" sz="3600" dirty="0"/>
              <a:t>It is used to concatenate two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A0504-9266-7330-F554-6F7286B5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3166"/>
            <a:ext cx="10363200" cy="24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F876ED-E2A7-A46A-B0C4-286D7C09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283239"/>
            <a:ext cx="10439400" cy="37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E266-27B1-ED12-2396-3752173F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D945DC9-1C8D-14C9-4457-8A50A138357B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E34E2EA-8335-73EF-E27C-73672DCD9113}"/>
              </a:ext>
            </a:extLst>
          </p:cNvPr>
          <p:cNvSpPr txBox="1"/>
          <p:nvPr/>
        </p:nvSpPr>
        <p:spPr>
          <a:xfrm>
            <a:off x="1143000" y="1866900"/>
            <a:ext cx="12877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+Operator</a:t>
            </a:r>
            <a:br>
              <a:rPr lang="en-US" sz="3600" b="1" dirty="0"/>
            </a:br>
            <a:r>
              <a:rPr lang="en-US" sz="3600" dirty="0"/>
              <a:t>It is used to concatenate two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A5630-3BAE-CA99-466E-98C16EFE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3166"/>
            <a:ext cx="17053048" cy="40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16403-CBF6-0FF2-90E0-5B204A2C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23B7597-03C4-2532-6E1C-B701DF972453}"/>
              </a:ext>
            </a:extLst>
          </p:cNvPr>
          <p:cNvSpPr txBox="1"/>
          <p:nvPr/>
        </p:nvSpPr>
        <p:spPr>
          <a:xfrm>
            <a:off x="1143000" y="495300"/>
            <a:ext cx="1241313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String Manipulation Functions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7C91D1A-88D7-AD39-E547-75F2130A2029}"/>
              </a:ext>
            </a:extLst>
          </p:cNvPr>
          <p:cNvSpPr txBox="1"/>
          <p:nvPr/>
        </p:nvSpPr>
        <p:spPr>
          <a:xfrm>
            <a:off x="1143000" y="1866900"/>
            <a:ext cx="15544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Compare()</a:t>
            </a:r>
            <a:br>
              <a:rPr lang="en-US" sz="3600" b="1" dirty="0"/>
            </a:br>
            <a:r>
              <a:rPr lang="en-US" sz="3600" dirty="0"/>
              <a:t>The compare() function returns an integer value indicating the comparison result.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31E1C-B75D-0757-AF03-0F8566EC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3166"/>
            <a:ext cx="15936274" cy="47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0487-C741-19B3-F238-0935AE02A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AB84305-32D9-1D98-82D4-3E85C5299418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Outlines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6AD6A-1F4F-BE83-6B16-F3843C748226}"/>
              </a:ext>
            </a:extLst>
          </p:cNvPr>
          <p:cNvSpPr txBox="1"/>
          <p:nvPr/>
        </p:nvSpPr>
        <p:spPr>
          <a:xfrm>
            <a:off x="1143000" y="1638300"/>
            <a:ext cx="158496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Today, we’ll explore key concepts in C++ related to arrays and strings:</a:t>
            </a:r>
          </a:p>
          <a:p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/>
              <a:t>Passing arrays to functions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/>
              <a:t>Two-dimensional arrays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/>
              <a:t>Strings, character arrays, and arrays of strings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/>
              <a:t>String manipulation functions (using both C-style and C++ approaches)</a:t>
            </a:r>
          </a:p>
        </p:txBody>
      </p:sp>
    </p:spTree>
    <p:extLst>
      <p:ext uri="{BB962C8B-B14F-4D97-AF65-F5344CB8AC3E}">
        <p14:creationId xmlns:p14="http://schemas.microsoft.com/office/powerpoint/2010/main" val="2109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BDD7-D5AA-66A2-037C-5B26466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7B77481-E220-E00B-E2B7-4D460909604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Passing Arrays to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8D2-1EDC-6CCE-3049-ABB1C6A0EAE9}"/>
              </a:ext>
            </a:extLst>
          </p:cNvPr>
          <p:cNvSpPr txBox="1"/>
          <p:nvPr/>
        </p:nvSpPr>
        <p:spPr>
          <a:xfrm>
            <a:off x="1143000" y="1638300"/>
            <a:ext cx="158496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To perform operations on multiple elements efficiently.</a:t>
            </a:r>
          </a:p>
          <a:p>
            <a:br>
              <a:rPr lang="en-US" sz="4800" dirty="0"/>
            </a:br>
            <a:r>
              <a:rPr lang="en-US" sz="4800" dirty="0"/>
              <a:t>Reduces </a:t>
            </a:r>
            <a:r>
              <a:rPr lang="en-US" sz="4800" dirty="0">
                <a:solidFill>
                  <a:srgbClr val="FF0000"/>
                </a:solidFill>
              </a:rPr>
              <a:t>redundancy</a:t>
            </a:r>
            <a:r>
              <a:rPr lang="en-US" sz="4800" dirty="0"/>
              <a:t> by </a:t>
            </a:r>
            <a:r>
              <a:rPr lang="en-US" sz="4800" dirty="0">
                <a:solidFill>
                  <a:srgbClr val="FF0000"/>
                </a:solidFill>
              </a:rPr>
              <a:t>reusing</a:t>
            </a:r>
            <a:r>
              <a:rPr lang="en-US" sz="4800" dirty="0"/>
              <a:t> the same </a:t>
            </a:r>
            <a:r>
              <a:rPr lang="en-US" sz="4800" dirty="0">
                <a:solidFill>
                  <a:srgbClr val="FF0000"/>
                </a:solidFill>
              </a:rPr>
              <a:t>logic</a:t>
            </a:r>
            <a:r>
              <a:rPr lang="en-US" sz="4800" dirty="0"/>
              <a:t> for different datasets.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FA16-6E7A-F5B2-9654-EFF7BDF9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11049000" cy="61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1319-356C-5FAF-6A70-F1C66504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EC0C83CE-C93C-0299-7C0A-0890EB6668D3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Two Dimensional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2FAF2-0C92-BF84-43CD-D5AFC2310531}"/>
              </a:ext>
            </a:extLst>
          </p:cNvPr>
          <p:cNvSpPr txBox="1"/>
          <p:nvPr/>
        </p:nvSpPr>
        <p:spPr>
          <a:xfrm>
            <a:off x="1143000" y="1638300"/>
            <a:ext cx="15849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A </a:t>
            </a:r>
            <a:r>
              <a:rPr lang="en-US" sz="4800" b="1" dirty="0"/>
              <a:t>2D array</a:t>
            </a:r>
            <a:r>
              <a:rPr lang="en-US" sz="4800" dirty="0"/>
              <a:t> stores elements in a </a:t>
            </a:r>
            <a:r>
              <a:rPr lang="en-US" sz="4800" b="1" dirty="0"/>
              <a:t>matrix-like</a:t>
            </a:r>
            <a:r>
              <a:rPr lang="en-US" sz="4800" dirty="0"/>
              <a:t> format.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604DE-2513-B5CD-27F7-08EC39C6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00362"/>
            <a:ext cx="14401800" cy="71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85A7-32E3-2DDC-4A16-C1A1BCD7E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332283A-19E1-7097-6201-422B39D4A9B0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Two Dimensional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CD45E-199D-4C8D-C1B9-282A8BA6B0C8}"/>
              </a:ext>
            </a:extLst>
          </p:cNvPr>
          <p:cNvSpPr txBox="1"/>
          <p:nvPr/>
        </p:nvSpPr>
        <p:spPr>
          <a:xfrm>
            <a:off x="1143000" y="1638300"/>
            <a:ext cx="15849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A </a:t>
            </a:r>
            <a:r>
              <a:rPr lang="en-US" sz="4800" b="1" dirty="0"/>
              <a:t>2D array</a:t>
            </a:r>
            <a:r>
              <a:rPr lang="en-US" sz="4800" dirty="0"/>
              <a:t> stores elements in a </a:t>
            </a:r>
            <a:r>
              <a:rPr lang="en-US" sz="4800" b="1" dirty="0"/>
              <a:t>matrix-like</a:t>
            </a:r>
            <a:r>
              <a:rPr lang="en-US" sz="4800" dirty="0"/>
              <a:t> format.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 </a:t>
            </a:r>
            <a:r>
              <a:rPr lang="en-US" sz="4800" b="1" dirty="0"/>
              <a:t>two-dimensional array</a:t>
            </a:r>
            <a:r>
              <a:rPr lang="en-US" sz="4800" dirty="0"/>
              <a:t> in C++ is a collection of elements organized the form of rows and columns.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It can be visualized as a table or a grid, where each element is accessed using </a:t>
            </a:r>
            <a:r>
              <a:rPr lang="en-US" sz="4800" dirty="0">
                <a:solidFill>
                  <a:srgbClr val="FF0000"/>
                </a:solidFill>
              </a:rPr>
              <a:t>two indices</a:t>
            </a:r>
            <a:r>
              <a:rPr lang="en-US" sz="4800" dirty="0"/>
              <a:t>: </a:t>
            </a:r>
            <a:br>
              <a:rPr lang="en-US" sz="4800" dirty="0"/>
            </a:br>
            <a:r>
              <a:rPr lang="en-US" sz="4800" dirty="0"/>
              <a:t>one for the </a:t>
            </a:r>
            <a:r>
              <a:rPr lang="en-US" sz="4800" dirty="0">
                <a:solidFill>
                  <a:srgbClr val="FF0000"/>
                </a:solidFill>
              </a:rPr>
              <a:t>row</a:t>
            </a:r>
            <a:r>
              <a:rPr lang="en-US" sz="4800" dirty="0"/>
              <a:t> and one for the </a:t>
            </a:r>
            <a:r>
              <a:rPr lang="en-US" sz="4800" dirty="0">
                <a:solidFill>
                  <a:srgbClr val="FF0000"/>
                </a:solidFill>
              </a:rPr>
              <a:t>column</a:t>
            </a:r>
            <a:r>
              <a:rPr lang="en-US" sz="4800" dirty="0"/>
              <a:t>. </a:t>
            </a:r>
            <a:br>
              <a:rPr lang="en-US" sz="4800" dirty="0"/>
            </a:br>
            <a:r>
              <a:rPr lang="en-US" sz="4800" dirty="0"/>
              <a:t>Like a one-dimensional array, two-dimensional array indices also range from </a:t>
            </a:r>
            <a:r>
              <a:rPr lang="en-US" sz="4800" dirty="0">
                <a:solidFill>
                  <a:srgbClr val="FF0000"/>
                </a:solidFill>
              </a:rPr>
              <a:t>0 to size-1</a:t>
            </a:r>
            <a:r>
              <a:rPr lang="en-US" sz="4800" dirty="0"/>
              <a:t> for both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393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41F8-07E8-928C-EA84-4BDA95E9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6C6BC71-13DD-8E1A-7C24-45A8984894CE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Two Dimensional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75808-3510-9C3C-CE30-EF1C606AFD03}"/>
              </a:ext>
            </a:extLst>
          </p:cNvPr>
          <p:cNvSpPr txBox="1"/>
          <p:nvPr/>
        </p:nvSpPr>
        <p:spPr>
          <a:xfrm>
            <a:off x="1143000" y="2148577"/>
            <a:ext cx="15849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Declaration: </a:t>
            </a:r>
          </a:p>
          <a:p>
            <a:r>
              <a:rPr lang="en-US" sz="4800" dirty="0">
                <a:solidFill>
                  <a:srgbClr val="FF0000"/>
                </a:solidFill>
              </a:rPr>
              <a:t>datatype</a:t>
            </a:r>
            <a:r>
              <a:rPr lang="en-US" sz="4800" dirty="0"/>
              <a:t> array[row][col];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DD4BC-1F8B-887C-8343-9257B265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1500"/>
            <a:ext cx="10515600" cy="51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60F5-A2BF-A244-ACED-9115B12D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011E7001-874D-A669-B0D6-2B0AA1A9BBC9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Two Dimensional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20ACA-E06E-03C8-ED5B-A9E0C25BDB10}"/>
              </a:ext>
            </a:extLst>
          </p:cNvPr>
          <p:cNvSpPr txBox="1"/>
          <p:nvPr/>
        </p:nvSpPr>
        <p:spPr>
          <a:xfrm>
            <a:off x="1143000" y="2148577"/>
            <a:ext cx="15849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Accessing Element: </a:t>
            </a:r>
          </a:p>
          <a:p>
            <a:r>
              <a:rPr lang="en-US" sz="4800" dirty="0" err="1">
                <a:solidFill>
                  <a:srgbClr val="FF0000"/>
                </a:solidFill>
              </a:rPr>
              <a:t>cout</a:t>
            </a:r>
            <a:r>
              <a:rPr lang="en-US" sz="4800" dirty="0">
                <a:solidFill>
                  <a:srgbClr val="FF0000"/>
                </a:solidFill>
              </a:rPr>
              <a:t> &lt;&lt; </a:t>
            </a:r>
            <a:r>
              <a:rPr lang="en-US" sz="4800" dirty="0"/>
              <a:t> matrix[1][2];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7BF00-6046-2FDA-33B6-39645DF2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1500"/>
            <a:ext cx="10515600" cy="511569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BAF90C-3DAF-647B-0F19-4730ED14E4F7}"/>
              </a:ext>
            </a:extLst>
          </p:cNvPr>
          <p:cNvSpPr/>
          <p:nvPr/>
        </p:nvSpPr>
        <p:spPr>
          <a:xfrm>
            <a:off x="5943600" y="6362700"/>
            <a:ext cx="838200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ECCF-3042-1DE5-ED0A-49FA71FA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67F8D3-CBA9-6F33-AC57-9FFE6E83B8B3}"/>
              </a:ext>
            </a:extLst>
          </p:cNvPr>
          <p:cNvSpPr txBox="1"/>
          <p:nvPr/>
        </p:nvSpPr>
        <p:spPr>
          <a:xfrm>
            <a:off x="1143000" y="1028700"/>
            <a:ext cx="158496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Applications of 2D Arrays</a:t>
            </a:r>
          </a:p>
          <a:p>
            <a:r>
              <a:rPr lang="en-US" sz="4800" dirty="0"/>
              <a:t>Representing matrices in mathematics</a:t>
            </a:r>
          </a:p>
          <a:p>
            <a:r>
              <a:rPr lang="en-US" sz="4800" dirty="0"/>
              <a:t>Storing tables of values</a:t>
            </a:r>
          </a:p>
          <a:p>
            <a:r>
              <a:rPr lang="en-US" sz="4800" dirty="0"/>
              <a:t>Image processing and board games (like chess, tic-tac-toe)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23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D89CE-B4AF-362E-3056-88F265796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743F1D9F-C9BD-282B-78FB-43BC35095A79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Two Dimensional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CD23-2268-DC8C-7E90-C24F60C4A4AB}"/>
              </a:ext>
            </a:extLst>
          </p:cNvPr>
          <p:cNvSpPr txBox="1"/>
          <p:nvPr/>
        </p:nvSpPr>
        <p:spPr>
          <a:xfrm>
            <a:off x="1143000" y="2148577"/>
            <a:ext cx="158496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Practice Question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Print this using 2D array: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FB263-A164-EA86-0183-8C0882A4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4"/>
          <a:stretch/>
        </p:blipFill>
        <p:spPr>
          <a:xfrm>
            <a:off x="12780002" y="4762500"/>
            <a:ext cx="4334518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C2AEB-FD23-AFDC-F4CE-0E1AB53C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861560"/>
            <a:ext cx="10274332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4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385</Words>
  <Application>Microsoft Office PowerPoint</Application>
  <PresentationFormat>Custom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Lato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89</cp:revision>
  <dcterms:created xsi:type="dcterms:W3CDTF">2006-08-16T00:00:00Z</dcterms:created>
  <dcterms:modified xsi:type="dcterms:W3CDTF">2025-03-12T06:07:28Z</dcterms:modified>
  <dc:identifier>DAGWSbDlgcI</dc:identifier>
</cp:coreProperties>
</file>