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4" r:id="rId16"/>
  </p:sldIdLst>
  <p:sldSz cx="18288000" cy="10287000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Fira Code" pitchFamily="1" charset="0"/>
      <p:regular r:id="rId22"/>
      <p:bold r:id="rId23"/>
    </p:embeddedFont>
    <p:embeddedFont>
      <p:font typeface="Lato" panose="020F0502020204030203" pitchFamily="34" charset="0"/>
      <p:regular r:id="rId24"/>
    </p:embeddedFont>
    <p:embeddedFont>
      <p:font typeface="Lato Bold" panose="020F0502020204030203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Lecture 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107296" y="7849939"/>
            <a:ext cx="4038598" cy="40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3200" dirty="0">
                <a:solidFill>
                  <a:srgbClr val="4D4D4D"/>
                </a:solidFill>
                <a:latin typeface="+mj-lt"/>
                <a:ea typeface="Lato"/>
                <a:cs typeface="Lato"/>
                <a:sym typeface="Lato"/>
              </a:rPr>
              <a:t>Teacher: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857903" y="5447033"/>
            <a:ext cx="16627228" cy="1439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5400" b="1" dirty="0">
                <a:latin typeface="Arial Black" panose="020B0A04020102020204" pitchFamily="34" charset="0"/>
              </a:rPr>
              <a:t>Nested Loops, Switch Statement, Break, and Continue Statements in C++</a:t>
            </a:r>
            <a:endParaRPr lang="en-US" sz="5400" b="1" dirty="0">
              <a:solidFill>
                <a:srgbClr val="2E2E2E"/>
              </a:solidFill>
              <a:latin typeface="Arial Black" panose="020B0A04020102020204" pitchFamily="34" charset="0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B64BA-464E-0317-B583-1431FA041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C97A7A1E-B1ED-3CA8-DC13-690736574AF0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Why Use Switch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E35B-2B1E-1797-13B8-067BF0C9BFE0}"/>
              </a:ext>
            </a:extLst>
          </p:cNvPr>
          <p:cNvSpPr txBox="1"/>
          <p:nvPr/>
        </p:nvSpPr>
        <p:spPr>
          <a:xfrm>
            <a:off x="1143000" y="1638300"/>
            <a:ext cx="165354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Cleaner than multiple </a:t>
            </a:r>
            <a:r>
              <a:rPr lang="en-US" sz="4400" b="1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if-else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statements.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4400" dirty="0"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Faster when checking a single variable against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32112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E886-C8FB-698B-80A7-0909B78D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6FA8947D-9E38-29C3-035A-32AA0167CA06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Break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018AB-3D72-189C-A838-82EEE5296723}"/>
              </a:ext>
            </a:extLst>
          </p:cNvPr>
          <p:cNvSpPr txBox="1"/>
          <p:nvPr/>
        </p:nvSpPr>
        <p:spPr>
          <a:xfrm>
            <a:off x="1143000" y="1638300"/>
            <a:ext cx="149352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break </a:t>
            </a:r>
            <a:r>
              <a:rPr lang="en-US" sz="4400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statement stops execution of a loop or exits a switch statement.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CC38B-D402-D642-7448-6791C633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467100"/>
            <a:ext cx="15536449" cy="464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F0CA3-9EF1-9208-1E18-828E205F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8316167"/>
            <a:ext cx="1798321" cy="1873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BE046-6B1F-C28D-6D4E-4A0BF91B5E1E}"/>
              </a:ext>
            </a:extLst>
          </p:cNvPr>
          <p:cNvSpPr txBox="1"/>
          <p:nvPr/>
        </p:nvSpPr>
        <p:spPr>
          <a:xfrm>
            <a:off x="1142999" y="8801100"/>
            <a:ext cx="16764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Output</a:t>
            </a:r>
            <a:endParaRPr lang="en-US" sz="4400" dirty="0"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342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A2F9-3893-6A97-1BEF-1C96BE745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FEA73655-FC22-E003-6B25-2E369EC96355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Continue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EE74E-2439-90DB-526E-DACE589ED1AB}"/>
              </a:ext>
            </a:extLst>
          </p:cNvPr>
          <p:cNvSpPr txBox="1"/>
          <p:nvPr/>
        </p:nvSpPr>
        <p:spPr>
          <a:xfrm>
            <a:off x="1143000" y="1638300"/>
            <a:ext cx="149352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continue </a:t>
            </a:r>
            <a:r>
              <a:rPr lang="en-US" sz="4400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statement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skips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sz="4400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current iteration and moves to the next loop iteration.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F2D19-35C8-E8FF-984A-B4CC3A3B660D}"/>
              </a:ext>
            </a:extLst>
          </p:cNvPr>
          <p:cNvSpPr txBox="1"/>
          <p:nvPr/>
        </p:nvSpPr>
        <p:spPr>
          <a:xfrm>
            <a:off x="1142999" y="8801100"/>
            <a:ext cx="16764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Output</a:t>
            </a:r>
            <a:endParaRPr lang="en-US" sz="4400" dirty="0"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75A2F-FCA8-1C56-04D8-6E0D62EC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280410"/>
            <a:ext cx="15397730" cy="4530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CCB39-EC87-AC04-7207-C1601512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8098393"/>
            <a:ext cx="1676400" cy="20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27662-0F2A-BA39-CAA4-69D5EFD9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72E7D47F-35EE-769D-006F-1A2513012F96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7F5B7-2C56-AE95-B217-204F2331BD30}"/>
              </a:ext>
            </a:extLst>
          </p:cNvPr>
          <p:cNvSpPr txBox="1"/>
          <p:nvPr/>
        </p:nvSpPr>
        <p:spPr>
          <a:xfrm>
            <a:off x="1143000" y="1638300"/>
            <a:ext cx="14935200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400" b="1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</a:t>
            </a:r>
            <a:r>
              <a:rPr lang="en-US" sz="4400" b="1" dirty="0"/>
              <a:t>ested loops</a:t>
            </a:r>
            <a:r>
              <a:rPr lang="en-US" sz="4400" dirty="0"/>
              <a:t> allow repeated execution inside another loop.</a:t>
            </a:r>
            <a:endParaRPr lang="en-US" sz="4400" dirty="0"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4400" b="1" dirty="0"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400" b="1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Switch Statement </a:t>
            </a:r>
            <a:r>
              <a:rPr lang="en-US" sz="4400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provide a cleaner alternative to multiple if-else conditions.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4400" b="1" dirty="0"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400" b="1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Break </a:t>
            </a:r>
            <a:r>
              <a:rPr lang="en-US" sz="4400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exits a loop or switch case early.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4400" b="1" dirty="0"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400" b="1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Continue </a:t>
            </a:r>
            <a:r>
              <a:rPr lang="en-US" sz="4400" dirty="0"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skips the current iteration and moves to the next.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73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4614F-9561-986C-265B-298BC237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856A68A0-93EF-2680-7FA2-41086F20625D}"/>
              </a:ext>
            </a:extLst>
          </p:cNvPr>
          <p:cNvSpPr txBox="1"/>
          <p:nvPr/>
        </p:nvSpPr>
        <p:spPr>
          <a:xfrm>
            <a:off x="1143000" y="15621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Practice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FC4CF-3218-844A-0CF6-7A424D2C92AB}"/>
              </a:ext>
            </a:extLst>
          </p:cNvPr>
          <p:cNvSpPr txBox="1"/>
          <p:nvPr/>
        </p:nvSpPr>
        <p:spPr>
          <a:xfrm>
            <a:off x="1143000" y="2705100"/>
            <a:ext cx="149352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/>
              <a:t>Use a </a:t>
            </a:r>
            <a:r>
              <a:rPr lang="en-US" sz="4400" b="1" dirty="0"/>
              <a:t>switch statement</a:t>
            </a:r>
            <a:r>
              <a:rPr lang="en-US" sz="4400" dirty="0"/>
              <a:t> to check the month number and print the month name.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390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2057400" y="163062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Outlines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2057400" y="2773620"/>
            <a:ext cx="13175131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In this lecture, we will cover:</a:t>
            </a:r>
          </a:p>
          <a:p>
            <a:endParaRPr lang="en-US" sz="4400" b="1" dirty="0">
              <a:latin typeface="+mj-lt"/>
            </a:endParaRPr>
          </a:p>
          <a:p>
            <a:r>
              <a:rPr lang="en-US" sz="4400" b="1" dirty="0">
                <a:latin typeface="+mj-lt"/>
              </a:rPr>
              <a:t>Nested Loops</a:t>
            </a:r>
            <a:r>
              <a:rPr lang="en-US" sz="4400" dirty="0">
                <a:latin typeface="+mj-lt"/>
              </a:rPr>
              <a:t>: Using loops inside loops.</a:t>
            </a:r>
          </a:p>
          <a:p>
            <a:r>
              <a:rPr lang="en-US" sz="4400" b="1" dirty="0">
                <a:latin typeface="+mj-lt"/>
              </a:rPr>
              <a:t>Switch Statement</a:t>
            </a:r>
            <a:r>
              <a:rPr lang="en-US" sz="4400" dirty="0">
                <a:latin typeface="+mj-lt"/>
              </a:rPr>
              <a:t>: A structured way to handle multiple conditions.</a:t>
            </a:r>
          </a:p>
          <a:p>
            <a:r>
              <a:rPr lang="en-US" sz="4400" b="1" dirty="0">
                <a:latin typeface="+mj-lt"/>
              </a:rPr>
              <a:t>Break Statement</a:t>
            </a:r>
            <a:r>
              <a:rPr lang="en-US" sz="4400" dirty="0">
                <a:latin typeface="+mj-lt"/>
              </a:rPr>
              <a:t>: Exiting loops or switch cases early.</a:t>
            </a:r>
          </a:p>
          <a:p>
            <a:r>
              <a:rPr lang="en-US" sz="4400" b="1" dirty="0">
                <a:latin typeface="+mj-lt"/>
              </a:rPr>
              <a:t>Continue Statement</a:t>
            </a:r>
            <a:r>
              <a:rPr lang="en-US" sz="4400" dirty="0">
                <a:latin typeface="+mj-lt"/>
              </a:rPr>
              <a:t>: Skipping an iteration in loops.</a:t>
            </a: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23299-5A77-3979-11F8-A860735A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07B08E1B-9CF2-FBAE-846D-53E8C9953D9F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Nested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8589F-84EC-0C8F-0F6E-4BF0F5A0D4E1}"/>
              </a:ext>
            </a:extLst>
          </p:cNvPr>
          <p:cNvSpPr txBox="1"/>
          <p:nvPr/>
        </p:nvSpPr>
        <p:spPr>
          <a:xfrm>
            <a:off x="1143000" y="1638300"/>
            <a:ext cx="13175131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Nested Loop is a loop inside another loop. </a:t>
            </a:r>
          </a:p>
          <a:p>
            <a:pPr algn="just"/>
            <a:endParaRPr lang="en-US" sz="4400" dirty="0"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inner loop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completes all its iterations for each iteration of the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outer loop.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4FBBE-DC2D-F2C0-824F-64F68D73A3E5}"/>
              </a:ext>
            </a:extLst>
          </p:cNvPr>
          <p:cNvSpPr txBox="1"/>
          <p:nvPr/>
        </p:nvSpPr>
        <p:spPr>
          <a:xfrm>
            <a:off x="1143000" y="4592052"/>
            <a:ext cx="14706600" cy="4079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Fira Code" pitchFamily="1" charset="0"/>
              </a:rPr>
              <a:t>for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 (</a:t>
            </a:r>
            <a:r>
              <a:rPr lang="en-US" sz="2800" b="0" dirty="0">
                <a:solidFill>
                  <a:srgbClr val="C678DD"/>
                </a:solidFill>
                <a:effectLst/>
                <a:latin typeface="Fira Code" pitchFamily="1" charset="0"/>
              </a:rPr>
              <a:t>initialization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2800" b="0" dirty="0">
                <a:solidFill>
                  <a:srgbClr val="E06C75"/>
                </a:solidFill>
                <a:effectLst/>
                <a:latin typeface="Fira Code" pitchFamily="1" charset="0"/>
              </a:rPr>
              <a:t>condition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Code" pitchFamily="1" charset="0"/>
              </a:rPr>
              <a:t>increment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)  // Outer Loop</a:t>
            </a: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2100"/>
              </a:lnSpc>
            </a:pPr>
            <a:r>
              <a:rPr lang="en-US" sz="2800" dirty="0">
                <a:solidFill>
                  <a:srgbClr val="ABB2BF"/>
                </a:solidFill>
                <a:latin typeface="Fira Code" pitchFamily="1" charset="0"/>
              </a:rPr>
              <a:t>	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		</a:t>
            </a:r>
            <a:r>
              <a:rPr lang="en-US" sz="2800" dirty="0">
                <a:solidFill>
                  <a:srgbClr val="E06C75"/>
                </a:solidFill>
                <a:latin typeface="Fira Code" pitchFamily="1" charset="0"/>
              </a:rPr>
              <a:t> // Outer Loop Body</a:t>
            </a:r>
            <a:endParaRPr lang="en-US" sz="28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endParaRPr lang="en-US" sz="28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</a:t>
            </a:r>
            <a:r>
              <a:rPr lang="en-US" sz="2800" b="0" dirty="0">
                <a:solidFill>
                  <a:srgbClr val="C678DD"/>
                </a:solidFill>
                <a:effectLst/>
                <a:latin typeface="Fira Code" pitchFamily="1" charset="0"/>
              </a:rPr>
              <a:t>for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 (</a:t>
            </a:r>
            <a:r>
              <a:rPr lang="en-US" sz="2800" b="0" dirty="0">
                <a:solidFill>
                  <a:srgbClr val="C678DD"/>
                </a:solidFill>
                <a:effectLst/>
                <a:latin typeface="Fira Code" pitchFamily="1" charset="0"/>
              </a:rPr>
              <a:t>initialization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2800" b="0" dirty="0">
                <a:solidFill>
                  <a:srgbClr val="E06C75"/>
                </a:solidFill>
                <a:effectLst/>
                <a:latin typeface="Fira Code" pitchFamily="1" charset="0"/>
              </a:rPr>
              <a:t>condition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Code" pitchFamily="1" charset="0"/>
              </a:rPr>
              <a:t>increment</a:t>
            </a: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) // Inner Loop</a:t>
            </a:r>
          </a:p>
          <a:p>
            <a:pPr>
              <a:lnSpc>
                <a:spcPts val="2100"/>
              </a:lnSpc>
            </a:pPr>
            <a:endParaRPr lang="en-US" sz="28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{</a:t>
            </a: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sz="2800" dirty="0">
                <a:solidFill>
                  <a:srgbClr val="E06C75"/>
                </a:solidFill>
                <a:latin typeface="Fira Code" pitchFamily="1" charset="0"/>
              </a:rPr>
              <a:t>// Inner Loop Body</a:t>
            </a:r>
            <a:endParaRPr lang="en-US" sz="28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}</a:t>
            </a:r>
          </a:p>
          <a:p>
            <a:pPr>
              <a:lnSpc>
                <a:spcPts val="2100"/>
              </a:lnSpc>
            </a:pPr>
            <a:endParaRPr lang="en-US" sz="28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		</a:t>
            </a:r>
          </a:p>
          <a:p>
            <a:pPr>
              <a:lnSpc>
                <a:spcPts val="2100"/>
              </a:lnSpc>
            </a:pPr>
            <a:r>
              <a:rPr lang="en-US" sz="28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735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80191-A35A-CD8E-7148-C521E3F3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74B13BD9-D02D-504A-A6E8-31D619D83550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Example Nested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AF7B6-559D-81CF-EAF0-D9B830CB0513}"/>
              </a:ext>
            </a:extLst>
          </p:cNvPr>
          <p:cNvSpPr txBox="1"/>
          <p:nvPr/>
        </p:nvSpPr>
        <p:spPr>
          <a:xfrm>
            <a:off x="1143000" y="2095500"/>
            <a:ext cx="16078200" cy="716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endParaRPr lang="en-US" sz="3600" b="0" dirty="0">
              <a:solidFill>
                <a:srgbClr val="C678DD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int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61AFEF"/>
                </a:solidFill>
                <a:effectLst/>
                <a:latin typeface="Fira Code" pitchFamily="1" charset="0"/>
              </a:rPr>
              <a:t>main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()</a:t>
            </a: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{</a:t>
            </a: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for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(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int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i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=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D19A66"/>
                </a:solidFill>
                <a:effectLst/>
                <a:latin typeface="Fira Code" pitchFamily="1" charset="0"/>
              </a:rPr>
              <a:t>1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36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i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&lt;=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D19A66"/>
                </a:solidFill>
                <a:effectLst/>
                <a:latin typeface="Fira Code" pitchFamily="1" charset="0"/>
              </a:rPr>
              <a:t>3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36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i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++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) // Outer Loop </a:t>
            </a: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{ </a:t>
            </a:r>
          </a:p>
          <a:p>
            <a:pPr>
              <a:lnSpc>
                <a:spcPts val="2100"/>
              </a:lnSpc>
            </a:pPr>
            <a:r>
              <a:rPr lang="en-US" sz="3600" dirty="0">
                <a:solidFill>
                  <a:srgbClr val="ABB2BF"/>
                </a:solidFill>
                <a:latin typeface="Fira Code" pitchFamily="1" charset="0"/>
              </a:rPr>
              <a:t>		 // Outer Loop Body</a:t>
            </a: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</a:t>
            </a:r>
            <a:r>
              <a:rPr lang="en-US" sz="36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cout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98C379"/>
                </a:solidFill>
                <a:effectLst/>
                <a:latin typeface="Fira Code" pitchFamily="1" charset="0"/>
              </a:rPr>
              <a:t>"Outer Loop : "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i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 err="1">
                <a:solidFill>
                  <a:srgbClr val="61AFEF"/>
                </a:solidFill>
                <a:effectLst/>
                <a:latin typeface="Fira Code" pitchFamily="1" charset="0"/>
              </a:rPr>
              <a:t>endl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for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(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int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E06C75"/>
                </a:solidFill>
                <a:effectLst/>
                <a:latin typeface="Fira Code" pitchFamily="1" charset="0"/>
              </a:rPr>
              <a:t>j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=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D19A66"/>
                </a:solidFill>
                <a:effectLst/>
                <a:latin typeface="Fira Code" pitchFamily="1" charset="0"/>
              </a:rPr>
              <a:t>1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3600" b="0" dirty="0">
                <a:solidFill>
                  <a:srgbClr val="E06C75"/>
                </a:solidFill>
                <a:effectLst/>
                <a:latin typeface="Fira Code" pitchFamily="1" charset="0"/>
              </a:rPr>
              <a:t>j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C678DD"/>
                </a:solidFill>
                <a:effectLst/>
                <a:latin typeface="Fira Code" pitchFamily="1" charset="0"/>
              </a:rPr>
              <a:t>&lt;=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D19A66"/>
                </a:solidFill>
                <a:effectLst/>
                <a:latin typeface="Fira Code" pitchFamily="1" charset="0"/>
              </a:rPr>
              <a:t>3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; </a:t>
            </a:r>
            <a:r>
              <a:rPr lang="en-US" sz="36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j</a:t>
            </a:r>
            <a:r>
              <a:rPr lang="en-US" sz="3600" b="0" dirty="0" err="1">
                <a:solidFill>
                  <a:srgbClr val="C678DD"/>
                </a:solidFill>
                <a:effectLst/>
                <a:latin typeface="Fira Code" pitchFamily="1" charset="0"/>
              </a:rPr>
              <a:t>++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) // Inner Loop</a:t>
            </a: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{ </a:t>
            </a:r>
          </a:p>
          <a:p>
            <a:pPr>
              <a:lnSpc>
                <a:spcPts val="2100"/>
              </a:lnSpc>
            </a:pPr>
            <a:r>
              <a:rPr lang="en-US" sz="3600" dirty="0">
                <a:solidFill>
                  <a:srgbClr val="ABB2BF"/>
                </a:solidFill>
                <a:latin typeface="Fira Code" pitchFamily="1" charset="0"/>
              </a:rPr>
              <a:t>			  //Inner Loop Body</a:t>
            </a: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sz="36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cout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98C379"/>
                </a:solidFill>
                <a:effectLst/>
                <a:latin typeface="Fira Code" pitchFamily="1" charset="0"/>
              </a:rPr>
              <a:t>"Inner:  j="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E06C75"/>
                </a:solidFill>
                <a:effectLst/>
                <a:latin typeface="Fira Code" pitchFamily="1" charset="0"/>
              </a:rPr>
              <a:t>j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3600" b="0" dirty="0" err="1">
                <a:solidFill>
                  <a:srgbClr val="61AFEF"/>
                </a:solidFill>
                <a:effectLst/>
                <a:latin typeface="Fira Code" pitchFamily="1" charset="0"/>
              </a:rPr>
              <a:t>endl</a:t>
            </a: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2100"/>
              </a:lnSpc>
            </a:pP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}</a:t>
            </a: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}</a:t>
            </a:r>
          </a:p>
          <a:p>
            <a:pPr>
              <a:lnSpc>
                <a:spcPts val="2100"/>
              </a:lnSpc>
            </a:pPr>
            <a: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  <a:t>}</a:t>
            </a:r>
          </a:p>
          <a:p>
            <a:pPr>
              <a:lnSpc>
                <a:spcPts val="2100"/>
              </a:lnSpc>
            </a:pPr>
            <a:br>
              <a:rPr lang="en-US" sz="3600" b="0" dirty="0">
                <a:solidFill>
                  <a:srgbClr val="ABB2BF"/>
                </a:solidFill>
                <a:effectLst/>
                <a:latin typeface="Fira Code" pitchFamily="1" charset="0"/>
              </a:rPr>
            </a:br>
            <a:endParaRPr lang="en-US" sz="3600" b="0" dirty="0">
              <a:solidFill>
                <a:srgbClr val="ABB2BF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5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C6D11-9942-0010-C517-299F6232A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C1486690-5F17-738F-487E-CB11163EBF17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Example Nested Loop </a:t>
            </a:r>
            <a:r>
              <a:rPr lang="en-US" sz="6000" b="1" spc="-100" dirty="0">
                <a:solidFill>
                  <a:schemeClr val="accent6">
                    <a:lumMod val="75000"/>
                  </a:schemeClr>
                </a:solidFill>
                <a:latin typeface="+mj-lt"/>
                <a:ea typeface="Lato Bold"/>
                <a:cs typeface="Lato Bold"/>
                <a:sym typeface="Lato Bold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F812C-766B-94E4-FDB7-9F33EF95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49729"/>
            <a:ext cx="10591800" cy="8002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691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92EE0-DDBB-4BF6-C98D-F3D70AE5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A1CA1D2C-D521-793E-FD2E-4E1E3BA5E40C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Nested IF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B1DF1-B139-58CC-F08F-BA9BDE632E77}"/>
              </a:ext>
            </a:extLst>
          </p:cNvPr>
          <p:cNvSpPr txBox="1"/>
          <p:nvPr/>
        </p:nvSpPr>
        <p:spPr>
          <a:xfrm>
            <a:off x="1143000" y="1638300"/>
            <a:ext cx="158496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Nested </a:t>
            </a:r>
            <a:r>
              <a:rPr lang="en-US" sz="4400" b="1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Statement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is an </a:t>
            </a:r>
            <a:r>
              <a:rPr lang="en-US" sz="4400" b="1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statement inside another </a:t>
            </a:r>
            <a:r>
              <a:rPr lang="en-US" sz="4400" b="1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 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statement.</a:t>
            </a:r>
          </a:p>
          <a:p>
            <a:pPr algn="just"/>
            <a:endParaRPr lang="en-US" sz="4400" b="1" dirty="0">
              <a:solidFill>
                <a:schemeClr val="accent6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4400" dirty="0"/>
              <a:t>It allows checking multiple conditions in a hierarchical manner.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E609A-B9FE-1023-6D18-4E3983407258}"/>
              </a:ext>
            </a:extLst>
          </p:cNvPr>
          <p:cNvSpPr txBox="1"/>
          <p:nvPr/>
        </p:nvSpPr>
        <p:spPr>
          <a:xfrm>
            <a:off x="1143000" y="4349962"/>
            <a:ext cx="15087600" cy="528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25"/>
              </a:lnSpc>
            </a:pPr>
            <a:endParaRPr lang="en-US" sz="4000" b="0" dirty="0">
              <a:solidFill>
                <a:srgbClr val="C678DD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C678DD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C678DD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4000" b="0" dirty="0">
                <a:solidFill>
                  <a:srgbClr val="C678DD"/>
                </a:solidFill>
                <a:effectLst/>
                <a:latin typeface="Fira Code" pitchFamily="1" charset="0"/>
              </a:rPr>
              <a:t>if</a:t>
            </a: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4000" b="0" dirty="0">
                <a:solidFill>
                  <a:schemeClr val="accent6">
                    <a:lumMod val="75000"/>
                  </a:schemeClr>
                </a:solidFill>
                <a:effectLst/>
                <a:latin typeface="Fira Code" pitchFamily="1" charset="0"/>
              </a:rPr>
              <a:t>(condition1)</a:t>
            </a: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{</a:t>
            </a: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  <a:r>
              <a:rPr lang="en-US" sz="4000" b="0" dirty="0">
                <a:solidFill>
                  <a:srgbClr val="C678DD"/>
                </a:solidFill>
                <a:effectLst/>
                <a:latin typeface="Fira Code" pitchFamily="1" charset="0"/>
              </a:rPr>
              <a:t>if</a:t>
            </a: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4000" b="0" dirty="0">
                <a:solidFill>
                  <a:schemeClr val="accent6">
                    <a:lumMod val="75000"/>
                  </a:schemeClr>
                </a:solidFill>
                <a:effectLst/>
                <a:latin typeface="Fira Code" pitchFamily="1" charset="0"/>
              </a:rPr>
              <a:t>(condition2) </a:t>
            </a: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	{</a:t>
            </a:r>
          </a:p>
          <a:p>
            <a:pPr>
              <a:lnSpc>
                <a:spcPts val="1125"/>
              </a:lnSpc>
            </a:pPr>
            <a:endParaRPr lang="en-US" sz="4000" b="0" i="1" dirty="0">
              <a:solidFill>
                <a:srgbClr val="5C6370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i="1" dirty="0">
              <a:solidFill>
                <a:srgbClr val="5C6370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i="1" dirty="0">
              <a:solidFill>
                <a:srgbClr val="5C6370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4000" b="0" i="1" dirty="0">
                <a:solidFill>
                  <a:srgbClr val="5C6370"/>
                </a:solidFill>
                <a:effectLst/>
                <a:latin typeface="Fira Code" pitchFamily="1" charset="0"/>
              </a:rPr>
              <a:t>   	     </a:t>
            </a:r>
          </a:p>
          <a:p>
            <a:pPr>
              <a:lnSpc>
                <a:spcPts val="1125"/>
              </a:lnSpc>
            </a:pPr>
            <a:r>
              <a:rPr lang="en-US" sz="4000" b="0" i="1" dirty="0">
                <a:solidFill>
                  <a:srgbClr val="5C6370"/>
                </a:solidFill>
                <a:effectLst/>
                <a:latin typeface="Fira Code" pitchFamily="1" charset="0"/>
              </a:rPr>
              <a:t>	// Code executes if both conditions are true</a:t>
            </a: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}</a:t>
            </a: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40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4000" b="0" dirty="0">
                <a:solidFill>
                  <a:srgbClr val="ABB2BF"/>
                </a:solidFill>
                <a:effectLst/>
                <a:latin typeface="Fira Code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6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F12-2F67-8204-D5A6-516B820D0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789B28E1-F035-7FCC-4EE4-65863AF5F63B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Nested IF Statements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8ED7D-2D3C-7959-7013-05C6783990D3}"/>
              </a:ext>
            </a:extLst>
          </p:cNvPr>
          <p:cNvSpPr txBox="1"/>
          <p:nvPr/>
        </p:nvSpPr>
        <p:spPr>
          <a:xfrm>
            <a:off x="1143000" y="2019300"/>
            <a:ext cx="15087600" cy="7907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25"/>
              </a:lnSpc>
            </a:pPr>
            <a:endParaRPr lang="en-US" sz="2400" b="0" dirty="0">
              <a:solidFill>
                <a:srgbClr val="C678DD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C678DD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main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()</a:t>
            </a: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{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1125"/>
              </a:lnSpc>
            </a:pPr>
            <a:r>
              <a:rPr lang="en-US" sz="2400" dirty="0">
                <a:solidFill>
                  <a:srgbClr val="C678DD"/>
                </a:solidFill>
                <a:latin typeface="Fira Code" pitchFamily="1" charset="0"/>
              </a:rPr>
              <a:t>	</a:t>
            </a:r>
            <a:r>
              <a:rPr lang="en-US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marks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dirty="0">
                <a:solidFill>
                  <a:srgbClr val="ABB2BF"/>
                </a:solidFill>
                <a:latin typeface="Fira Code" pitchFamily="1" charset="0"/>
              </a:rPr>
              <a:t>	</a:t>
            </a:r>
            <a:r>
              <a:rPr lang="en-US" sz="24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cout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98C379"/>
                </a:solidFill>
                <a:effectLst/>
                <a:latin typeface="Fira Code" pitchFamily="1" charset="0"/>
              </a:rPr>
              <a:t>"Enter marks: "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dirty="0">
                <a:solidFill>
                  <a:srgbClr val="ABB2BF"/>
                </a:solidFill>
                <a:latin typeface="Fira Code" pitchFamily="1" charset="0"/>
              </a:rPr>
              <a:t>	</a:t>
            </a:r>
            <a:r>
              <a:rPr lang="en-US" sz="24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cin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&gt;&gt;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marks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125"/>
              </a:lnSpc>
            </a:pPr>
            <a:b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</a:b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1125"/>
              </a:lnSpc>
            </a:pPr>
            <a:r>
              <a:rPr lang="en-US" sz="2400" dirty="0">
                <a:solidFill>
                  <a:srgbClr val="ABB2BF"/>
                </a:solidFill>
                <a:latin typeface="Fira Code" pitchFamily="1" charset="0"/>
              </a:rPr>
              <a:t>	</a:t>
            </a:r>
            <a:r>
              <a:rPr lang="en-US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if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(</a:t>
            </a:r>
            <a:r>
              <a:rPr lang="en-US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marks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&gt;=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D19A66"/>
                </a:solidFill>
                <a:effectLst/>
                <a:latin typeface="Fira Code" pitchFamily="1" charset="0"/>
              </a:rPr>
              <a:t>50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)</a:t>
            </a: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	{</a:t>
            </a:r>
            <a:r>
              <a:rPr lang="en-US" sz="2400" b="0" i="1" dirty="0">
                <a:solidFill>
                  <a:srgbClr val="5C6370"/>
                </a:solidFill>
                <a:effectLst/>
                <a:latin typeface="Fira Code" pitchFamily="1" charset="0"/>
              </a:rPr>
              <a:t> </a:t>
            </a:r>
          </a:p>
          <a:p>
            <a:pPr>
              <a:lnSpc>
                <a:spcPts val="1125"/>
              </a:lnSpc>
            </a:pPr>
            <a:endParaRPr lang="en-US" sz="2400" i="1" dirty="0">
              <a:solidFill>
                <a:srgbClr val="5C6370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i="1" dirty="0">
                <a:solidFill>
                  <a:srgbClr val="5C6370"/>
                </a:solidFill>
                <a:effectLst/>
                <a:latin typeface="Fira Code" pitchFamily="1" charset="0"/>
              </a:rPr>
              <a:t>	// Outer if</a:t>
            </a: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</a:t>
            </a:r>
            <a:r>
              <a:rPr lang="en-US" sz="24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cout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98C379"/>
                </a:solidFill>
                <a:effectLst/>
                <a:latin typeface="Fira Code" pitchFamily="1" charset="0"/>
              </a:rPr>
              <a:t>"Passed!"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Fira Code" pitchFamily="1" charset="0"/>
              </a:rPr>
              <a:t>endl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b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</a:t>
            </a:r>
            <a:r>
              <a:rPr lang="en-US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if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(</a:t>
            </a:r>
            <a:r>
              <a:rPr lang="en-US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marks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&gt;=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D19A66"/>
                </a:solidFill>
                <a:effectLst/>
                <a:latin typeface="Fira Code" pitchFamily="1" charset="0"/>
              </a:rPr>
              <a:t>90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)</a:t>
            </a: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{</a:t>
            </a:r>
            <a:r>
              <a:rPr lang="en-US" sz="2400" b="0" i="1" dirty="0">
                <a:solidFill>
                  <a:srgbClr val="5C6370"/>
                </a:solidFill>
                <a:effectLst/>
                <a:latin typeface="Fira Code" pitchFamily="1" charset="0"/>
              </a:rPr>
              <a:t> </a:t>
            </a:r>
          </a:p>
          <a:p>
            <a:pPr>
              <a:lnSpc>
                <a:spcPts val="1125"/>
              </a:lnSpc>
            </a:pPr>
            <a:endParaRPr lang="en-US" sz="2400" i="1" dirty="0">
              <a:solidFill>
                <a:srgbClr val="5C6370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i="1" dirty="0">
                <a:solidFill>
                  <a:srgbClr val="5C6370"/>
                </a:solidFill>
                <a:effectLst/>
                <a:latin typeface="Fira Code" pitchFamily="1" charset="0"/>
              </a:rPr>
              <a:t>		  // Inner if</a:t>
            </a: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    </a:t>
            </a:r>
            <a:r>
              <a:rPr lang="en-US" sz="24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cout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98C379"/>
                </a:solidFill>
                <a:effectLst/>
                <a:latin typeface="Fira Code" pitchFamily="1" charset="0"/>
              </a:rPr>
              <a:t>"Excellent Grade!"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Fira Code" pitchFamily="1" charset="0"/>
              </a:rPr>
              <a:t>endl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	   }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	    </a:t>
            </a: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	}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	else</a:t>
            </a: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 </a:t>
            </a:r>
          </a:p>
          <a:p>
            <a:pPr>
              <a:lnSpc>
                <a:spcPts val="1125"/>
              </a:lnSpc>
            </a:pPr>
            <a:r>
              <a:rPr lang="en-US" sz="2400" dirty="0">
                <a:solidFill>
                  <a:srgbClr val="ABB2BF"/>
                </a:solidFill>
                <a:latin typeface="Fira Code" pitchFamily="1" charset="0"/>
              </a:rPr>
              <a:t>	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{</a:t>
            </a:r>
          </a:p>
          <a:p>
            <a:pPr>
              <a:lnSpc>
                <a:spcPts val="1125"/>
              </a:lnSpc>
            </a:pPr>
            <a:endParaRPr lang="en-US" sz="2400" b="0" dirty="0">
              <a:solidFill>
                <a:srgbClr val="ABB2BF"/>
              </a:solidFill>
              <a:effectLst/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    </a:t>
            </a:r>
            <a:r>
              <a:rPr lang="en-US" sz="2400" b="0" dirty="0" err="1">
                <a:solidFill>
                  <a:srgbClr val="E06C75"/>
                </a:solidFill>
                <a:effectLst/>
                <a:latin typeface="Fira Code" pitchFamily="1" charset="0"/>
              </a:rPr>
              <a:t>cout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98C379"/>
                </a:solidFill>
                <a:effectLst/>
                <a:latin typeface="Fira Code" pitchFamily="1" charset="0"/>
              </a:rPr>
              <a:t>"Failed!"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61AFEF"/>
                </a:solidFill>
                <a:effectLst/>
                <a:latin typeface="Fira Code" pitchFamily="1" charset="0"/>
              </a:rPr>
              <a:t>&lt;&lt;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Fira Code" pitchFamily="1" charset="0"/>
              </a:rPr>
              <a:t>endl</a:t>
            </a: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;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    </a:t>
            </a:r>
          </a:p>
          <a:p>
            <a:pPr>
              <a:lnSpc>
                <a:spcPts val="1125"/>
              </a:lnSpc>
            </a:pPr>
            <a:endParaRPr lang="en-US" sz="2400" dirty="0">
              <a:solidFill>
                <a:srgbClr val="ABB2BF"/>
              </a:solidFill>
              <a:latin typeface="Fira Code" pitchFamily="1" charset="0"/>
            </a:endParaRP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	}</a:t>
            </a:r>
          </a:p>
          <a:p>
            <a:pPr>
              <a:lnSpc>
                <a:spcPts val="1125"/>
              </a:lnSpc>
            </a:pPr>
            <a:r>
              <a:rPr lang="en-US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1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D45D7-5AB4-E983-2A08-41872C04D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E625564F-2388-C246-9353-18623BEF8F62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Switch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02E9B-2284-30B6-B193-4ECB7E194FB4}"/>
              </a:ext>
            </a:extLst>
          </p:cNvPr>
          <p:cNvSpPr txBox="1"/>
          <p:nvPr/>
        </p:nvSpPr>
        <p:spPr>
          <a:xfrm>
            <a:off x="1143000" y="1638300"/>
            <a:ext cx="165354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You can use the </a:t>
            </a:r>
            <a:r>
              <a:rPr lang="en-US" sz="4400" b="1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Switch 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statement to select one of many code of blocks to be executed.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7690E-95B9-79EC-E3BD-F26F5D8F697D}"/>
              </a:ext>
            </a:extLst>
          </p:cNvPr>
          <p:cNvSpPr txBox="1"/>
          <p:nvPr/>
        </p:nvSpPr>
        <p:spPr>
          <a:xfrm>
            <a:off x="1196189" y="6896100"/>
            <a:ext cx="16535400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</a:t>
            </a:r>
            <a:r>
              <a:rPr lang="en-US" sz="4400" b="1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Switch Statement 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an alternative to multiple </a:t>
            </a:r>
            <a:r>
              <a:rPr lang="en-US" sz="4400" b="1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if-else, else-if </a:t>
            </a:r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conditions.</a:t>
            </a:r>
          </a:p>
          <a:p>
            <a:pPr algn="just"/>
            <a:endParaRPr lang="en-US" sz="4400" dirty="0"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4400" dirty="0">
                <a:latin typeface="+mj-lt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used when checking a single variable against multiple values.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E510F-86D7-03A4-CA4F-5C1EA1D35E52}"/>
              </a:ext>
            </a:extLst>
          </p:cNvPr>
          <p:cNvSpPr txBox="1"/>
          <p:nvPr/>
        </p:nvSpPr>
        <p:spPr>
          <a:xfrm>
            <a:off x="1371600" y="3429000"/>
            <a:ext cx="1066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4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F26D-8B30-7477-5C14-E8724D4A2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32E476C2-4E97-15B3-9887-DA87F01CE639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Switch Statement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E3DC9-159D-38BA-026C-17352A3E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38"/>
          <a:stretch/>
        </p:blipFill>
        <p:spPr>
          <a:xfrm>
            <a:off x="0" y="2095500"/>
            <a:ext cx="82296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3055F-2988-136A-6BFD-C38F2F8E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1" y="1420083"/>
            <a:ext cx="9515150" cy="8866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A62644-C3C3-B979-2C04-B861D6F67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057901"/>
            <a:ext cx="6633142" cy="1142999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51F35764-66FB-8D5C-A7FE-CA35AE1ACB01}"/>
              </a:ext>
            </a:extLst>
          </p:cNvPr>
          <p:cNvSpPr txBox="1"/>
          <p:nvPr/>
        </p:nvSpPr>
        <p:spPr>
          <a:xfrm>
            <a:off x="457200" y="4931618"/>
            <a:ext cx="12413131" cy="781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32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73DB70-C33B-00D8-AA6E-7AEF98D24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462935"/>
            <a:ext cx="6482947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608</Words>
  <Application>Microsoft Office PowerPoint</Application>
  <PresentationFormat>Custom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Lato Bold</vt:lpstr>
      <vt:lpstr>Consolas</vt:lpstr>
      <vt:lpstr>Arial Black</vt:lpstr>
      <vt:lpstr>Fira Code</vt:lpstr>
      <vt:lpstr>Wingdings</vt:lpstr>
      <vt:lpstr>Lato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gcs2538</cp:lastModifiedBy>
  <cp:revision>52</cp:revision>
  <dcterms:created xsi:type="dcterms:W3CDTF">2006-08-16T00:00:00Z</dcterms:created>
  <dcterms:modified xsi:type="dcterms:W3CDTF">2025-02-12T13:47:16Z</dcterms:modified>
  <dc:identifier>DAGWSbDlgcI</dc:identifier>
</cp:coreProperties>
</file>