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82" r:id="rId4"/>
    <p:sldId id="281" r:id="rId5"/>
    <p:sldId id="283" r:id="rId6"/>
    <p:sldId id="289" r:id="rId7"/>
    <p:sldId id="290" r:id="rId8"/>
    <p:sldId id="284" r:id="rId9"/>
    <p:sldId id="285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64" r:id="rId21"/>
  </p:sldIdLst>
  <p:sldSz cx="18288000" cy="10287000"/>
  <p:notesSz cx="6858000" cy="9144000"/>
  <p:embeddedFontLst>
    <p:embeddedFont>
      <p:font typeface="Lat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22" autoAdjust="0"/>
  </p:normalViewPr>
  <p:slideViewPr>
    <p:cSldViewPr>
      <p:cViewPr varScale="1">
        <p:scale>
          <a:sx n="22" d="100"/>
          <a:sy n="22" d="100"/>
        </p:scale>
        <p:origin x="11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C2E0C-79A4-43FA-8B4A-237911A0DEF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C087-0484-406B-A35D-365DFFAC9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5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91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8516-4AB8-2ED1-6B9C-34E0DD0E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9A7192-E96A-897F-C026-32669D45A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2E6F8-220C-7FE2-774A-CCC5F78A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7F7C-5142-E4F1-9DE3-10AAF5BC4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D6C7-B67E-952A-CDDB-E32239DF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0D3F3-7425-63EC-1144-E05155E03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00B62-2B84-8EAA-67EC-AD2D9A3B1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A077-DCFF-45DF-2BEA-350CA3CFE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5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7EECD-016B-9789-07E3-9961ABFAD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7114D-81E4-4E55-FE82-683BC25E3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F79ED-07FD-C32A-A00F-7A34D63AB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E71C6-6A05-65DF-AF86-2FBF82B6F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0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484F9-044E-7EB9-A210-405622F7A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377D5-70F3-C0E3-6434-0EDEE105F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17669-86DC-B951-1334-B94B4B6B7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D18A5-1B88-7A5E-5DBA-8478E14C8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60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38E61-C0D7-70D5-5E3D-31DC0BD1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31715F-798D-CCDF-511B-82F70B731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21118-E420-CCFA-A486-E53FB5848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13865-4E9A-12FB-31FA-C6E20DF11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1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587FA-59B3-38CB-856F-1E2D85DD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538A4-5C07-8567-49FB-130606B30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08912B-5E76-E9D7-6C43-64320D926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B2A4A-06FC-9762-F187-310298A2DD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01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B3B9-F9BD-6049-7FD6-0E53E000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A2EA36-2F6B-1894-3567-8A7A97663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3CC15-0B1E-3138-537C-CEF587C69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3E6C1-0FBF-A8D6-1288-FB7C90928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5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F7C5A-DB4D-FED0-F34C-1DD21B6E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6B062-4843-C400-6010-2F32517AF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7564E4-6F3A-48EF-87C5-9A3211B29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A987A-84F0-6557-D633-825050A23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8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178F-E627-6586-CDCF-A664BAED9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2E698-1AE9-6FE4-69F5-DBE67AC4C2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DB07FA-6FB9-8817-488D-315FF8519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91418-08E8-CDD9-EF2E-28EC592D0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5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ADCDB-53B0-3DE8-3D79-59E2F409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EF3D4-BBA4-E564-F2A2-5D54B9BB1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BC73F-3D4F-D254-D84B-615FC0DDC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7C6CE-7EF1-69E4-EACC-DBB88D2BB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68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99917-0F03-668D-5E17-3DE955434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B194B-2C47-9859-AA4B-F12984324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5BC55-65FE-1BEB-3B7D-73D3131B2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6AD21-AF02-3B7A-3B5C-9E5F154A0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24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45503-A1E1-1800-C48E-109BCFBC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0A126-9B5D-D9C8-F5AF-527F97A02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F0199A-6B3C-E97A-34D5-FA3A5A296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84D09-1880-E5BB-8076-19315A2E2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316B2-AF48-2B94-9E7D-E27DCCDA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CFE8B-5896-928F-5E5C-87AE881CF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6FFC8-773A-2AE6-BD13-FBFE37D66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DAFC-8174-B15C-5267-600CCC28D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89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908A-E32F-94FC-3BB5-D2781501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FB4CE-C425-2703-1A04-9BF577908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301E6-023A-57FD-4395-E547BBA25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A76C2-378D-5733-6439-F7E5D7284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C087-0484-406B-A35D-365DFFAC93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0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Lecture 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j-lt"/>
              </a:endParaRPr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107296" y="7849939"/>
            <a:ext cx="4038598" cy="40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3200" dirty="0">
                <a:solidFill>
                  <a:srgbClr val="4D4D4D"/>
                </a:solidFill>
                <a:latin typeface="+mj-lt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857903" y="5447033"/>
            <a:ext cx="1662722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5400" b="1" dirty="0"/>
              <a:t>Functions in C++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8586D-DB7A-F46E-2519-CA8DDAAF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756F1-3211-B87E-5C73-9A83ED28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"/>
            <a:ext cx="14396987" cy="10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DE88E-E3CE-31B3-C15E-1355C9B1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938140-513B-79FD-F0BF-7ED2CCB8A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97900"/>
            <a:ext cx="12860522" cy="6691199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3260B6F9-9437-4CF3-5C55-CF66B62A5D01}"/>
              </a:ext>
            </a:extLst>
          </p:cNvPr>
          <p:cNvSpPr txBox="1"/>
          <p:nvPr/>
        </p:nvSpPr>
        <p:spPr>
          <a:xfrm>
            <a:off x="1143000" y="495300"/>
            <a:ext cx="13716000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Output of Previous Code Example </a:t>
            </a:r>
            <a:r>
              <a:rPr lang="en-US" sz="6000" b="1" spc="-100" dirty="0">
                <a:solidFill>
                  <a:srgbClr val="FF0000"/>
                </a:solidFill>
                <a:latin typeface="+mj-lt"/>
                <a:ea typeface="Lato Bold"/>
                <a:cs typeface="Lato Bold"/>
                <a:sym typeface="Lato Bold"/>
              </a:rPr>
              <a:t>(CMATH)</a:t>
            </a:r>
          </a:p>
        </p:txBody>
      </p:sp>
    </p:spTree>
    <p:extLst>
      <p:ext uri="{BB962C8B-B14F-4D97-AF65-F5344CB8AC3E}">
        <p14:creationId xmlns:p14="http://schemas.microsoft.com/office/powerpoint/2010/main" val="4389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FE68-60AC-161B-7996-11B1A13E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BE86A65-0D98-A4BE-B157-432FEDB483C1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Returning Values From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591B8B-76E9-7E3B-6BAE-20C28848A709}"/>
              </a:ext>
            </a:extLst>
          </p:cNvPr>
          <p:cNvSpPr txBox="1"/>
          <p:nvPr/>
        </p:nvSpPr>
        <p:spPr>
          <a:xfrm>
            <a:off x="1143000" y="1638300"/>
            <a:ext cx="158496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In C++, a function can </a:t>
            </a:r>
            <a:r>
              <a:rPr lang="en-US" sz="4400" dirty="0">
                <a:solidFill>
                  <a:srgbClr val="FF0000"/>
                </a:solidFill>
              </a:rPr>
              <a:t>"return"</a:t>
            </a:r>
            <a:r>
              <a:rPr lang="en-US" sz="4400" dirty="0"/>
              <a:t> a value back to the part of the program that called it. </a:t>
            </a:r>
          </a:p>
          <a:p>
            <a:endParaRPr lang="en-US" sz="4400" dirty="0"/>
          </a:p>
          <a:p>
            <a:r>
              <a:rPr lang="en-US" sz="4400" dirty="0"/>
              <a:t>This means the function can calculate or process something and then send that result back to where it was needed </a:t>
            </a:r>
          </a:p>
        </p:txBody>
      </p:sp>
    </p:spTree>
    <p:extLst>
      <p:ext uri="{BB962C8B-B14F-4D97-AF65-F5344CB8AC3E}">
        <p14:creationId xmlns:p14="http://schemas.microsoft.com/office/powerpoint/2010/main" val="15954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7A2FC-9C2F-4FCE-D103-6AEBD5B6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64F653A4-2AE8-74B8-27B1-1D6F64D2BCC2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Returning Values From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CBBDC-797E-633A-8232-2E49168C9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1790700"/>
            <a:ext cx="15681960" cy="851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53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4B0CD-EC94-8446-5FB9-69E5DB9DA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29BE8DFD-F82F-9BEA-082C-BCDEBF9ED526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Variable Scope Rules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2BF10-978B-A452-C42F-620E8CF9E0D0}"/>
              </a:ext>
            </a:extLst>
          </p:cNvPr>
          <p:cNvSpPr txBox="1"/>
          <p:nvPr/>
        </p:nvSpPr>
        <p:spPr>
          <a:xfrm>
            <a:off x="1143000" y="1638300"/>
            <a:ext cx="15849600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Scope:</a:t>
            </a:r>
            <a:r>
              <a:rPr lang="en-US" sz="4400" dirty="0"/>
              <a:t> Where a variable can be used in your program.</a:t>
            </a:r>
          </a:p>
          <a:p>
            <a:endParaRPr lang="en-US" sz="4400" dirty="0"/>
          </a:p>
          <a:p>
            <a:r>
              <a:rPr lang="en-US" sz="4400" dirty="0"/>
              <a:t>Think of it like </a:t>
            </a:r>
            <a:r>
              <a:rPr lang="en-US" sz="4400" dirty="0">
                <a:solidFill>
                  <a:srgbClr val="FF0000"/>
                </a:solidFill>
              </a:rPr>
              <a:t>“Variable visibility”</a:t>
            </a:r>
          </a:p>
          <a:p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/>
              <a:t>Three types we’ll cover:</a:t>
            </a:r>
          </a:p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Global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Local Variables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Static Variables</a:t>
            </a:r>
          </a:p>
        </p:txBody>
      </p:sp>
    </p:spTree>
    <p:extLst>
      <p:ext uri="{BB962C8B-B14F-4D97-AF65-F5344CB8AC3E}">
        <p14:creationId xmlns:p14="http://schemas.microsoft.com/office/powerpoint/2010/main" val="16271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CBED-1025-5F82-25B4-690BFA62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40593988-8330-2C85-5E38-13D815032C3C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Global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10A18-70B9-4100-B13E-5766282A71AF}"/>
              </a:ext>
            </a:extLst>
          </p:cNvPr>
          <p:cNvSpPr txBox="1"/>
          <p:nvPr/>
        </p:nvSpPr>
        <p:spPr>
          <a:xfrm>
            <a:off x="1143000" y="1638300"/>
            <a:ext cx="15849600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Definition:</a:t>
            </a:r>
            <a:r>
              <a:rPr lang="en-US" sz="4400" dirty="0"/>
              <a:t> Variables declared </a:t>
            </a:r>
            <a:r>
              <a:rPr lang="en-US" sz="4400" dirty="0">
                <a:solidFill>
                  <a:srgbClr val="FF0000"/>
                </a:solidFill>
              </a:rPr>
              <a:t>outside</a:t>
            </a:r>
            <a:r>
              <a:rPr lang="en-US" sz="4400" dirty="0"/>
              <a:t> all functions.</a:t>
            </a:r>
          </a:p>
          <a:p>
            <a:endParaRPr lang="en-US" sz="4400" dirty="0"/>
          </a:p>
          <a:p>
            <a:r>
              <a:rPr lang="en-US" sz="4400" b="1" dirty="0"/>
              <a:t>Scope:</a:t>
            </a:r>
            <a:r>
              <a:rPr lang="en-US" sz="4400" dirty="0"/>
              <a:t> Usable anywhere in the program.</a:t>
            </a:r>
          </a:p>
          <a:p>
            <a:endParaRPr lang="en-US" sz="4400" dirty="0"/>
          </a:p>
          <a:p>
            <a:r>
              <a:rPr lang="en-US" sz="4400" b="1" dirty="0"/>
              <a:t>Lifetime:</a:t>
            </a:r>
            <a:r>
              <a:rPr lang="en-US" sz="4400" dirty="0"/>
              <a:t> Lives as long as the program runs.</a:t>
            </a:r>
          </a:p>
        </p:txBody>
      </p:sp>
    </p:spTree>
    <p:extLst>
      <p:ext uri="{BB962C8B-B14F-4D97-AF65-F5344CB8AC3E}">
        <p14:creationId xmlns:p14="http://schemas.microsoft.com/office/powerpoint/2010/main" val="155011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C57D-AD67-A5E6-E201-59C9A624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CE489F07-7BF7-1FF3-7E08-E2112F0821C8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Global Variables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2CA273-6B1E-27F9-0128-289ABA3A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62100"/>
            <a:ext cx="17847388" cy="838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B5F2ED-38FE-0C16-EC34-08EB5DA5B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5337" y="1322924"/>
            <a:ext cx="9443051" cy="17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0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8E2E-5AFE-21D1-F092-12DB36FB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7E464FC-6F17-BB49-24AF-8CC69CF1148F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Local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67901-CB9F-D78D-EB43-EAB89AEAC93A}"/>
              </a:ext>
            </a:extLst>
          </p:cNvPr>
          <p:cNvSpPr txBox="1"/>
          <p:nvPr/>
        </p:nvSpPr>
        <p:spPr>
          <a:xfrm>
            <a:off x="1143000" y="1638300"/>
            <a:ext cx="8382000" cy="7078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Definition:</a:t>
            </a:r>
            <a:r>
              <a:rPr lang="en-US" sz="4400" dirty="0"/>
              <a:t> Variables declared </a:t>
            </a:r>
            <a:r>
              <a:rPr lang="en-US" sz="4400" dirty="0">
                <a:solidFill>
                  <a:srgbClr val="FF0000"/>
                </a:solidFill>
              </a:rPr>
              <a:t>inside</a:t>
            </a:r>
            <a:r>
              <a:rPr lang="en-US" sz="4400" dirty="0"/>
              <a:t> a function.</a:t>
            </a:r>
          </a:p>
          <a:p>
            <a:endParaRPr lang="en-US" sz="4400" dirty="0"/>
          </a:p>
          <a:p>
            <a:r>
              <a:rPr lang="en-US" sz="4400" b="1" dirty="0"/>
              <a:t>Scope:</a:t>
            </a:r>
            <a:r>
              <a:rPr lang="en-US" sz="4400" dirty="0"/>
              <a:t> Only usable within that function.</a:t>
            </a:r>
          </a:p>
          <a:p>
            <a:endParaRPr lang="en-US" sz="4400" dirty="0"/>
          </a:p>
          <a:p>
            <a:r>
              <a:rPr lang="en-US" sz="4400" b="1" dirty="0"/>
              <a:t>Lifetime:</a:t>
            </a:r>
            <a:r>
              <a:rPr lang="en-US" sz="4400" dirty="0"/>
              <a:t> Lives as long as the program runs.</a:t>
            </a:r>
          </a:p>
          <a:p>
            <a:endParaRPr lang="en-US" sz="4400" dirty="0"/>
          </a:p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Caution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Overusing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can make 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messy!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2AC618-25F4-B4F1-070F-C8781595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3086100"/>
            <a:ext cx="1001058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143C-502E-BA14-234F-A3ED2EB7D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E22742F3-391F-C2D4-4D38-D88DD0636644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Local Variables</a:t>
            </a:r>
          </a:p>
        </p:txBody>
      </p:sp>
      <p:pic>
        <p:nvPicPr>
          <p:cNvPr id="2050" name="Picture 2" descr="C++ Variable Scopes">
            <a:extLst>
              <a:ext uri="{FF2B5EF4-FFF2-40B4-BE49-F238E27FC236}">
                <a16:creationId xmlns:a16="http://schemas.microsoft.com/office/drawing/2014/main" id="{E00751EF-702B-7B8F-D317-6C9369ACE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92981"/>
            <a:ext cx="12725400" cy="880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3A29D0-03CA-1A29-BF8E-7528D8C29087}"/>
              </a:ext>
            </a:extLst>
          </p:cNvPr>
          <p:cNvSpPr/>
          <p:nvPr/>
        </p:nvSpPr>
        <p:spPr>
          <a:xfrm>
            <a:off x="8610600" y="3848100"/>
            <a:ext cx="41148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5A12DD-95E9-3D52-C56D-94F3C1DC5202}"/>
              </a:ext>
            </a:extLst>
          </p:cNvPr>
          <p:cNvSpPr/>
          <p:nvPr/>
        </p:nvSpPr>
        <p:spPr>
          <a:xfrm>
            <a:off x="9144000" y="5793848"/>
            <a:ext cx="4114800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F55B-F713-4B50-E7E3-5D082B65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F38C983D-FEFB-B33C-1B02-9A24911FBB67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Local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F4728-2D85-ECEA-B8FF-A9DEA266ED6E}"/>
              </a:ext>
            </a:extLst>
          </p:cNvPr>
          <p:cNvSpPr txBox="1"/>
          <p:nvPr/>
        </p:nvSpPr>
        <p:spPr>
          <a:xfrm>
            <a:off x="1143000" y="1638300"/>
            <a:ext cx="16078200" cy="504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Definition:</a:t>
            </a:r>
            <a:r>
              <a:rPr lang="en-US" sz="4400" dirty="0"/>
              <a:t> Variables declared </a:t>
            </a:r>
            <a:r>
              <a:rPr lang="en-US" sz="4400" dirty="0">
                <a:solidFill>
                  <a:srgbClr val="FF0000"/>
                </a:solidFill>
              </a:rPr>
              <a:t>inside</a:t>
            </a:r>
            <a:r>
              <a:rPr lang="en-US" sz="4400" dirty="0"/>
              <a:t> a function.</a:t>
            </a:r>
          </a:p>
          <a:p>
            <a:endParaRPr lang="en-US" sz="4400" dirty="0"/>
          </a:p>
          <a:p>
            <a:r>
              <a:rPr lang="en-US" sz="4400" b="1" dirty="0"/>
              <a:t>Scope:</a:t>
            </a:r>
            <a:r>
              <a:rPr lang="en-US" sz="4400" dirty="0"/>
              <a:t> Only usable within that function.</a:t>
            </a:r>
          </a:p>
          <a:p>
            <a:endParaRPr lang="en-US" sz="4400" dirty="0"/>
          </a:p>
          <a:p>
            <a:r>
              <a:rPr lang="en-US" sz="4400" b="1" dirty="0"/>
              <a:t>Lifetime:</a:t>
            </a:r>
            <a:r>
              <a:rPr lang="en-US" sz="4400" dirty="0"/>
              <a:t> Lives as long as the program runs.</a:t>
            </a:r>
          </a:p>
          <a:p>
            <a:endParaRPr lang="en-US" sz="4400" dirty="0"/>
          </a:p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Caution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 Overusing </a:t>
            </a:r>
            <a:r>
              <a:rPr lang="en-US" sz="3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globals</a:t>
            </a: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can make 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code messy!</a:t>
            </a:r>
          </a:p>
        </p:txBody>
      </p:sp>
    </p:spTree>
    <p:extLst>
      <p:ext uri="{BB962C8B-B14F-4D97-AF65-F5344CB8AC3E}">
        <p14:creationId xmlns:p14="http://schemas.microsoft.com/office/powerpoint/2010/main" val="32463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2057400" y="163062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Outlines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2057400" y="2773620"/>
            <a:ext cx="13175131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Introduction to 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Role of 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Call and Return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Library Functions (Math)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User-Defined Functions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Definition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Prototype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n-US" sz="4000" dirty="0"/>
              <a:t>Function Call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Passing Arguments to Functions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/>
              <a:t>Returning Values from Functions</a:t>
            </a: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BDD7-D5AA-66A2-037C-5B264660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B7B77481-E220-E00B-E2B7-4D4609096041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5E8D2-1EDC-6CCE-3049-ABB1C6A0EAE9}"/>
              </a:ext>
            </a:extLst>
          </p:cNvPr>
          <p:cNvSpPr txBox="1"/>
          <p:nvPr/>
        </p:nvSpPr>
        <p:spPr>
          <a:xfrm>
            <a:off x="1143000" y="1638300"/>
            <a:ext cx="15849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latin typeface="+mj-lt"/>
              </a:rPr>
              <a:t>Definition from Textbook</a:t>
            </a:r>
          </a:p>
          <a:p>
            <a:r>
              <a:rPr lang="en-US" sz="4400" dirty="0">
                <a:latin typeface="+mj-lt"/>
              </a:rPr>
              <a:t>	A Function is a </a:t>
            </a:r>
            <a:r>
              <a:rPr lang="en-US" sz="4400" dirty="0">
                <a:solidFill>
                  <a:srgbClr val="FF0000"/>
                </a:solidFill>
                <a:latin typeface="+mj-lt"/>
              </a:rPr>
              <a:t>subprogram, or module, </a:t>
            </a:r>
            <a:r>
              <a:rPr lang="en-US" sz="4400" dirty="0">
                <a:latin typeface="+mj-lt"/>
              </a:rPr>
              <a:t>to which any amount of data can be sent, but which returns only one value.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/>
              <a:t>Every C++ program has at least one function. </a:t>
            </a:r>
          </a:p>
          <a:p>
            <a:endParaRPr lang="en-US" sz="4400" dirty="0"/>
          </a:p>
          <a:p>
            <a:r>
              <a:rPr lang="en-US" sz="4400" b="1" dirty="0">
                <a:solidFill>
                  <a:schemeClr val="accent6">
                    <a:lumMod val="75000"/>
                  </a:schemeClr>
                </a:solidFill>
              </a:rPr>
              <a:t>Any Guesses Which One Function I am Talking About </a:t>
            </a:r>
            <a:r>
              <a:rPr lang="en-US" sz="8800" dirty="0"/>
              <a:t>❓</a:t>
            </a:r>
            <a:endParaRPr lang="en-US" sz="8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4400" dirty="0"/>
          </a:p>
          <a:p>
            <a:r>
              <a:rPr lang="en-US" sz="4400" b="1" dirty="0"/>
              <a:t>main()</a:t>
            </a:r>
            <a:r>
              <a:rPr lang="en-US" sz="4400" dirty="0"/>
              <a:t>, which is automatically called when you execute the C++ Program i.e. program execution always begins with main().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3506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D66A1-FB97-5152-4ABD-4CF57F570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98EA7BA9-2D02-7E3F-6297-2EC587692B55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7B7CE-69F3-8CFD-7D0E-95592822452A}"/>
              </a:ext>
            </a:extLst>
          </p:cNvPr>
          <p:cNvSpPr txBox="1"/>
          <p:nvPr/>
        </p:nvSpPr>
        <p:spPr>
          <a:xfrm>
            <a:off x="1143000" y="1638300"/>
            <a:ext cx="15849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A function is a block of code which only runs when it is called.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You can pass data, known as parameters, into a function.</a:t>
            </a:r>
          </a:p>
          <a:p>
            <a:endParaRPr lang="en-US" sz="4400" dirty="0">
              <a:latin typeface="+mj-lt"/>
            </a:endParaRPr>
          </a:p>
          <a:p>
            <a:r>
              <a:rPr lang="en-US" sz="4400" dirty="0">
                <a:latin typeface="+mj-lt"/>
              </a:rPr>
              <a:t>Functions are used to perform certain actions, and they are important for reusing code: Define the code once, and use it many times.</a:t>
            </a:r>
          </a:p>
          <a:p>
            <a:pPr algn="just"/>
            <a:endParaRPr lang="en-US" sz="4400" b="1" dirty="0">
              <a:solidFill>
                <a:schemeClr val="accent6">
                  <a:lumMod val="75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r>
              <a:rPr lang="en-US" sz="4400" dirty="0"/>
              <a:t>It helps in breaking down </a:t>
            </a:r>
            <a:r>
              <a:rPr lang="en-US" sz="4400" dirty="0">
                <a:solidFill>
                  <a:srgbClr val="FF0000"/>
                </a:solidFill>
              </a:rPr>
              <a:t>complex programs into smaller</a:t>
            </a:r>
            <a:r>
              <a:rPr lang="en-US" sz="4400" dirty="0"/>
              <a:t>, manageable parts.</a:t>
            </a:r>
          </a:p>
          <a:p>
            <a:endParaRPr lang="en-US" sz="4400" dirty="0"/>
          </a:p>
          <a:p>
            <a:r>
              <a:rPr lang="en-US" sz="4400" dirty="0"/>
              <a:t>Functions improve code </a:t>
            </a:r>
            <a:r>
              <a:rPr lang="en-US" sz="4400" dirty="0">
                <a:solidFill>
                  <a:srgbClr val="FF0000"/>
                </a:solidFill>
              </a:rPr>
              <a:t>reusability</a:t>
            </a:r>
            <a:r>
              <a:rPr lang="en-US" sz="4400" dirty="0"/>
              <a:t> and </a:t>
            </a:r>
            <a:r>
              <a:rPr lang="en-US" sz="4400" dirty="0">
                <a:solidFill>
                  <a:srgbClr val="FF0000"/>
                </a:solidFill>
              </a:rPr>
              <a:t>readability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533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9AD1-5D86-900C-342F-F9CE68791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DEAC39A0-F3A6-0AD7-9E0B-CD9ACE1211BE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Function Prototype</a:t>
            </a:r>
          </a:p>
        </p:txBody>
      </p:sp>
      <p:pic>
        <p:nvPicPr>
          <p:cNvPr id="1026" name="Picture 2" descr="Syntax of Function">
            <a:extLst>
              <a:ext uri="{FF2B5EF4-FFF2-40B4-BE49-F238E27FC236}">
                <a16:creationId xmlns:a16="http://schemas.microsoft.com/office/drawing/2014/main" id="{EBD088F4-BED7-DFB2-F8F2-A458760B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18330729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14498-47AD-0CEE-F6B5-D5A41652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54F6E96-653C-C766-99B0-7EBE2502D7BF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User Define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3DC670-1AC2-62CE-E953-8EC9964C6351}"/>
              </a:ext>
            </a:extLst>
          </p:cNvPr>
          <p:cNvSpPr txBox="1"/>
          <p:nvPr/>
        </p:nvSpPr>
        <p:spPr>
          <a:xfrm>
            <a:off x="1143000" y="1638300"/>
            <a:ext cx="15849600" cy="5786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A function must be defined before it is used.</a:t>
            </a:r>
          </a:p>
          <a:p>
            <a:endParaRPr lang="en-US" sz="4400" dirty="0"/>
          </a:p>
          <a:p>
            <a:r>
              <a:rPr lang="en-US" sz="4400" dirty="0"/>
              <a:t>In C++, a user-defined function is a function created by the programmer to perform a specific task. </a:t>
            </a:r>
            <a:endParaRPr lang="en-US" sz="4400" dirty="0">
              <a:latin typeface="+mj-lt"/>
            </a:endParaRPr>
          </a:p>
          <a:p>
            <a:endParaRPr lang="en-US" sz="4000" dirty="0">
              <a:latin typeface="+mj-lt"/>
            </a:endParaRPr>
          </a:p>
          <a:p>
            <a:r>
              <a:rPr lang="en-US" sz="4000" dirty="0">
                <a:latin typeface="+mj-lt"/>
              </a:rPr>
              <a:t>A C++ function consist of two parts:</a:t>
            </a:r>
          </a:p>
          <a:p>
            <a:r>
              <a:rPr lang="en-US" sz="4000" b="1" dirty="0">
                <a:latin typeface="+mj-lt"/>
              </a:rPr>
              <a:t>Declaration:</a:t>
            </a:r>
            <a:r>
              <a:rPr lang="en-US" sz="4000" dirty="0">
                <a:latin typeface="+mj-lt"/>
              </a:rPr>
              <a:t> the return type, the name of the function, and parameters (if any)</a:t>
            </a:r>
          </a:p>
          <a:p>
            <a:r>
              <a:rPr lang="en-US" sz="4000" b="1" dirty="0">
                <a:latin typeface="+mj-lt"/>
              </a:rPr>
              <a:t>Definition:</a:t>
            </a:r>
            <a:r>
              <a:rPr lang="en-US" sz="4000" dirty="0">
                <a:latin typeface="+mj-lt"/>
              </a:rPr>
              <a:t> the body of the function (code to be executed)</a:t>
            </a:r>
          </a:p>
        </p:txBody>
      </p:sp>
    </p:spTree>
    <p:extLst>
      <p:ext uri="{BB962C8B-B14F-4D97-AF65-F5344CB8AC3E}">
        <p14:creationId xmlns:p14="http://schemas.microsoft.com/office/powerpoint/2010/main" val="34061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5FFD4-6F2E-04D3-16B6-EEE47C6A2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F7F952FD-E136-12D2-5654-BB26FC187DA9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User Define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96D072-DB5A-AAB5-C0F9-2A73BE21D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90700"/>
            <a:ext cx="12766614" cy="849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AE4A75-73D4-F514-6A72-223BACC34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503" y="495300"/>
            <a:ext cx="9902497" cy="242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0C847-B77B-9539-6463-3E7BE402B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9F9DA59C-4ED1-8D86-5E97-D6E11EB2F490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Call &amp; Return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7AE8B-AA52-92B9-9AB3-3380659261DA}"/>
              </a:ext>
            </a:extLst>
          </p:cNvPr>
          <p:cNvSpPr txBox="1"/>
          <p:nvPr/>
        </p:nvSpPr>
        <p:spPr>
          <a:xfrm>
            <a:off x="1143000" y="1638300"/>
            <a:ext cx="15849600" cy="8125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Each function has its own name and when the name is encountered, the function gets called.</a:t>
            </a:r>
          </a:p>
          <a:p>
            <a:r>
              <a:rPr lang="en-US" sz="4400" dirty="0"/>
              <a:t>It can return a value or perform an action without returning any value.</a:t>
            </a:r>
            <a:br>
              <a:rPr lang="en-US" sz="4400" dirty="0"/>
            </a:br>
            <a:br>
              <a:rPr lang="en-US" sz="4400" dirty="0"/>
            </a:br>
            <a:r>
              <a:rPr lang="en-US" sz="4400" b="1" dirty="0"/>
              <a:t>Function Call:</a:t>
            </a:r>
            <a:r>
              <a:rPr lang="en-US" sz="4400" dirty="0"/>
              <a:t> </a:t>
            </a:r>
          </a:p>
          <a:p>
            <a:r>
              <a:rPr lang="en-US" sz="4400" dirty="0"/>
              <a:t>We tell the computer to use the </a:t>
            </a:r>
            <a:br>
              <a:rPr lang="en-US" sz="4400" dirty="0"/>
            </a:br>
            <a:r>
              <a:rPr lang="en-US" sz="4400" dirty="0"/>
              <a:t>function.</a:t>
            </a:r>
          </a:p>
          <a:p>
            <a:endParaRPr lang="en-US" sz="4400" b="1" dirty="0"/>
          </a:p>
          <a:p>
            <a:r>
              <a:rPr lang="en-US" sz="4400" b="1" dirty="0"/>
              <a:t>Return Statement:</a:t>
            </a:r>
            <a:r>
              <a:rPr lang="en-US" sz="4400" dirty="0"/>
              <a:t> </a:t>
            </a:r>
          </a:p>
          <a:p>
            <a:r>
              <a:rPr lang="en-US" sz="4400" dirty="0"/>
              <a:t>The function can give back a </a:t>
            </a:r>
          </a:p>
          <a:p>
            <a:r>
              <a:rPr lang="en-US" sz="4400" dirty="0"/>
              <a:t>result.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3089B-1A1C-6B0E-84DA-AB8EF291F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429" y="3728435"/>
            <a:ext cx="8526931" cy="64736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641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8E6D-6190-074B-737F-BA7382324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9">
            <a:extLst>
              <a:ext uri="{FF2B5EF4-FFF2-40B4-BE49-F238E27FC236}">
                <a16:creationId xmlns:a16="http://schemas.microsoft.com/office/drawing/2014/main" id="{5F13B94F-6771-CE51-E911-3ABB5D2A210E}"/>
              </a:ext>
            </a:extLst>
          </p:cNvPr>
          <p:cNvSpPr txBox="1"/>
          <p:nvPr/>
        </p:nvSpPr>
        <p:spPr>
          <a:xfrm>
            <a:off x="1143000" y="4953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+mj-lt"/>
                <a:ea typeface="Lato Bold"/>
                <a:cs typeface="Lato Bold"/>
                <a:sym typeface="Lato Bold"/>
              </a:rPr>
              <a:t>Library Functions (Math Library)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E0994-0AA1-B2F6-CC6F-1C6F7D92BB4F}"/>
              </a:ext>
            </a:extLst>
          </p:cNvPr>
          <p:cNvSpPr txBox="1"/>
          <p:nvPr/>
        </p:nvSpPr>
        <p:spPr>
          <a:xfrm>
            <a:off x="1143000" y="1638300"/>
            <a:ext cx="15849600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>
                <a:latin typeface="+mj-lt"/>
              </a:rPr>
              <a:t>C++ provides built-in functions in different libraries (e.g. &lt;</a:t>
            </a:r>
            <a:r>
              <a:rPr lang="en-US" sz="4400" dirty="0" err="1">
                <a:latin typeface="+mj-lt"/>
              </a:rPr>
              <a:t>cmath</a:t>
            </a:r>
            <a:r>
              <a:rPr lang="en-US" sz="4400" dirty="0">
                <a:latin typeface="+mj-lt"/>
              </a:rPr>
              <a:t>&gt; for math functions).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Commonly used math functions:</a:t>
            </a:r>
          </a:p>
          <a:p>
            <a:endParaRPr lang="en-US" sz="4400" dirty="0"/>
          </a:p>
          <a:p>
            <a:r>
              <a:rPr lang="en-US" sz="4400" b="1" dirty="0"/>
              <a:t>sqrt(x): </a:t>
            </a:r>
            <a:r>
              <a:rPr lang="en-US" sz="4400" dirty="0"/>
              <a:t>Returns the square root of x.</a:t>
            </a:r>
          </a:p>
          <a:p>
            <a:r>
              <a:rPr lang="en-US" sz="4400" b="1" dirty="0"/>
              <a:t>Pow(x, y): </a:t>
            </a:r>
            <a:r>
              <a:rPr lang="en-US" sz="4400" dirty="0"/>
              <a:t>Returns x raised to the power of y.</a:t>
            </a:r>
            <a:endParaRPr lang="en-US" sz="4400" b="1" dirty="0"/>
          </a:p>
          <a:p>
            <a:r>
              <a:rPr lang="en-US" sz="4400" b="1" dirty="0"/>
              <a:t>Sin(x), cos(x), tan(x): </a:t>
            </a:r>
            <a:r>
              <a:rPr lang="en-US" sz="4400" dirty="0"/>
              <a:t>Trigonometric functions.</a:t>
            </a:r>
          </a:p>
        </p:txBody>
      </p:sp>
    </p:spTree>
    <p:extLst>
      <p:ext uri="{BB962C8B-B14F-4D97-AF65-F5344CB8AC3E}">
        <p14:creationId xmlns:p14="http://schemas.microsoft.com/office/powerpoint/2010/main" val="444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629</Words>
  <Application>Microsoft Office PowerPoint</Application>
  <PresentationFormat>Custom</PresentationFormat>
  <Paragraphs>114</Paragraphs>
  <Slides>20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Lato Bold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gcs2538</cp:lastModifiedBy>
  <cp:revision>65</cp:revision>
  <dcterms:created xsi:type="dcterms:W3CDTF">2006-08-16T00:00:00Z</dcterms:created>
  <dcterms:modified xsi:type="dcterms:W3CDTF">2025-02-25T14:12:55Z</dcterms:modified>
  <dc:identifier>DAGWSbDlgcI</dc:identifier>
</cp:coreProperties>
</file>