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2" r:id="rId9"/>
    <p:sldId id="270" r:id="rId10"/>
    <p:sldId id="271" r:id="rId11"/>
    <p:sldId id="264" r:id="rId12"/>
  </p:sldIdLst>
  <p:sldSz cx="18288000" cy="10287000"/>
  <p:notesSz cx="6858000" cy="9144000"/>
  <p:embeddedFontLst>
    <p:embeddedFont>
      <p:font typeface="Constantia" panose="02030602050306030303" pitchFamily="18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</p:embeddedFont>
    <p:embeddedFont>
      <p:font typeface="Lato Bold" panose="020F0502020204030203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313476"/>
            <a:ext cx="9656280" cy="1052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Lecture 02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10193" y="3385279"/>
            <a:ext cx="7467611" cy="647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Programming Fundamentals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11345" y="6081939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7829252" y="6720114"/>
            <a:ext cx="2629495" cy="38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Mr. Umar Khayyam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23C97-F98E-ACC7-B2A5-A95670EBC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632F5E7-BF6F-FC91-DB2C-C80BB155BE4E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4FD777B-8E69-C4ED-9D83-FC73FCBE78E7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2AB620A-53CE-82FB-AB59-37C136CF9B6E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2455B667-18DC-E4FA-9585-57C69BCB2750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4A1D026-ABC8-D776-24CE-AFCDFF384A18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C06710DE-B5CD-70B4-974E-BF20816E1565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23696DBD-8CFB-192C-E407-DB8DC8FAB884}"/>
              </a:ext>
            </a:extLst>
          </p:cNvPr>
          <p:cNvSpPr txBox="1"/>
          <p:nvPr/>
        </p:nvSpPr>
        <p:spPr>
          <a:xfrm>
            <a:off x="3055469" y="856965"/>
            <a:ext cx="82221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Operators in C++ 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1230296-F249-8F71-7388-D1A1F247A649}"/>
              </a:ext>
            </a:extLst>
          </p:cNvPr>
          <p:cNvSpPr txBox="1"/>
          <p:nvPr/>
        </p:nvSpPr>
        <p:spPr>
          <a:xfrm>
            <a:off x="3055468" y="1943100"/>
            <a:ext cx="13175131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Assignment Operators</a:t>
            </a:r>
          </a:p>
          <a:p>
            <a:pPr algn="just"/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Assignment Operators are used to assign values to variable.</a:t>
            </a:r>
          </a:p>
          <a:p>
            <a:pPr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4FE2094-3BA2-69C6-93C3-B2D167A7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46060"/>
              </p:ext>
            </p:extLst>
          </p:nvPr>
        </p:nvGraphicFramePr>
        <p:xfrm>
          <a:off x="3048000" y="4305300"/>
          <a:ext cx="13175130" cy="2438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5713109">
                  <a:extLst>
                    <a:ext uri="{9D8B030D-6E8A-4147-A177-3AD203B41FA5}">
                      <a16:colId xmlns:a16="http://schemas.microsoft.com/office/drawing/2014/main" val="1118908055"/>
                    </a:ext>
                  </a:extLst>
                </a:gridCol>
                <a:gridCol w="7462021">
                  <a:extLst>
                    <a:ext uri="{9D8B030D-6E8A-4147-A177-3AD203B41FA5}">
                      <a16:colId xmlns:a16="http://schemas.microsoft.com/office/drawing/2014/main" val="1783260535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Operator</a:t>
                      </a:r>
                      <a:endParaRPr 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Example</a:t>
                      </a:r>
                      <a:endParaRPr 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1332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+=</a:t>
                      </a:r>
                      <a:endParaRPr 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 += 5</a:t>
                      </a:r>
                      <a:endParaRPr 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85046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-=</a:t>
                      </a:r>
                      <a:endParaRPr 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 -= 5</a:t>
                      </a:r>
                      <a:endParaRPr 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88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71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388325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u="sng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3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796292"/>
                </a:solidFill>
                <a:latin typeface="Lato Bold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055469" y="856965"/>
            <a:ext cx="65457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Header Files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55468" y="2180291"/>
            <a:ext cx="13175131" cy="3016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files tell the compiler how to call some functionality (without knowing how the functionality actually works.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It defines the functionality but does not implement it. The implementation resides in the </a:t>
            </a:r>
            <a:r>
              <a:rPr lang="en-US" sz="2800" b="1" dirty="0"/>
              <a:t>C++ Standard Library</a:t>
            </a:r>
            <a:r>
              <a:rPr lang="en-US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D4D4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&lt;iostream&gt; </a:t>
            </a: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is a standard header file.</a:t>
            </a:r>
            <a:endParaRPr lang="en-US" sz="2800" b="1" dirty="0">
              <a:solidFill>
                <a:srgbClr val="FFC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A1DD9232-DA2E-0451-BC7A-AAF949DF51EF}"/>
              </a:ext>
            </a:extLst>
          </p:cNvPr>
          <p:cNvSpPr txBox="1"/>
          <p:nvPr/>
        </p:nvSpPr>
        <p:spPr>
          <a:xfrm>
            <a:off x="3055469" y="5981700"/>
            <a:ext cx="65457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Library Files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48DD92EA-4B01-836B-E663-8A3D18D3CB6D}"/>
              </a:ext>
            </a:extLst>
          </p:cNvPr>
          <p:cNvSpPr txBox="1"/>
          <p:nvPr/>
        </p:nvSpPr>
        <p:spPr>
          <a:xfrm>
            <a:off x="3055468" y="7023137"/>
            <a:ext cx="13175131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Library is the place where actual functionality is implemented. They contain function body.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D4D4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9D958-1C9F-C116-F979-13A990B7E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2E54198-86C6-47EB-D59B-A066A9616DAF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29F5592-4EE0-9BD3-16E2-3874A36BADD8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97ADF1F-50CD-5F62-68D1-B8AA7736B0D2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32E3C4D4-D4A0-68D5-0E2E-130307BACDBE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64E9918-7BDA-AE3D-2E57-97A648CF8064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19D88ED-93B8-1E23-2090-98054926E767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A3C1D3A9-9546-82BB-F6A0-33CE3323A9BD}"/>
              </a:ext>
            </a:extLst>
          </p:cNvPr>
          <p:cNvSpPr txBox="1"/>
          <p:nvPr/>
        </p:nvSpPr>
        <p:spPr>
          <a:xfrm>
            <a:off x="3055469" y="856965"/>
            <a:ext cx="82221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Header &amp; Library Example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DABFE3B-506A-6C70-32CF-D8A471DB3A62}"/>
              </a:ext>
            </a:extLst>
          </p:cNvPr>
          <p:cNvSpPr txBox="1"/>
          <p:nvPr/>
        </p:nvSpPr>
        <p:spPr>
          <a:xfrm>
            <a:off x="3055468" y="2180291"/>
            <a:ext cx="13175131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Math.h</a:t>
            </a:r>
            <a:r>
              <a:rPr lang="en-US" sz="2800" dirty="0"/>
              <a:t> is a header file. Which includes the prototype for function calls like sqrt(), etc. whereas libm.lib, libmmd.lib are some of math libraries.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C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42B79269-9B35-CE67-6273-E7AD6A8F052C}"/>
              </a:ext>
            </a:extLst>
          </p:cNvPr>
          <p:cNvSpPr txBox="1"/>
          <p:nvPr/>
        </p:nvSpPr>
        <p:spPr>
          <a:xfrm>
            <a:off x="3055469" y="3823041"/>
            <a:ext cx="65457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Variables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39026DB-3406-4992-2402-E70956C79239}"/>
              </a:ext>
            </a:extLst>
          </p:cNvPr>
          <p:cNvSpPr txBox="1"/>
          <p:nvPr/>
        </p:nvSpPr>
        <p:spPr>
          <a:xfrm>
            <a:off x="3055468" y="4864478"/>
            <a:ext cx="13175131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Variables are containers for storing data values.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D4D4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Example: </a:t>
            </a:r>
            <a:r>
              <a:rPr lang="en-US" sz="2800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type </a:t>
            </a:r>
            <a:r>
              <a:rPr lang="en-US" sz="2800" dirty="0" err="1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variableName</a:t>
            </a:r>
            <a:r>
              <a:rPr lang="en-US" sz="2800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= value; &amp; int </a:t>
            </a:r>
            <a:r>
              <a:rPr lang="en-US" sz="2800" dirty="0" err="1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myNum</a:t>
            </a:r>
            <a:r>
              <a:rPr lang="en-US" sz="2800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= 15;</a:t>
            </a:r>
            <a:endParaRPr lang="en-US" sz="2800" b="1" dirty="0">
              <a:solidFill>
                <a:srgbClr val="4D4D4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AF89860F-73AF-2A8C-88F3-6E8D2D54F441}"/>
              </a:ext>
            </a:extLst>
          </p:cNvPr>
          <p:cNvSpPr txBox="1"/>
          <p:nvPr/>
        </p:nvSpPr>
        <p:spPr>
          <a:xfrm>
            <a:off x="3055469" y="6753986"/>
            <a:ext cx="65457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Data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3AA0E-5C0C-7CC9-3261-80D6F205BD40}"/>
              </a:ext>
            </a:extLst>
          </p:cNvPr>
          <p:cNvSpPr txBox="1"/>
          <p:nvPr/>
        </p:nvSpPr>
        <p:spPr>
          <a:xfrm>
            <a:off x="3055468" y="7962900"/>
            <a:ext cx="13175131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data type specifies the size &amp; type of the information the variable will store.</a:t>
            </a:r>
          </a:p>
        </p:txBody>
      </p:sp>
    </p:spTree>
    <p:extLst>
      <p:ext uri="{BB962C8B-B14F-4D97-AF65-F5344CB8AC3E}">
        <p14:creationId xmlns:p14="http://schemas.microsoft.com/office/powerpoint/2010/main" val="57545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16F3C-EA04-E0DF-675C-09FB7CA81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7101180-1BC0-F2F7-99CB-75C008DDAED8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E48BA6E-4EBF-6548-1498-3C9F2196E4A3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831116E-4AC1-DD4F-20DA-A996AADD886A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93522BFB-14D6-E0E0-F427-F1074697B5F9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986E735-9327-B865-E395-04344CF8E2DD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006509B-2E20-F5F4-1903-D0AB7111CDD3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E0A59646-C7A2-F337-64C2-DCCB5D93672C}"/>
              </a:ext>
            </a:extLst>
          </p:cNvPr>
          <p:cNvSpPr txBox="1"/>
          <p:nvPr/>
        </p:nvSpPr>
        <p:spPr>
          <a:xfrm>
            <a:off x="3055469" y="856965"/>
            <a:ext cx="82221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Primary Data Types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CAFB698-DCF6-F436-31EA-7FDD1A60CC99}"/>
              </a:ext>
            </a:extLst>
          </p:cNvPr>
          <p:cNvSpPr txBox="1"/>
          <p:nvPr/>
        </p:nvSpPr>
        <p:spPr>
          <a:xfrm>
            <a:off x="3055468" y="2180291"/>
            <a:ext cx="13175131" cy="5847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Int: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Stores whole numbers, without decimals.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Float: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Store fractional numbers, containing one or more decimals. Sufficient for storing 6-7 decimal digits.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Double: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Stores fractional numbers, containing one or more decimals. Sufficient for 15 decimals digits.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Char: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Store a single character/letter/number, or ASCII Values.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Boolean: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Stores true &amp; false values.</a:t>
            </a:r>
          </a:p>
          <a:p>
            <a:pPr algn="just"/>
            <a:endParaRPr lang="en-US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7423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63BB3-0329-83CA-58AF-17EE0E19B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7CBF079-642F-E152-7DA4-25AC97BDC8AE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6E0669C-3495-827B-2FA9-35D8BDBA914A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2868280-59EF-98B5-3716-4A0EBE18E96C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C3FE138E-AE42-BDEB-8A8F-C522DB3D46F4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4AD7841-6C47-0696-3B0A-103ECF2E672E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0726131E-E731-AE5C-DBEA-F2EE72EBA1A8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E27A1582-C14A-1BE7-99BF-679E3C5D68BB}"/>
              </a:ext>
            </a:extLst>
          </p:cNvPr>
          <p:cNvSpPr txBox="1"/>
          <p:nvPr/>
        </p:nvSpPr>
        <p:spPr>
          <a:xfrm>
            <a:off x="3055469" y="856965"/>
            <a:ext cx="82221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Arrays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1B38273-8FB8-C48B-0EA5-9330BA1F5D11}"/>
              </a:ext>
            </a:extLst>
          </p:cNvPr>
          <p:cNvSpPr txBox="1"/>
          <p:nvPr/>
        </p:nvSpPr>
        <p:spPr>
          <a:xfrm>
            <a:off x="3055468" y="2180291"/>
            <a:ext cx="13175131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Arrays are used to store multiple values in single variable, instead of declaring separate variables for each value.</a:t>
            </a:r>
          </a:p>
          <a:p>
            <a:pPr algn="just"/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Example: </a:t>
            </a:r>
          </a:p>
          <a:p>
            <a:pPr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string cars[4] = {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“Ford”, “Mazda”, “Toyota”, “MG”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}</a:t>
            </a:r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308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B6D17-786A-1D40-63E1-4199F2823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801772A-674A-866C-4E75-67510DD5AFF9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CD98F9D-9C63-5847-14CD-B991BA0D769E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EC1A644-B974-A1DA-1B0F-2509DDF67A51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6BCF1EC5-B77D-DB52-83B3-0C4D24EB2F3B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FE43BCE-3D7F-AA0E-837A-F1774C6465A6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74FD95B-A449-FE46-0282-6A7E6BC90E48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79C00533-F46B-E903-F77C-9C6468B66520}"/>
              </a:ext>
            </a:extLst>
          </p:cNvPr>
          <p:cNvSpPr txBox="1"/>
          <p:nvPr/>
        </p:nvSpPr>
        <p:spPr>
          <a:xfrm>
            <a:off x="3055469" y="856965"/>
            <a:ext cx="82221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Operators in C++ 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F0E4A03F-81E1-6C37-21FF-26A8A1E7E441}"/>
              </a:ext>
            </a:extLst>
          </p:cNvPr>
          <p:cNvSpPr txBox="1"/>
          <p:nvPr/>
        </p:nvSpPr>
        <p:spPr>
          <a:xfrm>
            <a:off x="3055468" y="2180291"/>
            <a:ext cx="13175131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Operators are used to perform 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operations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 on 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variable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 and 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values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.</a:t>
            </a:r>
          </a:p>
          <a:p>
            <a:pPr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Arithmetic:</a:t>
            </a: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Perform mathematical Operations.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(+) Addition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(-) Subtraction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(*) Multiplication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(/) Division 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(%) Modulus</a:t>
            </a:r>
          </a:p>
          <a:p>
            <a:pPr algn="just"/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Example: </a:t>
            </a: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	int a = 5, b = 10;</a:t>
            </a: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	int sum = a + b;</a:t>
            </a: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	int remainder = a % b;  </a:t>
            </a:r>
          </a:p>
          <a:p>
            <a:pPr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6305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CF350-D9AF-670E-4161-F8A7C9B9E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473A757-7271-55C7-C39D-4FC796C5463B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ACE6B05-9FC9-276B-65B4-184C0BCD068C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FE56615-305A-C2C0-5FA5-C78857C98CB3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A753BC72-9101-3310-808F-E95EB1FC3231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8908102-1416-DBB6-20DA-79B7615D637F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959E320-E684-4135-4DAD-5232C72AC6D4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6040C89B-6388-4DCF-64BC-7865AEC4CE5F}"/>
              </a:ext>
            </a:extLst>
          </p:cNvPr>
          <p:cNvSpPr txBox="1"/>
          <p:nvPr/>
        </p:nvSpPr>
        <p:spPr>
          <a:xfrm>
            <a:off x="3055469" y="856965"/>
            <a:ext cx="82221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Operators in C++ 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1F1B3FD-4162-84DF-1119-5C6F14FEE5F9}"/>
              </a:ext>
            </a:extLst>
          </p:cNvPr>
          <p:cNvSpPr txBox="1"/>
          <p:nvPr/>
        </p:nvSpPr>
        <p:spPr>
          <a:xfrm>
            <a:off x="3055468" y="1943100"/>
            <a:ext cx="13175131" cy="7879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Logical Operators</a:t>
            </a:r>
          </a:p>
          <a:p>
            <a:pPr algn="just"/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Logical Operators are used to determine the logic between variables or values.</a:t>
            </a:r>
          </a:p>
          <a:p>
            <a:pPr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(&amp;&amp;)</a:t>
            </a: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(Logical and) It returns true if both statements are true.</a:t>
            </a: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example: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 x &lt; 5 &amp;&amp; x &lt; 10;</a:t>
            </a:r>
          </a:p>
          <a:p>
            <a:pPr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( || )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(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Logical OR) It returns true if one statement is true.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example: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x &lt; 5 || x &lt; 4</a:t>
            </a:r>
          </a:p>
          <a:p>
            <a:pPr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( ! ) 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(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Logical NOT)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Reverse the result, return false if the statement is true.</a:t>
            </a: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example: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!(x &lt; 5 &amp;&amp; x &lt; 4)</a:t>
            </a:r>
          </a:p>
        </p:txBody>
      </p:sp>
    </p:spTree>
    <p:extLst>
      <p:ext uri="{BB962C8B-B14F-4D97-AF65-F5344CB8AC3E}">
        <p14:creationId xmlns:p14="http://schemas.microsoft.com/office/powerpoint/2010/main" val="387518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E008B-A1B7-89AA-868A-338BA7852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56C6D39-3951-B3BC-4AAE-B1491DD268DF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7010B60-13AE-1353-C27E-F70386957031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B01ED6E-24C3-F644-BCE5-D6B8D8EE69A0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4190F2D-EAC0-FE29-1B53-6A49CB15582A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4AC844D-8F21-FE34-354E-C83AD9BAFDE4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F8ABCEE-CB51-9FE7-A57D-405D4481523E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D497E66F-BF6B-EBE1-B1DE-59893B54638B}"/>
              </a:ext>
            </a:extLst>
          </p:cNvPr>
          <p:cNvSpPr txBox="1"/>
          <p:nvPr/>
        </p:nvSpPr>
        <p:spPr>
          <a:xfrm>
            <a:off x="3055469" y="856965"/>
            <a:ext cx="82221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Operators in C++ 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5394672-6FB3-07BE-F30C-410AC2791775}"/>
              </a:ext>
            </a:extLst>
          </p:cNvPr>
          <p:cNvSpPr txBox="1"/>
          <p:nvPr/>
        </p:nvSpPr>
        <p:spPr>
          <a:xfrm>
            <a:off x="3055468" y="1943100"/>
            <a:ext cx="13175131" cy="3447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Logical Operators</a:t>
            </a:r>
          </a:p>
          <a:p>
            <a:pPr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(++)</a:t>
            </a: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(Increment) Increases the value of a variable by 1.</a:t>
            </a:r>
          </a:p>
          <a:p>
            <a:pPr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( -- )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 (Decrement) Decreases the value of a variable by </a:t>
            </a:r>
            <a:r>
              <a:rPr lang="en-US" sz="320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1.</a:t>
            </a: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8624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38A66-3302-BFFD-567E-4015DDAE1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D6A30BD-08EB-058B-87A0-F810D4417E5C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83E2CA8-BACD-402E-AB6E-E5A101FD1E2D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C69C720-CFE3-97C8-EFA1-8D9A4BD3E48B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5F42E3C5-9DCD-61E5-A9D0-A12CC44350D9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33B00D1-6C58-A4C5-2506-D632C74615D4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37ED7F3-5995-18C3-AFA7-3E8A2C8D6192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54CCDA2A-5D0F-AEB3-9A3B-80CBCC8040EB}"/>
              </a:ext>
            </a:extLst>
          </p:cNvPr>
          <p:cNvSpPr txBox="1"/>
          <p:nvPr/>
        </p:nvSpPr>
        <p:spPr>
          <a:xfrm>
            <a:off x="3055469" y="856965"/>
            <a:ext cx="82221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Operators in C++ 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C91190E-2CB0-7E16-3D2B-530B29FFE55B}"/>
              </a:ext>
            </a:extLst>
          </p:cNvPr>
          <p:cNvSpPr txBox="1"/>
          <p:nvPr/>
        </p:nvSpPr>
        <p:spPr>
          <a:xfrm>
            <a:off x="3055468" y="1943100"/>
            <a:ext cx="13175131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Comparison Operators || Relational Operators</a:t>
            </a:r>
          </a:p>
          <a:p>
            <a:pPr algn="just"/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Comparison operators are used to compare two values.</a:t>
            </a:r>
          </a:p>
          <a:p>
            <a:pPr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2E7A26-5CCE-9B54-3329-880BEE76D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53879"/>
              </p:ext>
            </p:extLst>
          </p:nvPr>
        </p:nvGraphicFramePr>
        <p:xfrm>
          <a:off x="3048000" y="4305300"/>
          <a:ext cx="121920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1118908055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1783260535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381361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1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x ==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8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x !=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8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x &gt;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x &lt;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1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x &gt;=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4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Less than or equal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x &lt;=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32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9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572</Words>
  <Application>Microsoft Office PowerPoint</Application>
  <PresentationFormat>Custom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Constantia</vt:lpstr>
      <vt:lpstr>Lato</vt:lpstr>
      <vt:lpstr>Arial</vt:lpstr>
      <vt:lpstr>Lato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Hayam</cp:lastModifiedBy>
  <cp:revision>21</cp:revision>
  <dcterms:created xsi:type="dcterms:W3CDTF">2006-08-16T00:00:00Z</dcterms:created>
  <dcterms:modified xsi:type="dcterms:W3CDTF">2024-12-09T06:51:19Z</dcterms:modified>
  <dc:identifier>DAGWSbDlgcI</dc:identifier>
</cp:coreProperties>
</file>