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76" r:id="rId3"/>
    <p:sldId id="282" r:id="rId4"/>
    <p:sldId id="281" r:id="rId5"/>
    <p:sldId id="283" r:id="rId6"/>
    <p:sldId id="289" r:id="rId7"/>
    <p:sldId id="290" r:id="rId8"/>
    <p:sldId id="284" r:id="rId9"/>
    <p:sldId id="285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64" r:id="rId27"/>
  </p:sldIdLst>
  <p:sldSz cx="18288000" cy="10287000"/>
  <p:notesSz cx="6858000" cy="9144000"/>
  <p:embeddedFontLst>
    <p:embeddedFont>
      <p:font typeface="Lato Bold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22" autoAdjust="0"/>
  </p:normalViewPr>
  <p:slideViewPr>
    <p:cSldViewPr>
      <p:cViewPr varScale="1">
        <p:scale>
          <a:sx n="42" d="100"/>
          <a:sy n="42" d="100"/>
        </p:scale>
        <p:origin x="8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2E0C-79A4-43FA-8B4A-237911A0DEF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C087-0484-406B-A35D-365DFFAC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8516-4AB8-2ED1-6B9C-34E0DD0E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A7192-E96A-897F-C026-32669D45A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2E6F8-220C-7FE2-774A-CCC5F78A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7F7C-5142-E4F1-9DE3-10AAF5BC4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D6C7-B67E-952A-CDDB-E32239DF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0D3F3-7425-63EC-1144-E05155E03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00B62-2B84-8EAA-67EC-AD2D9A3B1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A077-DCFF-45DF-2BEA-350CA3CFE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EECD-016B-9789-07E3-9961ABFA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7114D-81E4-4E55-FE82-683BC25E3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F79ED-07FD-C32A-A00F-7A34D63A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1C6-6A05-65DF-AF86-2FBF82B6F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484F9-044E-7EB9-A210-405622F7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377D5-70F3-C0E3-6434-0EDEE105F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17669-86DC-B951-1334-B94B4B6B7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18A5-1B88-7A5E-5DBA-8478E14C8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8E61-C0D7-70D5-5E3D-31DC0BD1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1715F-798D-CCDF-511B-82F70B73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21118-E420-CCFA-A486-E53FB5848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3865-4E9A-12FB-31FA-C6E20DF11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1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87FA-59B3-38CB-856F-1E2D85DD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538A4-5C07-8567-49FB-130606B3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8912B-5E76-E9D7-6C43-64320D926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B2A4A-06FC-9762-F187-310298A2D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44A86-1BAE-64BF-35B8-37539871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687C2-33E1-FE20-96DB-3F80BA293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24DD1C-BB4E-FCD7-3732-89CB72810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5F0FE-2F53-E69B-00BB-5AE79B7AA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4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5AC-19B9-0186-11C6-701A24BA7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0CE00-482A-9FA9-BDCC-71DDBFE20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B907B-EE6F-A28D-ACC6-6034BA39D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8C317-5A90-23E6-6104-8D3201131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4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01ED-E3EE-7C20-E9CE-7D9623D5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C318D-3EE1-495B-210E-BBBA48633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E60C9-FE4F-5E75-B6D5-122C6EDAB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853FF-4EE9-1F1F-2110-D8BF34FDD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95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EB1AE-D168-7A20-C1ED-A19ECEC6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D69B35-8976-E647-5BDB-65032D57D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79BF1-BD52-6DCF-F0A0-72B079FAF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A3DF-976F-2DCA-CD6A-1C8EA1D84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13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B3B9-F9BD-6049-7FD6-0E53E000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2EA36-2F6B-1894-3567-8A7A97663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3CC15-0B1E-3138-537C-CEF587C69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E6C1-0FBF-A8D6-1288-FB7C90928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5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BF19-7BFE-DB7D-05B5-FEAB8628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3AF0B-01AC-6EA2-C72F-28AC153A8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0578E-745F-E424-7580-E77008B25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E4F94-94D4-F9CB-9253-F7BB13B26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78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870F5-CFB4-4EF9-1B56-0C586186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BB7A3-93F6-F4D4-6AB4-E484CA55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BB9462-5654-3B57-F7AE-304E05AA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ED2C1-128A-B6A2-C48C-0551F1044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7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7C5A-DB4D-FED0-F34C-1DD21B6E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6B062-4843-C400-6010-2F32517AF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564E4-6F3A-48EF-87C5-9A3211B29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A987A-84F0-6557-D633-825050A2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178F-E627-6586-CDCF-A664BAED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2E698-1AE9-6FE4-69F5-DBE67AC4C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B07FA-6FB9-8817-488D-315FF8519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91418-08E8-CDD9-EF2E-28EC592D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DCDB-53B0-3DE8-3D79-59E2F409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EF3D4-BBA4-E564-F2A2-5D54B9BB1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BC73F-3D4F-D254-D84B-615FC0DDC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7C6CE-7EF1-69E4-EACC-DBB88D2BB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99917-0F03-668D-5E17-3DE95543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B194B-2C47-9859-AA4B-F12984324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5BC55-65FE-1BEB-3B7D-73D3131B2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AD21-AF02-3B7A-3B5C-9E5F154A0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5503-A1E1-1800-C48E-109BCFBC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0A126-9B5D-D9C8-F5AF-527F97A02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0199A-6B3C-E97A-34D5-FA3A5A29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84D09-1880-E5BB-8076-19315A2E2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316B2-AF48-2B94-9E7D-E27DCCDA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CFE8B-5896-928F-5E5C-87AE881CF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6FFC8-773A-2AE6-BD13-FBFE37D66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DAFC-8174-B15C-5267-600CCC28D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908A-E32F-94FC-3BB5-D2781501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FB4CE-C425-2703-1A04-9BF577908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301E6-023A-57FD-4395-E547BBA25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76C2-378D-5733-6439-F7E5D7284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107296" y="7849939"/>
            <a:ext cx="4038598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3200" dirty="0">
                <a:solidFill>
                  <a:srgbClr val="4D4D4D"/>
                </a:solidFill>
                <a:latin typeface="+mj-lt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857903" y="5447033"/>
            <a:ext cx="1662722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/>
              <a:t>Functions in C++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586D-DB7A-F46E-2519-CA8DDAA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756F1-3211-B87E-5C73-9A83ED2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"/>
            <a:ext cx="14396987" cy="10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E88E-E3CE-31B3-C15E-1355C9B1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38140-513B-79FD-F0BF-7ED2CCB8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97900"/>
            <a:ext cx="12860522" cy="6691199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3260B6F9-9437-4CF3-5C55-CF66B62A5D01}"/>
              </a:ext>
            </a:extLst>
          </p:cNvPr>
          <p:cNvSpPr txBox="1"/>
          <p:nvPr/>
        </p:nvSpPr>
        <p:spPr>
          <a:xfrm>
            <a:off x="1143000" y="495300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Output of Previous Code Example </a:t>
            </a:r>
            <a:r>
              <a:rPr lang="en-US" sz="6000" b="1" spc="-100" dirty="0">
                <a:solidFill>
                  <a:srgbClr val="FF0000"/>
                </a:solidFill>
                <a:latin typeface="+mj-lt"/>
                <a:ea typeface="Lato Bold"/>
                <a:cs typeface="Lato Bold"/>
                <a:sym typeface="Lato Bold"/>
              </a:rPr>
              <a:t>(CMATH)</a:t>
            </a:r>
          </a:p>
        </p:txBody>
      </p:sp>
    </p:spTree>
    <p:extLst>
      <p:ext uri="{BB962C8B-B14F-4D97-AF65-F5344CB8AC3E}">
        <p14:creationId xmlns:p14="http://schemas.microsoft.com/office/powerpoint/2010/main" val="4389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FE68-60AC-161B-7996-11B1A13E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BE86A65-0D98-A4BE-B157-432FEDB483C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Returning Values From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1B8B-76E9-7E3B-6BAE-20C28848A709}"/>
              </a:ext>
            </a:extLst>
          </p:cNvPr>
          <p:cNvSpPr txBox="1"/>
          <p:nvPr/>
        </p:nvSpPr>
        <p:spPr>
          <a:xfrm>
            <a:off x="1143000" y="1638300"/>
            <a:ext cx="158496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In C++, a function can </a:t>
            </a:r>
            <a:r>
              <a:rPr lang="en-US" sz="4400" dirty="0">
                <a:solidFill>
                  <a:srgbClr val="FF0000"/>
                </a:solidFill>
              </a:rPr>
              <a:t>"return"</a:t>
            </a:r>
            <a:r>
              <a:rPr lang="en-US" sz="4400" dirty="0"/>
              <a:t> a value back to the part of the program that called it. </a:t>
            </a:r>
          </a:p>
          <a:p>
            <a:endParaRPr lang="en-US" sz="4400" dirty="0"/>
          </a:p>
          <a:p>
            <a:r>
              <a:rPr lang="en-US" sz="4400" dirty="0"/>
              <a:t>This means the function can calculate or process something and then send that result back to where it was needed </a:t>
            </a:r>
          </a:p>
        </p:txBody>
      </p:sp>
    </p:spTree>
    <p:extLst>
      <p:ext uri="{BB962C8B-B14F-4D97-AF65-F5344CB8AC3E}">
        <p14:creationId xmlns:p14="http://schemas.microsoft.com/office/powerpoint/2010/main" val="15954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7A2FC-9C2F-4FCE-D103-6AEBD5B6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64F653A4-2AE8-74B8-27B1-1D6F64D2BCC2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Returning Values From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CBBDC-797E-633A-8232-2E49168C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790700"/>
            <a:ext cx="15681960" cy="85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4B0CD-EC94-8446-5FB9-69E5DB9DA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9BE8DFD-F82F-9BEA-082C-BCDEBF9ED526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Variable Scope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2BF10-978B-A452-C42F-620E8CF9E0D0}"/>
              </a:ext>
            </a:extLst>
          </p:cNvPr>
          <p:cNvSpPr txBox="1"/>
          <p:nvPr/>
        </p:nvSpPr>
        <p:spPr>
          <a:xfrm>
            <a:off x="1143000" y="1638300"/>
            <a:ext cx="15849600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Scope:</a:t>
            </a:r>
            <a:r>
              <a:rPr lang="en-US" sz="4400" dirty="0"/>
              <a:t> Where a variable can be used in your program.</a:t>
            </a:r>
          </a:p>
          <a:p>
            <a:endParaRPr lang="en-US" sz="4400" dirty="0"/>
          </a:p>
          <a:p>
            <a:r>
              <a:rPr lang="en-US" sz="4400" dirty="0"/>
              <a:t>Think of it like </a:t>
            </a:r>
            <a:r>
              <a:rPr lang="en-US" sz="4400" dirty="0">
                <a:solidFill>
                  <a:srgbClr val="FF0000"/>
                </a:solidFill>
              </a:rPr>
              <a:t>“Variable visibility”</a:t>
            </a:r>
          </a:p>
          <a:p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/>
              <a:t>Three types we’ll cover: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Global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Local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6271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CBED-1025-5F82-25B4-690BFA62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40593988-8330-2C85-5E38-13D815032C3C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Global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10A18-70B9-4100-B13E-5766282A71AF}"/>
              </a:ext>
            </a:extLst>
          </p:cNvPr>
          <p:cNvSpPr txBox="1"/>
          <p:nvPr/>
        </p:nvSpPr>
        <p:spPr>
          <a:xfrm>
            <a:off x="1143000" y="1638300"/>
            <a:ext cx="15849600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Variables declared </a:t>
            </a:r>
            <a:r>
              <a:rPr lang="en-US" sz="4400" dirty="0">
                <a:solidFill>
                  <a:srgbClr val="FF0000"/>
                </a:solidFill>
              </a:rPr>
              <a:t>outside</a:t>
            </a:r>
            <a:r>
              <a:rPr lang="en-US" sz="4400" dirty="0"/>
              <a:t> all functions.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  <a:r>
              <a:rPr lang="en-US" sz="4400" dirty="0"/>
              <a:t> Usable anywhere in the program.</a:t>
            </a:r>
          </a:p>
          <a:p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Lives as long as the program runs.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Caution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Overusing </a:t>
            </a:r>
            <a:r>
              <a:rPr lang="en-US" sz="4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globals</a:t>
            </a: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can make </a:t>
            </a:r>
            <a:b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messy!</a:t>
            </a:r>
          </a:p>
        </p:txBody>
      </p:sp>
    </p:spTree>
    <p:extLst>
      <p:ext uri="{BB962C8B-B14F-4D97-AF65-F5344CB8AC3E}">
        <p14:creationId xmlns:p14="http://schemas.microsoft.com/office/powerpoint/2010/main" val="15501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C57D-AD67-A5E6-E201-59C9A624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CE489F07-7BF7-1FF3-7E08-E2112F0821C8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Global Variables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CA273-6B1E-27F9-0128-289ABA3A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62100"/>
            <a:ext cx="17847388" cy="83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5F2ED-38FE-0C16-EC34-08EB5DA5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337" y="1322924"/>
            <a:ext cx="9443051" cy="17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8E2E-5AFE-21D1-F092-12DB36FB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7E464FC-6F17-BB49-24AF-8CC69CF1148F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67901-CB9F-D78D-EB43-EAB89AEAC93A}"/>
              </a:ext>
            </a:extLst>
          </p:cNvPr>
          <p:cNvSpPr txBox="1"/>
          <p:nvPr/>
        </p:nvSpPr>
        <p:spPr>
          <a:xfrm>
            <a:off x="1143000" y="1638300"/>
            <a:ext cx="8382000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Variables declared </a:t>
            </a:r>
            <a:r>
              <a:rPr lang="en-US" sz="4400" dirty="0">
                <a:solidFill>
                  <a:srgbClr val="FF0000"/>
                </a:solidFill>
              </a:rPr>
              <a:t>inside</a:t>
            </a:r>
            <a:r>
              <a:rPr lang="en-US" sz="4400" dirty="0"/>
              <a:t> a function.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  <a:r>
              <a:rPr lang="en-US" sz="4400" dirty="0"/>
              <a:t> Only usable within that function.</a:t>
            </a:r>
          </a:p>
          <a:p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Born when the </a:t>
            </a:r>
            <a:br>
              <a:rPr lang="en-US" sz="4400" dirty="0"/>
            </a:br>
            <a:r>
              <a:rPr lang="en-US" sz="4400" dirty="0"/>
              <a:t>function starts, dies when </a:t>
            </a:r>
            <a:br>
              <a:rPr lang="en-US" sz="4400" dirty="0"/>
            </a:br>
            <a:r>
              <a:rPr lang="en-US" sz="4400" dirty="0"/>
              <a:t>it ends.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AC618-25F4-B4F1-070F-C8781595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652" y="2926080"/>
            <a:ext cx="100105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143C-502E-BA14-234F-A3ED2EB7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E22742F3-391F-C2D4-4D38-D88DD0636644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Local Variables</a:t>
            </a:r>
          </a:p>
        </p:txBody>
      </p:sp>
      <p:pic>
        <p:nvPicPr>
          <p:cNvPr id="2050" name="Picture 2" descr="C++ Variable Scopes">
            <a:extLst>
              <a:ext uri="{FF2B5EF4-FFF2-40B4-BE49-F238E27FC236}">
                <a16:creationId xmlns:a16="http://schemas.microsoft.com/office/drawing/2014/main" id="{E00751EF-702B-7B8F-D317-6C9369AC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2981"/>
            <a:ext cx="12725400" cy="88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3A29D0-03CA-1A29-BF8E-7528D8C29087}"/>
              </a:ext>
            </a:extLst>
          </p:cNvPr>
          <p:cNvSpPr/>
          <p:nvPr/>
        </p:nvSpPr>
        <p:spPr>
          <a:xfrm>
            <a:off x="8610600" y="3848100"/>
            <a:ext cx="41148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A12DD-95E9-3D52-C56D-94F3C1DC5202}"/>
              </a:ext>
            </a:extLst>
          </p:cNvPr>
          <p:cNvSpPr/>
          <p:nvPr/>
        </p:nvSpPr>
        <p:spPr>
          <a:xfrm>
            <a:off x="9144000" y="5793848"/>
            <a:ext cx="41148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F55B-F713-4B50-E7E3-5D082B65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38C983D-FEFB-B33C-1B02-9A24911FBB67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Static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4728-2D85-ECEA-B8FF-A9DEA266ED6E}"/>
              </a:ext>
            </a:extLst>
          </p:cNvPr>
          <p:cNvSpPr txBox="1"/>
          <p:nvPr/>
        </p:nvSpPr>
        <p:spPr>
          <a:xfrm>
            <a:off x="1143000" y="1638300"/>
            <a:ext cx="16078200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Retains its value across multiple function calls and persists throughout the program's execution.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</a:p>
          <a:p>
            <a:r>
              <a:rPr lang="en-US" sz="4400" b="1" dirty="0"/>
              <a:t>	</a:t>
            </a:r>
            <a:r>
              <a:rPr lang="en-US" sz="4000" b="1" dirty="0"/>
              <a:t> Static Local Variable: </a:t>
            </a:r>
            <a:r>
              <a:rPr lang="en-US" sz="4000" dirty="0"/>
              <a:t>Only usable within that function.</a:t>
            </a:r>
          </a:p>
          <a:p>
            <a:r>
              <a:rPr lang="en-US" sz="4000" b="1" dirty="0"/>
              <a:t>	Static Global Variable: </a:t>
            </a:r>
            <a:r>
              <a:rPr lang="en-US" sz="4000" dirty="0"/>
              <a:t>Usable anywhere in the program.</a:t>
            </a:r>
          </a:p>
          <a:p>
            <a:r>
              <a:rPr lang="en-US" sz="4400" b="1" dirty="0"/>
              <a:t>	</a:t>
            </a:r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Exists </a:t>
            </a:r>
            <a:r>
              <a:rPr lang="en-US" sz="4400" dirty="0">
                <a:solidFill>
                  <a:srgbClr val="FF0000"/>
                </a:solidFill>
              </a:rPr>
              <a:t>throughout the program's execution</a:t>
            </a:r>
            <a:r>
              <a:rPr lang="en-US" sz="4400" dirty="0"/>
              <a:t>, even if declared inside a function.</a:t>
            </a:r>
          </a:p>
        </p:txBody>
      </p:sp>
    </p:spTree>
    <p:extLst>
      <p:ext uri="{BB962C8B-B14F-4D97-AF65-F5344CB8AC3E}">
        <p14:creationId xmlns:p14="http://schemas.microsoft.com/office/powerpoint/2010/main" val="32463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2057400" y="163062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2057400" y="2773620"/>
            <a:ext cx="13175131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Introduction to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Role of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Call and Return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Library Functions (Math)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User-Defined Functions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Definition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Prototype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Call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Passing Arguments to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Returning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F9045-446B-0CC3-D95D-CF798B7C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099E2806-BD1A-DDAE-6B10-4AD796E5CC2A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Static Variables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C043D-6976-2B8E-71D9-924CAA25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90699"/>
            <a:ext cx="11201400" cy="8087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CF9243-D4D6-2670-DD61-652A562B2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232" y="400890"/>
            <a:ext cx="672579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23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59C69-5C18-E007-9C7A-31AD7338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7EE5460C-9CFE-8950-9399-9619247F5274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Short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5FFA5-1AE8-4CC4-7CF0-4A889F64BDAF}"/>
              </a:ext>
            </a:extLst>
          </p:cNvPr>
          <p:cNvSpPr txBox="1"/>
          <p:nvPr/>
        </p:nvSpPr>
        <p:spPr>
          <a:xfrm>
            <a:off x="1143000" y="1638300"/>
            <a:ext cx="160782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Local: </a:t>
            </a:r>
            <a:r>
              <a:rPr lang="en-US" sz="4400" dirty="0"/>
              <a:t>Only Inside its Block/function </a:t>
            </a:r>
            <a:r>
              <a:rPr lang="en-US" sz="4400" dirty="0">
                <a:solidFill>
                  <a:srgbClr val="FF0000"/>
                </a:solidFill>
              </a:rPr>
              <a:t>(super restricted).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/>
              <a:t>Global: </a:t>
            </a:r>
            <a:r>
              <a:rPr lang="en-US" sz="4400" dirty="0"/>
              <a:t>Accessible anywhere in program </a:t>
            </a:r>
            <a:r>
              <a:rPr lang="en-US" sz="4400" dirty="0">
                <a:solidFill>
                  <a:srgbClr val="FF0000"/>
                </a:solidFill>
              </a:rPr>
              <a:t>(wide open).</a:t>
            </a:r>
          </a:p>
          <a:p>
            <a:endParaRPr lang="en-US" sz="4400" dirty="0">
              <a:solidFill>
                <a:srgbClr val="FF0000"/>
              </a:solidFill>
            </a:endParaRPr>
          </a:p>
          <a:p>
            <a:r>
              <a:rPr lang="en-US" sz="4400" b="1" dirty="0"/>
              <a:t>Static: </a:t>
            </a:r>
            <a:r>
              <a:rPr lang="en-US" sz="4400" dirty="0"/>
              <a:t>space for it gets allocated for the lifetime of the program </a:t>
            </a:r>
            <a:r>
              <a:rPr lang="en-US" sz="4400" dirty="0">
                <a:solidFill>
                  <a:srgbClr val="FF0000"/>
                </a:solidFill>
              </a:rPr>
              <a:t>(it remember it’s value).</a:t>
            </a:r>
          </a:p>
        </p:txBody>
      </p:sp>
    </p:spTree>
    <p:extLst>
      <p:ext uri="{BB962C8B-B14F-4D97-AF65-F5344CB8AC3E}">
        <p14:creationId xmlns:p14="http://schemas.microsoft.com/office/powerpoint/2010/main" val="15748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A289-709F-CC08-5B21-C6333BF8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AF794685-48B3-C307-BC9A-085E7796266C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Passing Data To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85DD0-C27C-67B9-6A59-D68054283634}"/>
              </a:ext>
            </a:extLst>
          </p:cNvPr>
          <p:cNvSpPr txBox="1"/>
          <p:nvPr/>
        </p:nvSpPr>
        <p:spPr>
          <a:xfrm>
            <a:off x="1143000" y="1638300"/>
            <a:ext cx="16078200" cy="7448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Functions often need data to work with.</a:t>
            </a:r>
          </a:p>
          <a:p>
            <a:br>
              <a:rPr lang="en-US" sz="4400" dirty="0"/>
            </a:br>
            <a:r>
              <a:rPr lang="en-US" sz="4400" dirty="0"/>
              <a:t>Two main ways to pass data in C++:</a:t>
            </a:r>
            <a:br>
              <a:rPr lang="en-US" sz="4400" dirty="0"/>
            </a:br>
            <a:endParaRPr lang="en-US" sz="4400" dirty="0"/>
          </a:p>
          <a:p>
            <a:r>
              <a:rPr lang="en-US" sz="4400" b="1" dirty="0"/>
              <a:t>Call by Value</a:t>
            </a:r>
            <a:r>
              <a:rPr lang="en-US" sz="4400" dirty="0"/>
              <a:t>: Send a </a:t>
            </a:r>
            <a:r>
              <a:rPr lang="en-US" sz="4400" i="1" dirty="0"/>
              <a:t>copy</a:t>
            </a:r>
            <a:r>
              <a:rPr lang="en-US" sz="4400" dirty="0"/>
              <a:t> of the data.</a:t>
            </a:r>
          </a:p>
          <a:p>
            <a:r>
              <a:rPr lang="en-US" sz="4400" b="1" dirty="0"/>
              <a:t>Call by Reference</a:t>
            </a:r>
            <a:r>
              <a:rPr lang="en-US" sz="4400" dirty="0"/>
              <a:t>: Send the </a:t>
            </a:r>
            <a:r>
              <a:rPr lang="en-US" sz="4400" i="1" dirty="0"/>
              <a:t>address</a:t>
            </a:r>
            <a:r>
              <a:rPr lang="en-US" sz="4400" dirty="0"/>
              <a:t> or </a:t>
            </a:r>
            <a:r>
              <a:rPr lang="en-US" sz="4400" i="1" dirty="0"/>
              <a:t>reference</a:t>
            </a:r>
            <a:r>
              <a:rPr lang="en-US" sz="4400" dirty="0"/>
              <a:t> to the data.</a:t>
            </a:r>
          </a:p>
          <a:p>
            <a:endParaRPr lang="en-US" sz="4400" dirty="0"/>
          </a:p>
          <a:p>
            <a:r>
              <a:rPr lang="en-US" sz="6600" b="1" dirty="0">
                <a:solidFill>
                  <a:srgbClr val="FF0000"/>
                </a:solidFill>
              </a:rPr>
              <a:t>Confused </a:t>
            </a:r>
            <a:r>
              <a:rPr lang="en-US" sz="6600" dirty="0"/>
              <a:t>💭😕</a:t>
            </a:r>
          </a:p>
          <a:p>
            <a:endParaRPr lang="en-US" sz="6600" dirty="0"/>
          </a:p>
          <a:p>
            <a:r>
              <a:rPr lang="en-US" sz="4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Let’s break these down!</a:t>
            </a:r>
          </a:p>
        </p:txBody>
      </p:sp>
    </p:spTree>
    <p:extLst>
      <p:ext uri="{BB962C8B-B14F-4D97-AF65-F5344CB8AC3E}">
        <p14:creationId xmlns:p14="http://schemas.microsoft.com/office/powerpoint/2010/main" val="198054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CF3DA-CDC5-7ED8-8725-6A515FE71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CAAFE391-730B-B5F4-74EC-301451F86FD4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Passing Data To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CD5B2-FB3C-C682-4796-18844A398455}"/>
              </a:ext>
            </a:extLst>
          </p:cNvPr>
          <p:cNvSpPr txBox="1"/>
          <p:nvPr/>
        </p:nvSpPr>
        <p:spPr>
          <a:xfrm>
            <a:off x="1143000" y="1638300"/>
            <a:ext cx="16078200" cy="4062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Call by Value</a:t>
            </a:r>
            <a:br>
              <a:rPr lang="en-US" sz="4400" b="1" dirty="0"/>
            </a:br>
            <a:r>
              <a:rPr lang="en-US" sz="4400" b="1" dirty="0"/>
              <a:t>	</a:t>
            </a:r>
            <a:r>
              <a:rPr lang="en-US" sz="4400" dirty="0"/>
              <a:t>Function gets a copy</a:t>
            </a:r>
          </a:p>
          <a:p>
            <a:r>
              <a:rPr lang="en-US" sz="4400" b="1" dirty="0"/>
              <a:t>	Key Point</a:t>
            </a:r>
            <a:r>
              <a:rPr lang="en-US" sz="4400" dirty="0"/>
              <a:t>: Changes inside the function don’t affect the original.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>
                <a:solidFill>
                  <a:srgbClr val="FF0000"/>
                </a:solidFill>
              </a:rPr>
              <a:t>Use Case</a:t>
            </a:r>
            <a:r>
              <a:rPr lang="en-US" sz="4400" dirty="0">
                <a:solidFill>
                  <a:srgbClr val="FF0000"/>
                </a:solidFill>
              </a:rPr>
              <a:t>: 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Protect original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169CD-B297-0E1F-6C59-34CF2C1C6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3714994"/>
            <a:ext cx="9342120" cy="6579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1335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E9177-CE71-861B-8718-A06F989E0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39E27CA-27A2-425C-6225-65321733554C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Passing Data To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8C9A4-BB32-257A-10BA-4A1646B13CFE}"/>
              </a:ext>
            </a:extLst>
          </p:cNvPr>
          <p:cNvSpPr txBox="1"/>
          <p:nvPr/>
        </p:nvSpPr>
        <p:spPr>
          <a:xfrm>
            <a:off x="1143000" y="1638300"/>
            <a:ext cx="16078200" cy="4493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Call by Reference</a:t>
            </a:r>
            <a:br>
              <a:rPr lang="en-US" sz="4400" b="1" dirty="0"/>
            </a:br>
            <a:r>
              <a:rPr lang="en-US" sz="4400" b="1" dirty="0"/>
              <a:t>	</a:t>
            </a:r>
            <a:r>
              <a:rPr lang="en-US" sz="4400" dirty="0"/>
              <a:t>Function gets a reference (or pointer) to the variable.</a:t>
            </a:r>
          </a:p>
          <a:p>
            <a:r>
              <a:rPr lang="en-US" sz="4400" b="1" dirty="0"/>
              <a:t>	Key Point</a:t>
            </a:r>
            <a:r>
              <a:rPr lang="en-US" sz="4400" dirty="0"/>
              <a:t>: Changes </a:t>
            </a:r>
            <a:r>
              <a:rPr lang="en-US" sz="4400" i="1" dirty="0"/>
              <a:t>do</a:t>
            </a:r>
            <a:r>
              <a:rPr lang="en-US" sz="4400" dirty="0"/>
              <a:t> affect the original.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>
                <a:solidFill>
                  <a:srgbClr val="FF0000"/>
                </a:solidFill>
              </a:rPr>
              <a:t>Pointers work too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(Will cover that in last lecture)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C671F-EA4F-536C-3D90-0478A1FF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914944"/>
            <a:ext cx="11002058" cy="60061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42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A1E45-C149-4F74-F07B-BF2C3EFAD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9C14FE-2915-2DFB-3465-46BFD7C08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68" y="1409700"/>
            <a:ext cx="16933063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05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BDD7-D5AA-66A2-037C-5B26466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7B77481-E220-E00B-E2B7-4D460909604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8D2-1EDC-6CCE-3049-ABB1C6A0EAE9}"/>
              </a:ext>
            </a:extLst>
          </p:cNvPr>
          <p:cNvSpPr txBox="1"/>
          <p:nvPr/>
        </p:nvSpPr>
        <p:spPr>
          <a:xfrm>
            <a:off x="1143000" y="1638300"/>
            <a:ext cx="15849600" cy="7448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latin typeface="+mj-lt"/>
              </a:rPr>
              <a:t>Definition from Textbook</a:t>
            </a:r>
          </a:p>
          <a:p>
            <a:r>
              <a:rPr lang="en-US" sz="4400" dirty="0">
                <a:latin typeface="+mj-lt"/>
              </a:rPr>
              <a:t>	A Function is a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subprogram, or module, </a:t>
            </a:r>
            <a:r>
              <a:rPr lang="en-US" sz="4400" dirty="0">
                <a:latin typeface="+mj-lt"/>
              </a:rPr>
              <a:t>to which any amount of data can be sent, but which returns only one value.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/>
              <a:t>Every C++ program has at least one function. </a:t>
            </a:r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Any Guesses Which One Function I am Talking About </a:t>
            </a:r>
            <a:r>
              <a:rPr lang="en-US" sz="8800" dirty="0"/>
              <a:t>❓</a:t>
            </a:r>
            <a:endParaRPr lang="en-US" sz="8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400" dirty="0"/>
          </a:p>
          <a:p>
            <a:r>
              <a:rPr lang="en-US" sz="4400" b="1" dirty="0"/>
              <a:t>main()</a:t>
            </a:r>
            <a:r>
              <a:rPr lang="en-US" sz="4400" dirty="0"/>
              <a:t>, which is automatically called when you execute the C++ Program i.e. program execution always begins with main().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5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D66A1-FB97-5152-4ABD-4CF57F570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98EA7BA9-2D02-7E3F-6297-2EC587692B55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7B7CE-69F3-8CFD-7D0E-95592822452A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A function is a block of code which only runs when it is called.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You can pass data, known as parameters, into a function.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Functions are used to perform certain actions, and they are important for reusing code: Define the code once, and use it many times.</a:t>
            </a:r>
          </a:p>
          <a:p>
            <a:pPr algn="just"/>
            <a:endParaRPr lang="en-US" sz="4400" b="1" dirty="0">
              <a:solidFill>
                <a:schemeClr val="accent6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r>
              <a:rPr lang="en-US" sz="4400" dirty="0"/>
              <a:t>It helps in breaking down </a:t>
            </a:r>
            <a:r>
              <a:rPr lang="en-US" sz="4400" dirty="0">
                <a:solidFill>
                  <a:srgbClr val="FF0000"/>
                </a:solidFill>
              </a:rPr>
              <a:t>complex programs into smaller</a:t>
            </a:r>
            <a:r>
              <a:rPr lang="en-US" sz="4400" dirty="0"/>
              <a:t>, manageable parts.</a:t>
            </a:r>
          </a:p>
          <a:p>
            <a:endParaRPr lang="en-US" sz="4400" dirty="0"/>
          </a:p>
          <a:p>
            <a:r>
              <a:rPr lang="en-US" sz="4400" dirty="0"/>
              <a:t>Functions improve code </a:t>
            </a:r>
            <a:r>
              <a:rPr lang="en-US" sz="4400" dirty="0">
                <a:solidFill>
                  <a:srgbClr val="FF0000"/>
                </a:solidFill>
              </a:rPr>
              <a:t>reusability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FF0000"/>
                </a:solidFill>
              </a:rPr>
              <a:t>readability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3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9AD1-5D86-900C-342F-F9CE6879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DEAC39A0-F3A6-0AD7-9E0B-CD9ACE1211BE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 Prototype</a:t>
            </a:r>
          </a:p>
        </p:txBody>
      </p:sp>
      <p:pic>
        <p:nvPicPr>
          <p:cNvPr id="1026" name="Picture 2" descr="Syntax of Function">
            <a:extLst>
              <a:ext uri="{FF2B5EF4-FFF2-40B4-BE49-F238E27FC236}">
                <a16:creationId xmlns:a16="http://schemas.microsoft.com/office/drawing/2014/main" id="{EBD088F4-BED7-DFB2-F8F2-A458760B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1833072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D6B6CB-F801-50EF-E152-970C5A07FDFA}"/>
              </a:ext>
            </a:extLst>
          </p:cNvPr>
          <p:cNvSpPr/>
          <p:nvPr/>
        </p:nvSpPr>
        <p:spPr>
          <a:xfrm>
            <a:off x="609600" y="26289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1C72B8-DE34-C7D6-1D31-832D1E4290AA}"/>
              </a:ext>
            </a:extLst>
          </p:cNvPr>
          <p:cNvSpPr/>
          <p:nvPr/>
        </p:nvSpPr>
        <p:spPr>
          <a:xfrm>
            <a:off x="3962400" y="2400300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BF5078-FE18-253B-E4C7-94D5D3D02E10}"/>
              </a:ext>
            </a:extLst>
          </p:cNvPr>
          <p:cNvSpPr/>
          <p:nvPr/>
        </p:nvSpPr>
        <p:spPr>
          <a:xfrm>
            <a:off x="1828800" y="5943601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79D0B-763A-AE61-0657-57C6C3D70AD6}"/>
              </a:ext>
            </a:extLst>
          </p:cNvPr>
          <p:cNvSpPr/>
          <p:nvPr/>
        </p:nvSpPr>
        <p:spPr>
          <a:xfrm>
            <a:off x="5977965" y="6035041"/>
            <a:ext cx="2743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19BE85-FB82-1358-A47D-678C62CFBBBA}"/>
              </a:ext>
            </a:extLst>
          </p:cNvPr>
          <p:cNvSpPr/>
          <p:nvPr/>
        </p:nvSpPr>
        <p:spPr>
          <a:xfrm>
            <a:off x="13868400" y="6035041"/>
            <a:ext cx="36576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14498-47AD-0CEE-F6B5-D5A41652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54F6E96-653C-C766-99B0-7EBE2502D7BF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User Define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DC670-1AC2-62CE-E953-8EC9964C6351}"/>
              </a:ext>
            </a:extLst>
          </p:cNvPr>
          <p:cNvSpPr txBox="1"/>
          <p:nvPr/>
        </p:nvSpPr>
        <p:spPr>
          <a:xfrm>
            <a:off x="1143000" y="1638300"/>
            <a:ext cx="15849600" cy="578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A function must be defined before it is used.</a:t>
            </a:r>
          </a:p>
          <a:p>
            <a:endParaRPr lang="en-US" sz="4400" dirty="0"/>
          </a:p>
          <a:p>
            <a:r>
              <a:rPr lang="en-US" sz="4400" dirty="0"/>
              <a:t>In C++, a user-defined function is a function created by the programmer to perform a specific task. </a:t>
            </a:r>
            <a:endParaRPr lang="en-US" sz="4400" dirty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A C++ function consist of two parts:</a:t>
            </a:r>
          </a:p>
          <a:p>
            <a:r>
              <a:rPr lang="en-US" sz="4000" b="1" dirty="0">
                <a:latin typeface="+mj-lt"/>
              </a:rPr>
              <a:t>Declaration:</a:t>
            </a:r>
            <a:r>
              <a:rPr lang="en-US" sz="4000" dirty="0">
                <a:latin typeface="+mj-lt"/>
              </a:rPr>
              <a:t> the return type, the name of the function, and parameters (if any)</a:t>
            </a:r>
          </a:p>
          <a:p>
            <a:r>
              <a:rPr lang="en-US" sz="4000" b="1" dirty="0">
                <a:latin typeface="+mj-lt"/>
              </a:rPr>
              <a:t>Definition:</a:t>
            </a:r>
            <a:r>
              <a:rPr lang="en-US" sz="4000" dirty="0">
                <a:latin typeface="+mj-lt"/>
              </a:rPr>
              <a:t> the body of the function (code to be executed)</a:t>
            </a:r>
          </a:p>
        </p:txBody>
      </p:sp>
    </p:spTree>
    <p:extLst>
      <p:ext uri="{BB962C8B-B14F-4D97-AF65-F5344CB8AC3E}">
        <p14:creationId xmlns:p14="http://schemas.microsoft.com/office/powerpoint/2010/main" val="34061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5FFD4-6F2E-04D3-16B6-EEE47C6A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7F952FD-E136-12D2-5654-BB26FC187DA9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User Define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6D072-DB5A-AAB5-C0F9-2A73BE21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0700"/>
            <a:ext cx="12766614" cy="8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E4A75-73D4-F514-6A72-223BACC34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03" y="495300"/>
            <a:ext cx="9902497" cy="24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0C847-B77B-9539-6463-3E7BE402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9F9DA59C-4ED1-8D86-5E97-D6E11EB2F490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Call &amp; Return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AE8B-AA52-92B9-9AB3-3380659261DA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Each function has its own name and when the name is encountered, the function gets called.</a:t>
            </a:r>
          </a:p>
          <a:p>
            <a:r>
              <a:rPr lang="en-US" sz="4400" dirty="0"/>
              <a:t>It can return a value or perform an action without returning any value.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Function Call:</a:t>
            </a:r>
            <a:r>
              <a:rPr lang="en-US" sz="4400" dirty="0"/>
              <a:t> </a:t>
            </a:r>
          </a:p>
          <a:p>
            <a:r>
              <a:rPr lang="en-US" sz="4400" dirty="0"/>
              <a:t>We tell the computer to use the </a:t>
            </a:r>
            <a:br>
              <a:rPr lang="en-US" sz="4400" dirty="0"/>
            </a:br>
            <a:r>
              <a:rPr lang="en-US" sz="4400" dirty="0"/>
              <a:t>function.</a:t>
            </a:r>
          </a:p>
          <a:p>
            <a:endParaRPr lang="en-US" sz="4400" b="1" dirty="0"/>
          </a:p>
          <a:p>
            <a:r>
              <a:rPr lang="en-US" sz="4400" b="1" dirty="0"/>
              <a:t>Return Statement:</a:t>
            </a:r>
            <a:r>
              <a:rPr lang="en-US" sz="4400" dirty="0"/>
              <a:t> </a:t>
            </a:r>
          </a:p>
          <a:p>
            <a:r>
              <a:rPr lang="en-US" sz="4400" dirty="0"/>
              <a:t>The function can give back a </a:t>
            </a:r>
          </a:p>
          <a:p>
            <a:r>
              <a:rPr lang="en-US" sz="4400" dirty="0"/>
              <a:t>result.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3089B-1A1C-6B0E-84DA-AB8EF29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29" y="3728435"/>
            <a:ext cx="8526931" cy="6473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8E6D-6190-074B-737F-BA738232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F13B94F-6771-CE51-E911-3ABB5D2A210E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Library Functions (Math Library)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0994-0AA1-B2F6-CC6F-1C6F7D92BB4F}"/>
              </a:ext>
            </a:extLst>
          </p:cNvPr>
          <p:cNvSpPr txBox="1"/>
          <p:nvPr/>
        </p:nvSpPr>
        <p:spPr>
          <a:xfrm>
            <a:off x="1143000" y="1638300"/>
            <a:ext cx="158496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C++ provides built-in functions in different libraries (e.g. &lt;</a:t>
            </a:r>
            <a:r>
              <a:rPr lang="en-US" sz="4400" dirty="0" err="1">
                <a:latin typeface="+mj-lt"/>
              </a:rPr>
              <a:t>cmath</a:t>
            </a:r>
            <a:r>
              <a:rPr lang="en-US" sz="4400" dirty="0">
                <a:latin typeface="+mj-lt"/>
              </a:rPr>
              <a:t>&gt; for math functions).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Commonly used math functions:</a:t>
            </a:r>
          </a:p>
          <a:p>
            <a:endParaRPr lang="en-US" sz="4400" dirty="0"/>
          </a:p>
          <a:p>
            <a:r>
              <a:rPr lang="en-US" sz="4400" b="1" dirty="0"/>
              <a:t>sqrt(x): </a:t>
            </a:r>
            <a:r>
              <a:rPr lang="en-US" sz="4400" dirty="0"/>
              <a:t>Returns the square root of x.</a:t>
            </a:r>
          </a:p>
          <a:p>
            <a:r>
              <a:rPr lang="en-US" sz="4400" b="1" dirty="0"/>
              <a:t>Pow(x, y): </a:t>
            </a:r>
            <a:r>
              <a:rPr lang="en-US" sz="4400" dirty="0"/>
              <a:t>Returns x raised to the power of y.</a:t>
            </a:r>
            <a:endParaRPr lang="en-US" sz="4400" b="1" dirty="0"/>
          </a:p>
          <a:p>
            <a:r>
              <a:rPr lang="en-US" sz="4400" b="1" dirty="0"/>
              <a:t>Sin(x), cos(x), tan(x): </a:t>
            </a:r>
            <a:r>
              <a:rPr lang="en-US" sz="4400" dirty="0"/>
              <a:t>Trigonometric functions.</a:t>
            </a:r>
          </a:p>
        </p:txBody>
      </p:sp>
    </p:spTree>
    <p:extLst>
      <p:ext uri="{BB962C8B-B14F-4D97-AF65-F5344CB8AC3E}">
        <p14:creationId xmlns:p14="http://schemas.microsoft.com/office/powerpoint/2010/main" val="444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</TotalTime>
  <Words>841</Words>
  <Application>Microsoft Office PowerPoint</Application>
  <PresentationFormat>Custom</PresentationFormat>
  <Paragraphs>142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Lato Bold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73</cp:revision>
  <dcterms:created xsi:type="dcterms:W3CDTF">2006-08-16T00:00:00Z</dcterms:created>
  <dcterms:modified xsi:type="dcterms:W3CDTF">2025-02-26T05:40:04Z</dcterms:modified>
  <dc:identifier>DAGWSbDlgcI</dc:identifier>
</cp:coreProperties>
</file>