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0" r:id="rId6"/>
    <p:sldId id="271" r:id="rId7"/>
    <p:sldId id="267" r:id="rId8"/>
    <p:sldId id="272" r:id="rId9"/>
    <p:sldId id="268" r:id="rId10"/>
    <p:sldId id="269" r:id="rId11"/>
    <p:sldId id="274" r:id="rId12"/>
    <p:sldId id="264" r:id="rId13"/>
  </p:sldIdLst>
  <p:sldSz cx="18288000" cy="10287000"/>
  <p:notesSz cx="6858000" cy="9144000"/>
  <p:embeddedFontLst>
    <p:embeddedFont>
      <p:font typeface="Lato" panose="020F0502020204030203" pitchFamily="34" charset="0"/>
      <p:regular r:id="rId14"/>
      <p:bold r:id="rId15"/>
    </p:embeddedFont>
    <p:embeddedFont>
      <p:font typeface="Lato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12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73BE5-CFDD-5616-549A-C9ACE93B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B2FF2CE-9514-368D-E4BC-6A59814D596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7BC429D-B856-1C2A-7AEF-1E8FCBFB1A1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92D8106-5BC6-5CEE-3D03-25307EDE566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A7052EB-FA26-AEE4-EA0C-91B84912AF4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CFEA0B7-A086-80A1-AC2E-736996FCA54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F4A25E0-8E43-39CD-0549-D6FB23BBF91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FADA1FC5-D020-D0E2-D3A7-C73458C9C3E1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IDE &amp; Compilers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1AF4424-6338-D6D1-4232-9A2EF77907C1}"/>
              </a:ext>
            </a:extLst>
          </p:cNvPr>
          <p:cNvSpPr txBox="1"/>
          <p:nvPr/>
        </p:nvSpPr>
        <p:spPr>
          <a:xfrm>
            <a:off x="3055468" y="3383740"/>
            <a:ext cx="1317513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Integrated Development Environment.</a:t>
            </a:r>
          </a:p>
          <a:p>
            <a:pPr algn="just"/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(Integrated Development Environment) is software that provides tools like a code editor, debugger, and compiler to help developers write, test, and manage code efficiently.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752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82BC-FED9-9522-E85C-EAFCBB7C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C7AFF93-928B-D40A-F862-7AA6B2E5049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F896D9-CFCA-1EA6-22C2-CF61BE050F2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3660384-50DE-5CA9-EFDB-D7A923FF789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D2D8AC8-30E2-D529-0CE9-602E45EC2DA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B9793B3-55FB-2D68-B2DA-96BCD939766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AD45DC0-4D92-F2E9-F400-45B546482A8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8334193-47EC-8CCD-2149-F6A0929B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12" y="1505069"/>
            <a:ext cx="14185262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1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55469" y="2060414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Rules &amp; Regulations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5468" y="3383740"/>
            <a:ext cx="13175131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Late comers more than 10 minutes will suffer from deduction of internal marks.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Misbehavior in the class will be </a:t>
            </a: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PENALIZED.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 attendance will lead you to lower grade. I will not sign any attendance compensation application </a:t>
            </a: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(SORRY FOR THAT).</a:t>
            </a:r>
          </a:p>
          <a:p>
            <a:pPr algn="just"/>
            <a:endParaRPr lang="en-US" sz="28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7505C9F-8153-D12C-71AC-3A401E86CD8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27A74F1-5BA9-2B18-80E0-89F90178881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708BC9B-8FFF-DB93-4FB9-5C6F1E265F2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B5FBDB7-5159-EA41-875C-7D5A7DA7AFB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0AAC10-38F6-C416-9C93-536B50D7E7F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3612C89-EB0C-C543-5484-BB5620DBDBD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28CFE1D4-342E-3B4E-39D5-7D817EC9E2FB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Pre-Requisite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9C547A7-8520-111A-BF73-D6C51E68E6CD}"/>
              </a:ext>
            </a:extLst>
          </p:cNvPr>
          <p:cNvSpPr txBox="1"/>
          <p:nvPr/>
        </p:nvSpPr>
        <p:spPr>
          <a:xfrm>
            <a:off x="3055468" y="3383740"/>
            <a:ext cx="1317513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 prior programming experience is required!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2017F-864D-9C0F-3099-319B2186B3D6}"/>
              </a:ext>
            </a:extLst>
          </p:cNvPr>
          <p:cNvSpPr txBox="1"/>
          <p:nvPr/>
        </p:nvSpPr>
        <p:spPr>
          <a:xfrm>
            <a:off x="3055468" y="4842823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Course 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BACE7-6881-B2CF-D40E-EB239A1D4422}"/>
              </a:ext>
            </a:extLst>
          </p:cNvPr>
          <p:cNvSpPr txBox="1"/>
          <p:nvPr/>
        </p:nvSpPr>
        <p:spPr>
          <a:xfrm>
            <a:off x="3087873" y="6249969"/>
            <a:ext cx="131751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Course outline is shared in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PDF 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857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22366-90D6-DBF0-CB8B-E8E32EE0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27827A8-ED18-5C37-BC90-D6959E4266E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E0A3373-35C2-1FBD-1D7E-99DC69A5024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D37589C-F92E-FD9B-582A-22CE71018E1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052FC24-46FE-2B02-F25F-F1EC648F8A6F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11FFD0D-3A29-D0FA-F30C-04751DBA01E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A0D6E11-7391-5E87-F389-1BFD5ED38E6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5DBB4E9A-7858-2CCD-F971-5745E53ED740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Course Goals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26B24F6-1425-A27A-05FF-9885657D2674}"/>
              </a:ext>
            </a:extLst>
          </p:cNvPr>
          <p:cNvSpPr txBox="1"/>
          <p:nvPr/>
        </p:nvSpPr>
        <p:spPr>
          <a:xfrm>
            <a:off x="3055468" y="3383740"/>
            <a:ext cx="13175131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students to analyze problem statement and enhance their problem solving ability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basic concepts and tools of computer programming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libraries (code written by others) to read and understand  and to include in your program to avoid writing it from scratch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have focus on general programming principles / techniques and concepts with the help of C / C++ as a tool for implementing these concepts.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the students to deal with provided problems and produce the computational (numerical &amp; algorithms) and analytical solution (actual solution) for the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3D6D1-66D6-BF4A-0DE2-622665E4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151A717-73CC-37A8-4B6C-49B906C6222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A1F206-47FA-51BF-68BA-0D61765467E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4B9A31A-A01C-CBF0-79A2-E233C0BC5B8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347530B-C432-9E67-32E0-B77B05BB5CA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BCF7123-89C5-54B6-61BF-0B419071BE1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88C15EF-91F0-1DC9-41CB-1112941ADA2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8086F47-CD7B-E562-6BEF-691BC0A7CC8C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Computational Solution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0FD13F8-97EB-B045-8F02-A3A3AD8EE430}"/>
              </a:ext>
            </a:extLst>
          </p:cNvPr>
          <p:cNvSpPr txBox="1"/>
          <p:nvPr/>
        </p:nvSpPr>
        <p:spPr>
          <a:xfrm>
            <a:off x="3055468" y="3383740"/>
            <a:ext cx="131751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method that uses algorithms and numerical approximations, often performed by computers, to find an approximate solution to complex problems.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CC8-C8DE-565B-A464-6CB51B77A053}"/>
              </a:ext>
            </a:extLst>
          </p:cNvPr>
          <p:cNvSpPr txBox="1"/>
          <p:nvPr/>
        </p:nvSpPr>
        <p:spPr>
          <a:xfrm>
            <a:off x="3087873" y="4595050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Analytical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1E71C-F9DC-50B7-CF04-732D9248F5D0}"/>
              </a:ext>
            </a:extLst>
          </p:cNvPr>
          <p:cNvSpPr txBox="1"/>
          <p:nvPr/>
        </p:nvSpPr>
        <p:spPr>
          <a:xfrm>
            <a:off x="3055468" y="5918376"/>
            <a:ext cx="13175131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method that finds an exact solution to a problem using mathematical expressions and formulas, providing a precise answer if possible.</a:t>
            </a:r>
            <a:endParaRPr lang="en-US" sz="24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060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4CD76-8B41-9A15-8759-F9E63317B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3A80BCE-4C89-7798-9570-B8E1F9508EC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C83E9E-94A0-1B17-09AB-305F12B2916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DD2E2F-8E04-7085-DEE0-402EC245546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5DD3FC7-BE26-B48C-3446-EA843AA3C3D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3EFDAC7-9848-4310-3F32-73E53588219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95080B6-5DF0-EB1F-A2DD-B8E3641B846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A64017B8-7D01-90EF-A1B2-0EE7A918F23B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First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A8DC9-46C9-2707-453F-644D90B71BC5}"/>
              </a:ext>
            </a:extLst>
          </p:cNvPr>
          <p:cNvSpPr txBox="1"/>
          <p:nvPr/>
        </p:nvSpPr>
        <p:spPr>
          <a:xfrm>
            <a:off x="3055468" y="3344635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the Wikipedia for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Ada Lovelace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algn="just"/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 Lovelace, was an English mathematician and writer chiefly known for her work on Charles Babbage's early mechanical general-purpose computer, the Analytical Engine.  Her notes on the engine include what is recognized  as the first algorithm intended to be carried out by a machine. Because of this, she is often described as the world's first computer programmer.</a:t>
            </a:r>
          </a:p>
        </p:txBody>
      </p:sp>
    </p:spTree>
    <p:extLst>
      <p:ext uri="{BB962C8B-B14F-4D97-AF65-F5344CB8AC3E}">
        <p14:creationId xmlns:p14="http://schemas.microsoft.com/office/powerpoint/2010/main" val="40138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390D2-59E2-8D09-6E42-0A0011773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B59D705-C264-8F93-86C8-65E302D24936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F0FFD2-8AE4-3567-C7D7-1550E725F0D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C5B172-3C8C-7A69-A731-EFA164A4CB3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989C69C-A294-BA34-0AA9-470CD3B3AC5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EA028A-5F38-297B-B2CE-4A2E0B25A16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5FD6E3F-D2DA-8A9F-BBE5-42043DAC0B9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5A8C2FC8-5EF1-DF7B-D332-8F24182CAD46}"/>
              </a:ext>
            </a:extLst>
          </p:cNvPr>
          <p:cNvSpPr txBox="1"/>
          <p:nvPr/>
        </p:nvSpPr>
        <p:spPr>
          <a:xfrm>
            <a:off x="3087872" y="2060414"/>
            <a:ext cx="9027927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Bad Approach for Programming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63D9CE1-E5FA-6DD2-8AE8-DC07BCA88F66}"/>
              </a:ext>
            </a:extLst>
          </p:cNvPr>
          <p:cNvSpPr txBox="1"/>
          <p:nvPr/>
        </p:nvSpPr>
        <p:spPr>
          <a:xfrm>
            <a:off x="3055468" y="3383740"/>
            <a:ext cx="1317513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First Code and then think!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0D08-B7AE-3DF8-4648-5D4BBECA5148}"/>
              </a:ext>
            </a:extLst>
          </p:cNvPr>
          <p:cNvSpPr txBox="1"/>
          <p:nvPr/>
        </p:nvSpPr>
        <p:spPr>
          <a:xfrm>
            <a:off x="3087872" y="4287274"/>
            <a:ext cx="11009128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Good Approach for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829D1-DAD9-9B79-2E14-67159298522A}"/>
              </a:ext>
            </a:extLst>
          </p:cNvPr>
          <p:cNvSpPr txBox="1"/>
          <p:nvPr/>
        </p:nvSpPr>
        <p:spPr>
          <a:xfrm>
            <a:off x="3055468" y="5610600"/>
            <a:ext cx="131751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Think , Analyze, Brainstorm &amp; then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6CBCB-E7F9-625E-E4B8-48CB0E623917}"/>
              </a:ext>
            </a:extLst>
          </p:cNvPr>
          <p:cNvSpPr txBox="1"/>
          <p:nvPr/>
        </p:nvSpPr>
        <p:spPr>
          <a:xfrm>
            <a:off x="2971800" y="6596736"/>
            <a:ext cx="11009128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Key to Success!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822DD-8903-9481-829E-FB6117F9F14D}"/>
              </a:ext>
            </a:extLst>
          </p:cNvPr>
          <p:cNvSpPr txBox="1"/>
          <p:nvPr/>
        </p:nvSpPr>
        <p:spPr>
          <a:xfrm>
            <a:off x="3087872" y="7795699"/>
            <a:ext cx="131751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4754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E3AD-370C-4674-8C6A-BC5288EB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6F1919-57D6-25C0-E6E0-C6857A919946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56F5E4-67A3-D1FB-D729-82A3AF2D3FF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65AE80A-9CB6-54BB-C8EE-C89B6CE9C30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CDF7DF5-FD30-2E8C-6041-344AC4B0653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295A725-3546-5BFC-137C-D9B27B8CD1B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033E4C9-5FA7-2A11-7F57-D6103B4EA5E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19585EE-116A-A621-A3D9-8F3C9EA585DF}"/>
              </a:ext>
            </a:extLst>
          </p:cNvPr>
          <p:cNvSpPr txBox="1"/>
          <p:nvPr/>
        </p:nvSpPr>
        <p:spPr>
          <a:xfrm>
            <a:off x="3087872" y="2060414"/>
            <a:ext cx="9027927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20FAE90-9C06-41C9-E42C-8CD645BEC2F7}"/>
              </a:ext>
            </a:extLst>
          </p:cNvPr>
          <p:cNvSpPr txBox="1"/>
          <p:nvPr/>
        </p:nvSpPr>
        <p:spPr>
          <a:xfrm>
            <a:off x="3055468" y="3383740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describe the sequence of instructions to computer we need a program.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It can be executed by a machine (</a:t>
            </a:r>
            <a:r>
              <a:rPr lang="en-US" sz="3200" dirty="0" err="1"/>
              <a:t>eg.</a:t>
            </a:r>
            <a:r>
              <a:rPr lang="en-US" sz="3200" dirty="0"/>
              <a:t> Calculator, computer).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It can be executed several times, every time with different inputs (like Printing Program).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9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559FF-8DF3-94E1-B67F-75B44FC8C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F18331-B291-6216-52C0-7643114CC57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4BE2576-EE0D-58ED-D98C-A0D30629C3AB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092B67E-14A9-4B51-4978-3B4E7CD62A0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E89D483-D08E-00F7-D44C-C6E8024922F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AE9E0C5-F5B8-7A83-A29D-B224D1ADAEC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5BD690F-7ACD-8203-55E3-278F2CA7481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60B79925-ACFF-3D92-744E-6DDA6AEB0EB1}"/>
              </a:ext>
            </a:extLst>
          </p:cNvPr>
          <p:cNvSpPr txBox="1"/>
          <p:nvPr/>
        </p:nvSpPr>
        <p:spPr>
          <a:xfrm>
            <a:off x="3087873" y="2060414"/>
            <a:ext cx="6480922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C++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420C6B-2F4D-3638-1939-2C969675D3D4}"/>
              </a:ext>
            </a:extLst>
          </p:cNvPr>
          <p:cNvSpPr txBox="1"/>
          <p:nvPr/>
        </p:nvSpPr>
        <p:spPr>
          <a:xfrm>
            <a:off x="3055468" y="3383740"/>
            <a:ext cx="13175131" cy="5704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C++ is general purpose programming language that supports both low-level &amp; High level programming features.</a:t>
            </a: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was developed to provide the power and efficiency of C with additional features that allow for object-oriented programming.</a:t>
            </a: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Developed by </a:t>
            </a:r>
            <a:r>
              <a:rPr lang="en-US" sz="2800" b="1" dirty="0"/>
              <a:t>Bjarne </a:t>
            </a:r>
            <a:r>
              <a:rPr lang="en-US" sz="2800" b="1" dirty="0" err="1"/>
              <a:t>Stroustrup</a:t>
            </a:r>
            <a:r>
              <a:rPr lang="en-US" sz="2800" b="1" dirty="0"/>
              <a:t> </a:t>
            </a:r>
            <a:r>
              <a:rPr lang="en-US" sz="2800" dirty="0"/>
              <a:t>in 1980 and then officially released in 1985.</a:t>
            </a: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C++ is commonly used for writing operating systems, device drivers, Game development, Software Engineering (Financial Systems, Desktop Applications, Database Systems).</a:t>
            </a: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86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494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Lato Bold</vt:lpstr>
      <vt:lpstr>Arial</vt:lpstr>
      <vt:lpstr>Lato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Hayam</cp:lastModifiedBy>
  <cp:revision>9</cp:revision>
  <dcterms:created xsi:type="dcterms:W3CDTF">2006-08-16T00:00:00Z</dcterms:created>
  <dcterms:modified xsi:type="dcterms:W3CDTF">2024-11-14T13:50:48Z</dcterms:modified>
  <dc:identifier>DAGWSbDlgcI</dc:identifier>
</cp:coreProperties>
</file>