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2" r:id="rId9"/>
    <p:sldId id="270" r:id="rId10"/>
    <p:sldId id="271" r:id="rId11"/>
    <p:sldId id="264" r:id="rId12"/>
  </p:sldIdLst>
  <p:sldSz cx="18288000" cy="10287000"/>
  <p:notesSz cx="6858000" cy="9144000"/>
  <p:embeddedFontLst>
    <p:embeddedFont>
      <p:font typeface="Constantia" panose="02030602050306030303" pitchFamily="18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</p:embeddedFont>
    <p:embeddedFont>
      <p:font typeface="Lato Bold" panose="020F0502020204030203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3C97-F98E-ACC7-B2A5-A95670EB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32F5E7-BF6F-FC91-DB2C-C80BB155BE4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4FD777B-8E69-C4ED-9D83-FC73FCBE78E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2AB620A-53CE-82FB-AB59-37C136CF9B6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455B667-18DC-E4FA-9585-57C69BCB2750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4A1D026-ABC8-D776-24CE-AFCDFF384A18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6710DE-B5CD-70B4-974E-BF20816E156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23696DBD-8CFB-192C-E407-DB8DC8FAB884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1230296-F249-8F71-7388-D1A1F247A649}"/>
              </a:ext>
            </a:extLst>
          </p:cNvPr>
          <p:cNvSpPr txBox="1"/>
          <p:nvPr/>
        </p:nvSpPr>
        <p:spPr>
          <a:xfrm>
            <a:off x="3055468" y="1943100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Assignment Operators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Assignment Operators are used to assign values to variable.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FE2094-3BA2-69C6-93C3-B2D167A7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46060"/>
              </p:ext>
            </p:extLst>
          </p:nvPr>
        </p:nvGraphicFramePr>
        <p:xfrm>
          <a:off x="3048000" y="4305300"/>
          <a:ext cx="13175130" cy="2438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713109">
                  <a:extLst>
                    <a:ext uri="{9D8B030D-6E8A-4147-A177-3AD203B41FA5}">
                      <a16:colId xmlns:a16="http://schemas.microsoft.com/office/drawing/2014/main" val="1118908055"/>
                    </a:ext>
                  </a:extLst>
                </a:gridCol>
                <a:gridCol w="7462021">
                  <a:extLst>
                    <a:ext uri="{9D8B030D-6E8A-4147-A177-3AD203B41FA5}">
                      <a16:colId xmlns:a16="http://schemas.microsoft.com/office/drawing/2014/main" val="1783260535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Operator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Example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1332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+=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 += 5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5046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-=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 -= 5</a:t>
                      </a:r>
                      <a:endParaRPr 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71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55469" y="856965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Header Files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55468" y="2180291"/>
            <a:ext cx="13175131" cy="3016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files tell the compiler how to call some functionality (without knowing how the functionality actually works.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defines the functionality but does not implement it. The implementation resides in the </a:t>
            </a:r>
            <a:r>
              <a:rPr lang="en-US" sz="2800" b="1" dirty="0"/>
              <a:t>C++ Standard Library</a:t>
            </a:r>
            <a:r>
              <a:rPr lang="en-US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&lt;iostream&gt; 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a standard header file.</a:t>
            </a:r>
            <a:endParaRPr lang="en-US" sz="2800" b="1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A1DD9232-DA2E-0451-BC7A-AAF949DF51EF}"/>
              </a:ext>
            </a:extLst>
          </p:cNvPr>
          <p:cNvSpPr txBox="1"/>
          <p:nvPr/>
        </p:nvSpPr>
        <p:spPr>
          <a:xfrm>
            <a:off x="3055469" y="5981700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Library Files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48DD92EA-4B01-836B-E663-8A3D18D3CB6D}"/>
              </a:ext>
            </a:extLst>
          </p:cNvPr>
          <p:cNvSpPr txBox="1"/>
          <p:nvPr/>
        </p:nvSpPr>
        <p:spPr>
          <a:xfrm>
            <a:off x="3055468" y="7023137"/>
            <a:ext cx="1317513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Library is the place where actual functionality is implemented. They contain function body.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D958-1C9F-C116-F979-13A990B7E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2E54198-86C6-47EB-D59B-A066A9616DA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9F5592-4EE0-9BD3-16E2-3874A36BADD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97ADF1F-50CD-5F62-68D1-B8AA7736B0D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2E3C4D4-D4A0-68D5-0E2E-130307BACDB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64E9918-7BDA-AE3D-2E57-97A648CF806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19D88ED-93B8-1E23-2090-98054926E76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A3C1D3A9-9546-82BB-F6A0-33CE3323A9BD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Header &amp; Library Example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DABFE3B-506A-6C70-32CF-D8A471DB3A62}"/>
              </a:ext>
            </a:extLst>
          </p:cNvPr>
          <p:cNvSpPr txBox="1"/>
          <p:nvPr/>
        </p:nvSpPr>
        <p:spPr>
          <a:xfrm>
            <a:off x="3055468" y="2180291"/>
            <a:ext cx="1317513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Math.h</a:t>
            </a:r>
            <a:r>
              <a:rPr lang="en-US" sz="2800" dirty="0"/>
              <a:t> is a header file. Which includes the prototype for function calls like sqrt(), etc. whereas libm.lib, libmmd.lib are some of math libraries.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C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2B79269-9B35-CE67-6273-E7AD6A8F052C}"/>
              </a:ext>
            </a:extLst>
          </p:cNvPr>
          <p:cNvSpPr txBox="1"/>
          <p:nvPr/>
        </p:nvSpPr>
        <p:spPr>
          <a:xfrm>
            <a:off x="3055469" y="3823041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Variables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39026DB-3406-4992-2402-E70956C79239}"/>
              </a:ext>
            </a:extLst>
          </p:cNvPr>
          <p:cNvSpPr txBox="1"/>
          <p:nvPr/>
        </p:nvSpPr>
        <p:spPr>
          <a:xfrm>
            <a:off x="3055468" y="4864478"/>
            <a:ext cx="1317513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Variables are containers for storing data values.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Example: </a:t>
            </a: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type </a:t>
            </a:r>
            <a:r>
              <a:rPr lang="en-US" sz="2800" dirty="0" err="1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variableName</a:t>
            </a: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= value; &amp; int </a:t>
            </a:r>
            <a:r>
              <a:rPr lang="en-US" sz="2800" dirty="0" err="1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myNum</a:t>
            </a: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= 15;</a:t>
            </a:r>
            <a:endParaRPr lang="en-US" sz="2800" b="1" dirty="0">
              <a:solidFill>
                <a:srgbClr val="4D4D4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AF89860F-73AF-2A8C-88F3-6E8D2D54F441}"/>
              </a:ext>
            </a:extLst>
          </p:cNvPr>
          <p:cNvSpPr txBox="1"/>
          <p:nvPr/>
        </p:nvSpPr>
        <p:spPr>
          <a:xfrm>
            <a:off x="3055469" y="6753986"/>
            <a:ext cx="65457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3AA0E-5C0C-7CC9-3261-80D6F205BD40}"/>
              </a:ext>
            </a:extLst>
          </p:cNvPr>
          <p:cNvSpPr txBox="1"/>
          <p:nvPr/>
        </p:nvSpPr>
        <p:spPr>
          <a:xfrm>
            <a:off x="3055468" y="7962900"/>
            <a:ext cx="1317513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D4D4D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data type specifies the size &amp; type of the information the variable will store.</a:t>
            </a:r>
          </a:p>
        </p:txBody>
      </p:sp>
    </p:spTree>
    <p:extLst>
      <p:ext uri="{BB962C8B-B14F-4D97-AF65-F5344CB8AC3E}">
        <p14:creationId xmlns:p14="http://schemas.microsoft.com/office/powerpoint/2010/main" val="57545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6F3C-EA04-E0DF-675C-09FB7CA8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101180-1BC0-F2F7-99CB-75C008DDAED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E48BA6E-4EBF-6548-1498-3C9F2196E4A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831116E-4AC1-DD4F-20DA-A996AADD886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3522BFB-14D6-E0E0-F427-F1074697B5F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986E735-9327-B865-E395-04344CF8E2DD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006509B-2E20-F5F4-1903-D0AB7111CDD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E0A59646-C7A2-F337-64C2-DCCB5D93672C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Primary Data Types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CAFB698-DCF6-F436-31EA-7FDD1A60CC99}"/>
              </a:ext>
            </a:extLst>
          </p:cNvPr>
          <p:cNvSpPr txBox="1"/>
          <p:nvPr/>
        </p:nvSpPr>
        <p:spPr>
          <a:xfrm>
            <a:off x="3055468" y="2180291"/>
            <a:ext cx="13175131" cy="5847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Int: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Stores whole numbers, without decimals.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Float: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 fractional numbers, containing one or more decimals. Sufficient for storing 6-7 decimal digits.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Double: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Stores fractional numbers, containing one or more decimals. Sufficient for 15 decimals digits.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Char: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 a single character/letter/number, or ASCII Values.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Boolean: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Stores true &amp; false values.</a:t>
            </a:r>
          </a:p>
          <a:p>
            <a:pPr algn="just"/>
            <a:endParaRPr lang="en-US" sz="2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7423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63BB3-0329-83CA-58AF-17EE0E19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CBF079-642F-E152-7DA4-25AC97BDC8A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6E0669C-3495-827B-2FA9-35D8BDBA914A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2868280-59EF-98B5-3716-4A0EBE18E96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3FE138E-AE42-BDEB-8A8F-C522DB3D46F4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4AD7841-6C47-0696-3B0A-103ECF2E672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726131E-E731-AE5C-DBEA-F2EE72EBA1A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E27A1582-C14A-1BE7-99BF-679E3C5D68BB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Arrays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1B38273-8FB8-C48B-0EA5-9330BA1F5D11}"/>
              </a:ext>
            </a:extLst>
          </p:cNvPr>
          <p:cNvSpPr txBox="1"/>
          <p:nvPr/>
        </p:nvSpPr>
        <p:spPr>
          <a:xfrm>
            <a:off x="3055468" y="2180291"/>
            <a:ext cx="1317513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Arrays are used to store multiple values in single variable, instead of declaring separate variables for each value.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 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string cars[4] = {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“Ford”, “Mazda”, “Toyota”, “MG”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}</a:t>
            </a:r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08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B6D17-786A-1D40-63E1-4199F282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01772A-674A-866C-4E75-67510DD5AFF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CD98F9D-9C63-5847-14CD-B991BA0D769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EC1A644-B974-A1DA-1B0F-2509DDF67A5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BCF1EC5-B77D-DB52-83B3-0C4D24EB2F3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FE43BCE-3D7F-AA0E-837A-F1774C6465A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74FD95B-A449-FE46-0282-6A7E6BC90E48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79C00533-F46B-E903-F77C-9C6468B66520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0E4A03F-81E1-6C37-21FF-26A8A1E7E441}"/>
              </a:ext>
            </a:extLst>
          </p:cNvPr>
          <p:cNvSpPr txBox="1"/>
          <p:nvPr/>
        </p:nvSpPr>
        <p:spPr>
          <a:xfrm>
            <a:off x="3055468" y="2180291"/>
            <a:ext cx="13175131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Operators are used to perform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operations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on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variable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and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values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Arithmetic: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Perform mathematical Operations.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(+) Addition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(-) Subtraction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(*) Multiplication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(/) Division 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(%) Modulus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 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	int a = 5, b = 10;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	int sum = a + b;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	int remainder = a % b;  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6305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CF350-D9AF-670E-4161-F8A7C9B9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73A757-7271-55C7-C39D-4FC796C5463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CE6B05-9FC9-276B-65B4-184C0BCD068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FE56615-305A-C2C0-5FA5-C78857C98CB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753BC72-9101-3310-808F-E95EB1FC3231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8908102-1416-DBB6-20DA-79B7615D637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959E320-E684-4135-4DAD-5232C72AC6D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6040C89B-6388-4DCF-64BC-7865AEC4CE5F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1F1B3FD-4162-84DF-1119-5C6F14FEE5F9}"/>
              </a:ext>
            </a:extLst>
          </p:cNvPr>
          <p:cNvSpPr txBox="1"/>
          <p:nvPr/>
        </p:nvSpPr>
        <p:spPr>
          <a:xfrm>
            <a:off x="3055468" y="1943100"/>
            <a:ext cx="13175131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Operators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Logical Operators are used to determine the logic between variables or values.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(&amp;&amp;)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(Logical and) It returns true if both statements are true.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x &lt; 5 &amp;&amp; x &lt; 10;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 || )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OR) It returns true if one statement is true.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example: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x &lt; 5 || x &lt; 4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 ! ) 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NOT)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Reverse the result, return false if the statement is true.</a:t>
            </a: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example: 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!(x &lt; 5 &amp;&amp; x &lt; 4)</a:t>
            </a:r>
          </a:p>
        </p:txBody>
      </p:sp>
    </p:spTree>
    <p:extLst>
      <p:ext uri="{BB962C8B-B14F-4D97-AF65-F5344CB8AC3E}">
        <p14:creationId xmlns:p14="http://schemas.microsoft.com/office/powerpoint/2010/main" val="38751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E008B-A1B7-89AA-868A-338BA7852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6C6D39-3951-B3BC-4AAE-B1491DD268D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010B60-13AE-1353-C27E-F7038695703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B01ED6E-24C3-F644-BCE5-D6B8D8EE69A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4190F2D-EAC0-FE29-1B53-6A49CB15582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4AC844D-8F21-FE34-354E-C83AD9BAFDE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F8ABCEE-CB51-9FE7-A57D-405D4481523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D497E66F-BF6B-EBE1-B1DE-59893B54638B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394672-6FB3-07BE-F30C-410AC2791775}"/>
              </a:ext>
            </a:extLst>
          </p:cNvPr>
          <p:cNvSpPr txBox="1"/>
          <p:nvPr/>
        </p:nvSpPr>
        <p:spPr>
          <a:xfrm>
            <a:off x="3055468" y="1943100"/>
            <a:ext cx="1317513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Logical Operators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(++)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(Increment) Increases the value of a variable by 1.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( -- )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 (Decrement) Decreases the value of a variable by </a:t>
            </a:r>
            <a:r>
              <a:rPr lang="en-US" sz="320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1.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8624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38A66-3302-BFFD-567E-4015DDAE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D6A30BD-08EB-058B-87A0-F810D4417E5C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83E2CA8-BACD-402E-AB6E-E5A101FD1E2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C69C720-CFE3-97C8-EFA1-8D9A4BD3E48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F42E3C5-9DCD-61E5-A9D0-A12CC44350D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33B00D1-6C58-A4C5-2506-D632C74615D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37ED7F3-5995-18C3-AFA7-3E8A2C8D619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54CCDA2A-5D0F-AEB3-9A3B-80CBCC8040EB}"/>
              </a:ext>
            </a:extLst>
          </p:cNvPr>
          <p:cNvSpPr txBox="1"/>
          <p:nvPr/>
        </p:nvSpPr>
        <p:spPr>
          <a:xfrm>
            <a:off x="3055469" y="856965"/>
            <a:ext cx="8222131" cy="809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Operators in C++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C91190E-2CB0-7E16-3D2B-530B29FFE55B}"/>
              </a:ext>
            </a:extLst>
          </p:cNvPr>
          <p:cNvSpPr txBox="1"/>
          <p:nvPr/>
        </p:nvSpPr>
        <p:spPr>
          <a:xfrm>
            <a:off x="3055468" y="1943100"/>
            <a:ext cx="13175131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Comparison Operators</a:t>
            </a:r>
          </a:p>
          <a:p>
            <a:pPr algn="just"/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Times New Roman" panose="02020603050405020304" pitchFamily="18" charset="0"/>
                <a:sym typeface="Lato"/>
              </a:rPr>
              <a:t>	Comparison operators are used to compare two values.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Times New Roman" panose="02020603050405020304" pitchFamily="18" charset="0"/>
              <a:sym typeface="Lat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2E7A26-5CCE-9B54-3329-880BEE76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53879"/>
              </p:ext>
            </p:extLst>
          </p:nvPr>
        </p:nvGraphicFramePr>
        <p:xfrm>
          <a:off x="3048000" y="4305300"/>
          <a:ext cx="121920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1118908055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1783260535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813614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1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5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98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&gt;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&lt;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1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&gt;=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4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Less than or equal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onstantia" panose="02030602050306030303" pitchFamily="18" charset="0"/>
                        </a:rPr>
                        <a:t>x &lt;=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03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9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569</Words>
  <Application>Microsoft Office PowerPoint</Application>
  <PresentationFormat>Custom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Lato</vt:lpstr>
      <vt:lpstr>Constantia</vt:lpstr>
      <vt:lpstr>Lato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20</cp:revision>
  <dcterms:created xsi:type="dcterms:W3CDTF">2006-08-16T00:00:00Z</dcterms:created>
  <dcterms:modified xsi:type="dcterms:W3CDTF">2024-11-26T16:18:52Z</dcterms:modified>
  <dc:identifier>DAGWSbDlgcI</dc:identifier>
</cp:coreProperties>
</file>