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71" r:id="rId4"/>
    <p:sldId id="272" r:id="rId5"/>
    <p:sldId id="273" r:id="rId6"/>
    <p:sldId id="270" r:id="rId7"/>
    <p:sldId id="265" r:id="rId8"/>
    <p:sldId id="268" r:id="rId9"/>
    <p:sldId id="266" r:id="rId10"/>
    <p:sldId id="267" r:id="rId11"/>
    <p:sldId id="269" r:id="rId12"/>
    <p:sldId id="274" r:id="rId13"/>
    <p:sldId id="275" r:id="rId14"/>
    <p:sldId id="276" r:id="rId15"/>
    <p:sldId id="264" r:id="rId16"/>
  </p:sldIdLst>
  <p:sldSz cx="18288000" cy="10287000"/>
  <p:notesSz cx="6858000" cy="9144000"/>
  <p:embeddedFontLst>
    <p:embeddedFont>
      <p:font typeface="Constantia" panose="02030602050306030303" pitchFamily="18" charset="0"/>
      <p:regular r:id="rId17"/>
      <p:bold r:id="rId18"/>
      <p:italic r:id="rId19"/>
      <p:boldItalic r:id="rId20"/>
    </p:embeddedFont>
    <p:embeddedFont>
      <p:font typeface="Lato" panose="020F0502020204030203" pitchFamily="34" charset="0"/>
      <p:regular r:id="rId21"/>
      <p:bold r:id="rId22"/>
      <p:italic r:id="rId23"/>
      <p:boldItalic r:id="rId24"/>
    </p:embeddedFont>
    <p:embeddedFont>
      <p:font typeface="Lato Bold" panose="020F0502020204030203" charset="0"/>
      <p:regular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39" d="100"/>
          <a:sy n="39" d="100"/>
        </p:scale>
        <p:origin x="940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4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956739" y="2946265"/>
            <a:ext cx="331261" cy="7340735"/>
            <a:chOff x="0" y="0"/>
            <a:chExt cx="87246" cy="193336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7246" cy="1933362"/>
            </a:xfrm>
            <a:custGeom>
              <a:avLst/>
              <a:gdLst/>
              <a:ahLst/>
              <a:cxnLst/>
              <a:rect l="l" t="t" r="r" b="b"/>
              <a:pathLst>
                <a:path w="87246" h="1933362">
                  <a:moveTo>
                    <a:pt x="0" y="0"/>
                  </a:moveTo>
                  <a:lnTo>
                    <a:pt x="87246" y="0"/>
                  </a:lnTo>
                  <a:lnTo>
                    <a:pt x="87246" y="1933362"/>
                  </a:lnTo>
                  <a:lnTo>
                    <a:pt x="0" y="1933362"/>
                  </a:lnTo>
                  <a:close/>
                </a:path>
              </a:pathLst>
            </a:custGeom>
            <a:solidFill>
              <a:srgbClr val="A3FBE5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87246" cy="197146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4315860" y="4313476"/>
            <a:ext cx="9656280" cy="10527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100"/>
              </a:lnSpc>
            </a:pPr>
            <a:r>
              <a:rPr lang="en-US" sz="6500" b="1" dirty="0">
                <a:solidFill>
                  <a:srgbClr val="2E2E2E"/>
                </a:solidFill>
                <a:latin typeface="Lato Bold"/>
                <a:ea typeface="Lato Bold"/>
                <a:cs typeface="Lato Bold"/>
                <a:sym typeface="Lato Bold"/>
              </a:rPr>
              <a:t>Lecture 03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5410193" y="3385279"/>
            <a:ext cx="7467611" cy="64787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 b="1" dirty="0">
                <a:solidFill>
                  <a:srgbClr val="2E2E2E"/>
                </a:solidFill>
                <a:latin typeface="Lato Bold"/>
                <a:ea typeface="Lato Bold"/>
                <a:cs typeface="Lato Bold"/>
                <a:sym typeface="Lato Bold"/>
              </a:rPr>
              <a:t>Programming Fundamentals</a:t>
            </a:r>
          </a:p>
        </p:txBody>
      </p:sp>
      <p:grpSp>
        <p:nvGrpSpPr>
          <p:cNvPr id="7" name="Group 7"/>
          <p:cNvGrpSpPr/>
          <p:nvPr/>
        </p:nvGrpSpPr>
        <p:grpSpPr>
          <a:xfrm rot="-5400000">
            <a:off x="5043934" y="-4722198"/>
            <a:ext cx="331261" cy="9775657"/>
            <a:chOff x="0" y="0"/>
            <a:chExt cx="87246" cy="2574659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7246" cy="2574659"/>
            </a:xfrm>
            <a:custGeom>
              <a:avLst/>
              <a:gdLst/>
              <a:ahLst/>
              <a:cxnLst/>
              <a:rect l="l" t="t" r="r" b="b"/>
              <a:pathLst>
                <a:path w="87246" h="2574659">
                  <a:moveTo>
                    <a:pt x="0" y="0"/>
                  </a:moveTo>
                  <a:lnTo>
                    <a:pt x="87246" y="0"/>
                  </a:lnTo>
                  <a:lnTo>
                    <a:pt x="87246" y="2574659"/>
                  </a:lnTo>
                  <a:lnTo>
                    <a:pt x="0" y="2574659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87246" cy="261275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0" y="0"/>
            <a:ext cx="331261" cy="4857241"/>
            <a:chOff x="0" y="0"/>
            <a:chExt cx="87246" cy="1279273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7246" cy="1279273"/>
            </a:xfrm>
            <a:custGeom>
              <a:avLst/>
              <a:gdLst/>
              <a:ahLst/>
              <a:cxnLst/>
              <a:rect l="l" t="t" r="r" b="b"/>
              <a:pathLst>
                <a:path w="87246" h="1279273">
                  <a:moveTo>
                    <a:pt x="0" y="0"/>
                  </a:moveTo>
                  <a:lnTo>
                    <a:pt x="87246" y="0"/>
                  </a:lnTo>
                  <a:lnTo>
                    <a:pt x="87246" y="1279273"/>
                  </a:lnTo>
                  <a:lnTo>
                    <a:pt x="0" y="1279273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87246" cy="131737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0" y="4786371"/>
            <a:ext cx="331261" cy="5524484"/>
            <a:chOff x="0" y="0"/>
            <a:chExt cx="87246" cy="1455008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87246" cy="1455008"/>
            </a:xfrm>
            <a:custGeom>
              <a:avLst/>
              <a:gdLst/>
              <a:ahLst/>
              <a:cxnLst/>
              <a:rect l="l" t="t" r="r" b="b"/>
              <a:pathLst>
                <a:path w="87246" h="1455008">
                  <a:moveTo>
                    <a:pt x="0" y="0"/>
                  </a:moveTo>
                  <a:lnTo>
                    <a:pt x="87246" y="0"/>
                  </a:lnTo>
                  <a:lnTo>
                    <a:pt x="87246" y="1455008"/>
                  </a:lnTo>
                  <a:lnTo>
                    <a:pt x="0" y="1455008"/>
                  </a:lnTo>
                  <a:close/>
                </a:path>
              </a:pathLst>
            </a:custGeom>
            <a:solidFill>
              <a:srgbClr val="F9ECB8"/>
            </a:solidFill>
          </p:spPr>
        </p:sp>
        <p:sp>
          <p:nvSpPr>
            <p:cNvPr id="15" name="TextBox 15"/>
            <p:cNvSpPr txBox="1"/>
            <p:nvPr/>
          </p:nvSpPr>
          <p:spPr>
            <a:xfrm>
              <a:off x="0" y="-38100"/>
              <a:ext cx="87246" cy="149310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 rot="-5400000">
            <a:off x="14027066" y="-3929673"/>
            <a:ext cx="331261" cy="8190607"/>
            <a:chOff x="0" y="0"/>
            <a:chExt cx="87246" cy="2157197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87246" cy="2157197"/>
            </a:xfrm>
            <a:custGeom>
              <a:avLst/>
              <a:gdLst/>
              <a:ahLst/>
              <a:cxnLst/>
              <a:rect l="l" t="t" r="r" b="b"/>
              <a:pathLst>
                <a:path w="87246" h="2157197">
                  <a:moveTo>
                    <a:pt x="0" y="0"/>
                  </a:moveTo>
                  <a:lnTo>
                    <a:pt x="87246" y="0"/>
                  </a:lnTo>
                  <a:lnTo>
                    <a:pt x="87246" y="2157197"/>
                  </a:lnTo>
                  <a:lnTo>
                    <a:pt x="0" y="2157197"/>
                  </a:lnTo>
                  <a:close/>
                </a:path>
              </a:pathLst>
            </a:custGeom>
            <a:solidFill>
              <a:srgbClr val="BCAAD0"/>
            </a:solidFill>
          </p:spPr>
        </p:sp>
        <p:sp>
          <p:nvSpPr>
            <p:cNvPr id="18" name="TextBox 18"/>
            <p:cNvSpPr txBox="1"/>
            <p:nvPr/>
          </p:nvSpPr>
          <p:spPr>
            <a:xfrm>
              <a:off x="0" y="-38100"/>
              <a:ext cx="87246" cy="21952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17956739" y="0"/>
            <a:ext cx="331261" cy="3012480"/>
            <a:chOff x="0" y="0"/>
            <a:chExt cx="87246" cy="79341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87246" cy="793410"/>
            </a:xfrm>
            <a:custGeom>
              <a:avLst/>
              <a:gdLst/>
              <a:ahLst/>
              <a:cxnLst/>
              <a:rect l="l" t="t" r="r" b="b"/>
              <a:pathLst>
                <a:path w="87246" h="793410">
                  <a:moveTo>
                    <a:pt x="0" y="0"/>
                  </a:moveTo>
                  <a:lnTo>
                    <a:pt x="87246" y="0"/>
                  </a:lnTo>
                  <a:lnTo>
                    <a:pt x="87246" y="793410"/>
                  </a:lnTo>
                  <a:lnTo>
                    <a:pt x="0" y="793410"/>
                  </a:lnTo>
                  <a:close/>
                </a:path>
              </a:pathLst>
            </a:custGeom>
            <a:solidFill>
              <a:srgbClr val="BCAAD0"/>
            </a:solidFill>
          </p:spPr>
        </p:sp>
        <p:sp>
          <p:nvSpPr>
            <p:cNvPr id="21" name="TextBox 21"/>
            <p:cNvSpPr txBox="1"/>
            <p:nvPr/>
          </p:nvSpPr>
          <p:spPr>
            <a:xfrm>
              <a:off x="0" y="-38100"/>
              <a:ext cx="87246" cy="83151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2" name="Group 22"/>
          <p:cNvGrpSpPr/>
          <p:nvPr/>
        </p:nvGrpSpPr>
        <p:grpSpPr>
          <a:xfrm rot="-5400000">
            <a:off x="17610603" y="9775233"/>
            <a:ext cx="331261" cy="692272"/>
            <a:chOff x="0" y="0"/>
            <a:chExt cx="87246" cy="182327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87246" cy="182327"/>
            </a:xfrm>
            <a:custGeom>
              <a:avLst/>
              <a:gdLst/>
              <a:ahLst/>
              <a:cxnLst/>
              <a:rect l="l" t="t" r="r" b="b"/>
              <a:pathLst>
                <a:path w="87246" h="182327">
                  <a:moveTo>
                    <a:pt x="0" y="0"/>
                  </a:moveTo>
                  <a:lnTo>
                    <a:pt x="87246" y="0"/>
                  </a:lnTo>
                  <a:lnTo>
                    <a:pt x="87246" y="182327"/>
                  </a:lnTo>
                  <a:lnTo>
                    <a:pt x="0" y="182327"/>
                  </a:lnTo>
                  <a:close/>
                </a:path>
              </a:pathLst>
            </a:custGeom>
            <a:solidFill>
              <a:srgbClr val="A3FBE5"/>
            </a:solidFill>
          </p:spPr>
        </p:sp>
        <p:sp>
          <p:nvSpPr>
            <p:cNvPr id="24" name="TextBox 24"/>
            <p:cNvSpPr txBox="1"/>
            <p:nvPr/>
          </p:nvSpPr>
          <p:spPr>
            <a:xfrm>
              <a:off x="0" y="-38100"/>
              <a:ext cx="87246" cy="22042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5" name="Group 25"/>
          <p:cNvGrpSpPr/>
          <p:nvPr/>
        </p:nvGrpSpPr>
        <p:grpSpPr>
          <a:xfrm rot="-5400000">
            <a:off x="1637154" y="8484216"/>
            <a:ext cx="331261" cy="3274307"/>
            <a:chOff x="0" y="0"/>
            <a:chExt cx="87246" cy="862369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87246" cy="862369"/>
            </a:xfrm>
            <a:custGeom>
              <a:avLst/>
              <a:gdLst/>
              <a:ahLst/>
              <a:cxnLst/>
              <a:rect l="l" t="t" r="r" b="b"/>
              <a:pathLst>
                <a:path w="87246" h="862369">
                  <a:moveTo>
                    <a:pt x="0" y="0"/>
                  </a:moveTo>
                  <a:lnTo>
                    <a:pt x="87246" y="0"/>
                  </a:lnTo>
                  <a:lnTo>
                    <a:pt x="87246" y="862369"/>
                  </a:lnTo>
                  <a:lnTo>
                    <a:pt x="0" y="862369"/>
                  </a:lnTo>
                  <a:close/>
                </a:path>
              </a:pathLst>
            </a:custGeom>
            <a:solidFill>
              <a:srgbClr val="F9ECB8"/>
            </a:solidFill>
          </p:spPr>
        </p:sp>
        <p:sp>
          <p:nvSpPr>
            <p:cNvPr id="27" name="TextBox 27"/>
            <p:cNvSpPr txBox="1"/>
            <p:nvPr/>
          </p:nvSpPr>
          <p:spPr>
            <a:xfrm>
              <a:off x="0" y="-38100"/>
              <a:ext cx="87246" cy="90046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8" name="Group 28"/>
          <p:cNvGrpSpPr/>
          <p:nvPr/>
        </p:nvGrpSpPr>
        <p:grpSpPr>
          <a:xfrm rot="-5400000">
            <a:off x="10235886" y="3037756"/>
            <a:ext cx="331261" cy="14167228"/>
            <a:chOff x="0" y="0"/>
            <a:chExt cx="87246" cy="3731286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87246" cy="3731286"/>
            </a:xfrm>
            <a:custGeom>
              <a:avLst/>
              <a:gdLst/>
              <a:ahLst/>
              <a:cxnLst/>
              <a:rect l="l" t="t" r="r" b="b"/>
              <a:pathLst>
                <a:path w="87246" h="3731286">
                  <a:moveTo>
                    <a:pt x="0" y="0"/>
                  </a:moveTo>
                  <a:lnTo>
                    <a:pt x="87246" y="0"/>
                  </a:lnTo>
                  <a:lnTo>
                    <a:pt x="87246" y="3731286"/>
                  </a:lnTo>
                  <a:lnTo>
                    <a:pt x="0" y="3731286"/>
                  </a:lnTo>
                  <a:close/>
                </a:path>
              </a:pathLst>
            </a:custGeom>
            <a:solidFill>
              <a:srgbClr val="BCAAD0"/>
            </a:solidFill>
          </p:spPr>
        </p:sp>
        <p:sp>
          <p:nvSpPr>
            <p:cNvPr id="30" name="TextBox 30"/>
            <p:cNvSpPr txBox="1"/>
            <p:nvPr/>
          </p:nvSpPr>
          <p:spPr>
            <a:xfrm>
              <a:off x="0" y="-38100"/>
              <a:ext cx="87246" cy="376938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31" name="AutoShape 31"/>
          <p:cNvSpPr/>
          <p:nvPr/>
        </p:nvSpPr>
        <p:spPr>
          <a:xfrm>
            <a:off x="8911345" y="6081939"/>
            <a:ext cx="465310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2" name="TextBox 32"/>
          <p:cNvSpPr txBox="1"/>
          <p:nvPr/>
        </p:nvSpPr>
        <p:spPr>
          <a:xfrm>
            <a:off x="7829252" y="6720114"/>
            <a:ext cx="2629495" cy="3822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80"/>
              </a:lnSpc>
            </a:pPr>
            <a:r>
              <a:rPr lang="en-US" sz="2200">
                <a:solidFill>
                  <a:srgbClr val="4D4D4D"/>
                </a:solidFill>
                <a:latin typeface="Lato"/>
                <a:ea typeface="Lato"/>
                <a:cs typeface="Lato"/>
                <a:sym typeface="Lato"/>
              </a:rPr>
              <a:t>Mr. Umar Khayyam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B11448-AF6A-BC50-29FB-52BCFF0224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C702BB28-9F39-EC4C-DB62-BAFE58CC03DB}"/>
              </a:ext>
            </a:extLst>
          </p:cNvPr>
          <p:cNvGrpSpPr/>
          <p:nvPr/>
        </p:nvGrpSpPr>
        <p:grpSpPr>
          <a:xfrm>
            <a:off x="0" y="0"/>
            <a:ext cx="2337212" cy="3086100"/>
            <a:chOff x="0" y="0"/>
            <a:chExt cx="615562" cy="812800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A16A54AE-91E4-C090-1A20-DD49C05879F5}"/>
                </a:ext>
              </a:extLst>
            </p:cNvPr>
            <p:cNvSpPr/>
            <p:nvPr/>
          </p:nvSpPr>
          <p:spPr>
            <a:xfrm>
              <a:off x="0" y="0"/>
              <a:ext cx="615562" cy="812800"/>
            </a:xfrm>
            <a:custGeom>
              <a:avLst/>
              <a:gdLst/>
              <a:ahLst/>
              <a:cxnLst/>
              <a:rect l="l" t="t" r="r" b="b"/>
              <a:pathLst>
                <a:path w="615562" h="812800">
                  <a:moveTo>
                    <a:pt x="0" y="0"/>
                  </a:moveTo>
                  <a:lnTo>
                    <a:pt x="615562" y="0"/>
                  </a:lnTo>
                  <a:lnTo>
                    <a:pt x="61556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9ECB8"/>
            </a:solidFill>
          </p:spPr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E9659197-D62F-EDDA-C940-52D52D0CA2CB}"/>
                </a:ext>
              </a:extLst>
            </p:cNvPr>
            <p:cNvSpPr txBox="1"/>
            <p:nvPr/>
          </p:nvSpPr>
          <p:spPr>
            <a:xfrm>
              <a:off x="0" y="-38100"/>
              <a:ext cx="615562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>
            <a:extLst>
              <a:ext uri="{FF2B5EF4-FFF2-40B4-BE49-F238E27FC236}">
                <a16:creationId xmlns:a16="http://schemas.microsoft.com/office/drawing/2014/main" id="{F22078EB-8AAE-733C-D602-C38E7C481AFB}"/>
              </a:ext>
            </a:extLst>
          </p:cNvPr>
          <p:cNvGrpSpPr/>
          <p:nvPr/>
        </p:nvGrpSpPr>
        <p:grpSpPr>
          <a:xfrm>
            <a:off x="17115856" y="4227960"/>
            <a:ext cx="1172144" cy="6059040"/>
            <a:chOff x="0" y="0"/>
            <a:chExt cx="308713" cy="1595797"/>
          </a:xfrm>
        </p:grpSpPr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F52219C1-7076-592B-2ED4-EA4BDEB46904}"/>
                </a:ext>
              </a:extLst>
            </p:cNvPr>
            <p:cNvSpPr/>
            <p:nvPr/>
          </p:nvSpPr>
          <p:spPr>
            <a:xfrm>
              <a:off x="0" y="0"/>
              <a:ext cx="308713" cy="1595797"/>
            </a:xfrm>
            <a:custGeom>
              <a:avLst/>
              <a:gdLst/>
              <a:ahLst/>
              <a:cxnLst/>
              <a:rect l="l" t="t" r="r" b="b"/>
              <a:pathLst>
                <a:path w="308713" h="1595797">
                  <a:moveTo>
                    <a:pt x="0" y="0"/>
                  </a:moveTo>
                  <a:lnTo>
                    <a:pt x="308713" y="0"/>
                  </a:lnTo>
                  <a:lnTo>
                    <a:pt x="308713" y="1595797"/>
                  </a:lnTo>
                  <a:lnTo>
                    <a:pt x="0" y="1595797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id="7" name="TextBox 7">
              <a:extLst>
                <a:ext uri="{FF2B5EF4-FFF2-40B4-BE49-F238E27FC236}">
                  <a16:creationId xmlns:a16="http://schemas.microsoft.com/office/drawing/2014/main" id="{11C820DE-C888-3247-9A02-D33FCEF3F800}"/>
                </a:ext>
              </a:extLst>
            </p:cNvPr>
            <p:cNvSpPr txBox="1"/>
            <p:nvPr/>
          </p:nvSpPr>
          <p:spPr>
            <a:xfrm>
              <a:off x="0" y="-38100"/>
              <a:ext cx="308713" cy="16338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9" name="TextBox 9">
            <a:extLst>
              <a:ext uri="{FF2B5EF4-FFF2-40B4-BE49-F238E27FC236}">
                <a16:creationId xmlns:a16="http://schemas.microsoft.com/office/drawing/2014/main" id="{3C511BCA-DEC9-0098-407C-A23DE0579387}"/>
              </a:ext>
            </a:extLst>
          </p:cNvPr>
          <p:cNvSpPr txBox="1"/>
          <p:nvPr/>
        </p:nvSpPr>
        <p:spPr>
          <a:xfrm>
            <a:off x="3055469" y="856965"/>
            <a:ext cx="12413131" cy="8976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6000" b="1" spc="-100" dirty="0">
                <a:solidFill>
                  <a:srgbClr val="2E2E2E"/>
                </a:solidFill>
                <a:latin typeface="Lato Bold"/>
                <a:ea typeface="Lato Bold"/>
                <a:cs typeface="Lato Bold"/>
                <a:sym typeface="Lato Bold"/>
              </a:rPr>
              <a:t>Why Use Pseudo Code</a:t>
            </a:r>
          </a:p>
        </p:txBody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id="{81083D2F-EF24-EB10-ACAF-433094FF4DDA}"/>
              </a:ext>
            </a:extLst>
          </p:cNvPr>
          <p:cNvSpPr txBox="1"/>
          <p:nvPr/>
        </p:nvSpPr>
        <p:spPr>
          <a:xfrm>
            <a:off x="3055468" y="2180291"/>
            <a:ext cx="13175131" cy="34470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n-US" sz="3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Focuses on Logic rather than syntax.</a:t>
            </a:r>
          </a:p>
          <a:p>
            <a:pPr marL="457200" indent="-457200" algn="just">
              <a:buFont typeface="Wingdings" panose="05000000000000000000" pitchFamily="2" charset="2"/>
              <a:buChar char="q"/>
            </a:pPr>
            <a:endParaRPr lang="en-US" sz="3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n-US" sz="3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Easy to understand and write.</a:t>
            </a:r>
          </a:p>
          <a:p>
            <a:pPr marL="457200" indent="-457200" algn="just">
              <a:buFont typeface="Wingdings" panose="05000000000000000000" pitchFamily="2" charset="2"/>
              <a:buChar char="q"/>
            </a:pPr>
            <a:endParaRPr lang="en-US" sz="3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n-US" sz="3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Improves the readability of any approach.</a:t>
            </a:r>
          </a:p>
          <a:p>
            <a:pPr marL="457200" indent="-457200" algn="just">
              <a:buFont typeface="Wingdings" panose="05000000000000000000" pitchFamily="2" charset="2"/>
              <a:buChar char="q"/>
            </a:pPr>
            <a:endParaRPr lang="en-US" sz="3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n-US" sz="3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It’s one of the best approaches to start implementation of an algorithm.</a:t>
            </a:r>
          </a:p>
        </p:txBody>
      </p:sp>
    </p:spTree>
    <p:extLst>
      <p:ext uri="{BB962C8B-B14F-4D97-AF65-F5344CB8AC3E}">
        <p14:creationId xmlns:p14="http://schemas.microsoft.com/office/powerpoint/2010/main" val="2966384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1BBDBA-F3A8-3B62-6DC5-428591C1A9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804F25AA-3028-EE7A-4860-CB3B3A946E33}"/>
              </a:ext>
            </a:extLst>
          </p:cNvPr>
          <p:cNvGrpSpPr/>
          <p:nvPr/>
        </p:nvGrpSpPr>
        <p:grpSpPr>
          <a:xfrm>
            <a:off x="0" y="0"/>
            <a:ext cx="2337212" cy="3086100"/>
            <a:chOff x="0" y="0"/>
            <a:chExt cx="615562" cy="812800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A63A8636-6AA4-0554-FD7B-5693FD60DA59}"/>
                </a:ext>
              </a:extLst>
            </p:cNvPr>
            <p:cNvSpPr/>
            <p:nvPr/>
          </p:nvSpPr>
          <p:spPr>
            <a:xfrm>
              <a:off x="0" y="0"/>
              <a:ext cx="615562" cy="812800"/>
            </a:xfrm>
            <a:custGeom>
              <a:avLst/>
              <a:gdLst/>
              <a:ahLst/>
              <a:cxnLst/>
              <a:rect l="l" t="t" r="r" b="b"/>
              <a:pathLst>
                <a:path w="615562" h="812800">
                  <a:moveTo>
                    <a:pt x="0" y="0"/>
                  </a:moveTo>
                  <a:lnTo>
                    <a:pt x="615562" y="0"/>
                  </a:lnTo>
                  <a:lnTo>
                    <a:pt x="61556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9ECB8"/>
            </a:solidFill>
          </p:spPr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01D4236D-0D81-3F3A-399B-01FA8DD89347}"/>
                </a:ext>
              </a:extLst>
            </p:cNvPr>
            <p:cNvSpPr txBox="1"/>
            <p:nvPr/>
          </p:nvSpPr>
          <p:spPr>
            <a:xfrm>
              <a:off x="0" y="-38100"/>
              <a:ext cx="615562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>
            <a:extLst>
              <a:ext uri="{FF2B5EF4-FFF2-40B4-BE49-F238E27FC236}">
                <a16:creationId xmlns:a16="http://schemas.microsoft.com/office/drawing/2014/main" id="{FB0DED6F-7A62-E80D-7039-C4E4943056CC}"/>
              </a:ext>
            </a:extLst>
          </p:cNvPr>
          <p:cNvGrpSpPr/>
          <p:nvPr/>
        </p:nvGrpSpPr>
        <p:grpSpPr>
          <a:xfrm>
            <a:off x="17115856" y="4227960"/>
            <a:ext cx="1172144" cy="6059040"/>
            <a:chOff x="0" y="0"/>
            <a:chExt cx="308713" cy="1595797"/>
          </a:xfrm>
        </p:grpSpPr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20565BE8-B791-46AE-30FB-C349F3B92630}"/>
                </a:ext>
              </a:extLst>
            </p:cNvPr>
            <p:cNvSpPr/>
            <p:nvPr/>
          </p:nvSpPr>
          <p:spPr>
            <a:xfrm>
              <a:off x="0" y="0"/>
              <a:ext cx="308713" cy="1595797"/>
            </a:xfrm>
            <a:custGeom>
              <a:avLst/>
              <a:gdLst/>
              <a:ahLst/>
              <a:cxnLst/>
              <a:rect l="l" t="t" r="r" b="b"/>
              <a:pathLst>
                <a:path w="308713" h="1595797">
                  <a:moveTo>
                    <a:pt x="0" y="0"/>
                  </a:moveTo>
                  <a:lnTo>
                    <a:pt x="308713" y="0"/>
                  </a:lnTo>
                  <a:lnTo>
                    <a:pt x="308713" y="1595797"/>
                  </a:lnTo>
                  <a:lnTo>
                    <a:pt x="0" y="1595797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id="7" name="TextBox 7">
              <a:extLst>
                <a:ext uri="{FF2B5EF4-FFF2-40B4-BE49-F238E27FC236}">
                  <a16:creationId xmlns:a16="http://schemas.microsoft.com/office/drawing/2014/main" id="{09E092DF-5CAD-1381-61CB-4D5F5253BA32}"/>
                </a:ext>
              </a:extLst>
            </p:cNvPr>
            <p:cNvSpPr txBox="1"/>
            <p:nvPr/>
          </p:nvSpPr>
          <p:spPr>
            <a:xfrm>
              <a:off x="0" y="-38100"/>
              <a:ext cx="308713" cy="16338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9" name="TextBox 9">
            <a:extLst>
              <a:ext uri="{FF2B5EF4-FFF2-40B4-BE49-F238E27FC236}">
                <a16:creationId xmlns:a16="http://schemas.microsoft.com/office/drawing/2014/main" id="{08FFFE0C-2C12-E3DF-5C45-CDCD024F0E23}"/>
              </a:ext>
            </a:extLst>
          </p:cNvPr>
          <p:cNvSpPr txBox="1"/>
          <p:nvPr/>
        </p:nvSpPr>
        <p:spPr>
          <a:xfrm>
            <a:off x="3055469" y="856965"/>
            <a:ext cx="12413131" cy="8976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6000" b="1" spc="-100" dirty="0">
                <a:solidFill>
                  <a:srgbClr val="2E2E2E"/>
                </a:solidFill>
                <a:latin typeface="Lato Bold"/>
                <a:ea typeface="Lato Bold"/>
                <a:cs typeface="Lato Bold"/>
                <a:sym typeface="Lato Bold"/>
              </a:rPr>
              <a:t>Example</a:t>
            </a:r>
          </a:p>
        </p:txBody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id="{D7B8FA5C-1E19-2CFE-8AD7-F144DE9DD10A}"/>
              </a:ext>
            </a:extLst>
          </p:cNvPr>
          <p:cNvSpPr txBox="1"/>
          <p:nvPr/>
        </p:nvSpPr>
        <p:spPr>
          <a:xfrm>
            <a:off x="3055468" y="2180291"/>
            <a:ext cx="13175131" cy="59093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/>
            <a:r>
              <a:rPr lang="en-US" sz="3200" dirty="0"/>
              <a:t>START </a:t>
            </a:r>
          </a:p>
          <a:p>
            <a:pPr algn="just"/>
            <a:r>
              <a:rPr lang="en-US" sz="3200" dirty="0"/>
              <a:t>	Input x </a:t>
            </a:r>
          </a:p>
          <a:p>
            <a:pPr algn="just"/>
            <a:r>
              <a:rPr lang="en-US" sz="3200" dirty="0"/>
              <a:t>	logic ← (x &gt; 50) </a:t>
            </a:r>
          </a:p>
          <a:p>
            <a:pPr algn="just"/>
            <a:r>
              <a:rPr lang="en-US" sz="3200" dirty="0"/>
              <a:t>	Output "Is x greater than 50: ", logic (with </a:t>
            </a:r>
            <a:r>
              <a:rPr lang="en-US" sz="3200" dirty="0" err="1"/>
              <a:t>boolalpha</a:t>
            </a:r>
            <a:r>
              <a:rPr lang="en-US" sz="3200" dirty="0"/>
              <a:t>) </a:t>
            </a:r>
          </a:p>
          <a:p>
            <a:pPr algn="just"/>
            <a:r>
              <a:rPr lang="en-US" sz="3200" dirty="0"/>
              <a:t>END</a:t>
            </a:r>
          </a:p>
          <a:p>
            <a:pPr algn="just"/>
            <a:endParaRPr lang="en-US" sz="3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  <a:p>
            <a:pPr algn="just"/>
            <a:endParaRPr lang="en-US" sz="3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  <a:p>
            <a:pPr algn="just"/>
            <a:r>
              <a:rPr lang="en-US" sz="3200" dirty="0"/>
              <a:t>START </a:t>
            </a:r>
          </a:p>
          <a:p>
            <a:pPr algn="just"/>
            <a:r>
              <a:rPr lang="en-US" sz="3200" dirty="0"/>
              <a:t>	Input radius </a:t>
            </a:r>
          </a:p>
          <a:p>
            <a:pPr algn="just"/>
            <a:r>
              <a:rPr lang="en-US" sz="3200" dirty="0"/>
              <a:t>	area ← 3.14159 * radius * radius </a:t>
            </a:r>
          </a:p>
          <a:p>
            <a:pPr algn="just"/>
            <a:r>
              <a:rPr lang="en-US" sz="3200" dirty="0"/>
              <a:t>	Output "The area of the circle is:", area </a:t>
            </a:r>
          </a:p>
          <a:p>
            <a:pPr algn="just"/>
            <a:r>
              <a:rPr lang="en-US" sz="3200" dirty="0"/>
              <a:t>END</a:t>
            </a:r>
            <a:endParaRPr lang="en-US" sz="3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1706239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09372F-BE72-676F-6B92-870272B1BE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D4FF2A71-08C2-3CBD-3D33-2856BA07DD62}"/>
              </a:ext>
            </a:extLst>
          </p:cNvPr>
          <p:cNvGrpSpPr/>
          <p:nvPr/>
        </p:nvGrpSpPr>
        <p:grpSpPr>
          <a:xfrm>
            <a:off x="0" y="0"/>
            <a:ext cx="2337212" cy="3086100"/>
            <a:chOff x="0" y="0"/>
            <a:chExt cx="615562" cy="812800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AAF83D0B-C324-04B7-D36E-700452111575}"/>
                </a:ext>
              </a:extLst>
            </p:cNvPr>
            <p:cNvSpPr/>
            <p:nvPr/>
          </p:nvSpPr>
          <p:spPr>
            <a:xfrm>
              <a:off x="0" y="0"/>
              <a:ext cx="615562" cy="812800"/>
            </a:xfrm>
            <a:custGeom>
              <a:avLst/>
              <a:gdLst/>
              <a:ahLst/>
              <a:cxnLst/>
              <a:rect l="l" t="t" r="r" b="b"/>
              <a:pathLst>
                <a:path w="615562" h="812800">
                  <a:moveTo>
                    <a:pt x="0" y="0"/>
                  </a:moveTo>
                  <a:lnTo>
                    <a:pt x="615562" y="0"/>
                  </a:lnTo>
                  <a:lnTo>
                    <a:pt x="61556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9ECB8"/>
            </a:solidFill>
          </p:spPr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39625225-0909-A1B7-C51E-C1C72740A508}"/>
                </a:ext>
              </a:extLst>
            </p:cNvPr>
            <p:cNvSpPr txBox="1"/>
            <p:nvPr/>
          </p:nvSpPr>
          <p:spPr>
            <a:xfrm>
              <a:off x="0" y="-38100"/>
              <a:ext cx="615562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>
            <a:extLst>
              <a:ext uri="{FF2B5EF4-FFF2-40B4-BE49-F238E27FC236}">
                <a16:creationId xmlns:a16="http://schemas.microsoft.com/office/drawing/2014/main" id="{18C472E8-42C6-F4BE-D1B1-199033EF11D7}"/>
              </a:ext>
            </a:extLst>
          </p:cNvPr>
          <p:cNvGrpSpPr/>
          <p:nvPr/>
        </p:nvGrpSpPr>
        <p:grpSpPr>
          <a:xfrm>
            <a:off x="17115856" y="4227960"/>
            <a:ext cx="1172144" cy="6059040"/>
            <a:chOff x="0" y="0"/>
            <a:chExt cx="308713" cy="1595797"/>
          </a:xfrm>
        </p:grpSpPr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9A67BDE5-377C-D660-6366-8CED602152DE}"/>
                </a:ext>
              </a:extLst>
            </p:cNvPr>
            <p:cNvSpPr/>
            <p:nvPr/>
          </p:nvSpPr>
          <p:spPr>
            <a:xfrm>
              <a:off x="0" y="0"/>
              <a:ext cx="308713" cy="1595797"/>
            </a:xfrm>
            <a:custGeom>
              <a:avLst/>
              <a:gdLst/>
              <a:ahLst/>
              <a:cxnLst/>
              <a:rect l="l" t="t" r="r" b="b"/>
              <a:pathLst>
                <a:path w="308713" h="1595797">
                  <a:moveTo>
                    <a:pt x="0" y="0"/>
                  </a:moveTo>
                  <a:lnTo>
                    <a:pt x="308713" y="0"/>
                  </a:lnTo>
                  <a:lnTo>
                    <a:pt x="308713" y="1595797"/>
                  </a:lnTo>
                  <a:lnTo>
                    <a:pt x="0" y="1595797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id="7" name="TextBox 7">
              <a:extLst>
                <a:ext uri="{FF2B5EF4-FFF2-40B4-BE49-F238E27FC236}">
                  <a16:creationId xmlns:a16="http://schemas.microsoft.com/office/drawing/2014/main" id="{8B777DBC-B88D-7353-33F6-5CAC162DBDEB}"/>
                </a:ext>
              </a:extLst>
            </p:cNvPr>
            <p:cNvSpPr txBox="1"/>
            <p:nvPr/>
          </p:nvSpPr>
          <p:spPr>
            <a:xfrm>
              <a:off x="0" y="-38100"/>
              <a:ext cx="308713" cy="16338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9" name="TextBox 9">
            <a:extLst>
              <a:ext uri="{FF2B5EF4-FFF2-40B4-BE49-F238E27FC236}">
                <a16:creationId xmlns:a16="http://schemas.microsoft.com/office/drawing/2014/main" id="{8F4E57CC-44C9-9014-A6F1-A83FFBA4FDC5}"/>
              </a:ext>
            </a:extLst>
          </p:cNvPr>
          <p:cNvSpPr txBox="1"/>
          <p:nvPr/>
        </p:nvSpPr>
        <p:spPr>
          <a:xfrm>
            <a:off x="3055469" y="856965"/>
            <a:ext cx="12413131" cy="8976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6000" b="1" spc="-100" dirty="0">
                <a:solidFill>
                  <a:srgbClr val="2E2E2E"/>
                </a:solidFill>
                <a:latin typeface="Lato Bold"/>
                <a:ea typeface="Lato Bold"/>
                <a:cs typeface="Lato Bold"/>
                <a:sym typeface="Lato Bold"/>
              </a:rPr>
              <a:t>Dry Run Program</a:t>
            </a:r>
          </a:p>
        </p:txBody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id="{349A891F-AC18-D47C-77E8-0ADD495CEFDB}"/>
              </a:ext>
            </a:extLst>
          </p:cNvPr>
          <p:cNvSpPr txBox="1"/>
          <p:nvPr/>
        </p:nvSpPr>
        <p:spPr>
          <a:xfrm>
            <a:off x="3055468" y="2180291"/>
            <a:ext cx="13175131" cy="34470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/>
            <a:r>
              <a:rPr lang="en-US" sz="3200" dirty="0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A manual simulation of the program to check its flow and behavior.</a:t>
            </a:r>
          </a:p>
          <a:p>
            <a:pPr algn="just"/>
            <a:endParaRPr lang="en-US" sz="3200" dirty="0">
              <a:latin typeface="Constantia" panose="02030602050306030303" pitchFamily="18" charset="0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  <a:p>
            <a:pPr algn="just"/>
            <a:r>
              <a:rPr lang="en-US" sz="3200" b="1" dirty="0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Assignment 03</a:t>
            </a:r>
          </a:p>
          <a:p>
            <a:pPr algn="just"/>
            <a:r>
              <a:rPr lang="en-US" sz="3200" dirty="0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	1. </a:t>
            </a:r>
            <a:r>
              <a:rPr lang="en-US" sz="3200" b="1" dirty="0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What is Dry Run Program.</a:t>
            </a:r>
          </a:p>
          <a:p>
            <a:pPr algn="just"/>
            <a:r>
              <a:rPr lang="en-US" sz="3200" b="1" dirty="0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	2. Why it used?</a:t>
            </a:r>
          </a:p>
          <a:p>
            <a:pPr algn="just"/>
            <a:r>
              <a:rPr lang="en-US" sz="3200" b="1" dirty="0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	3. 1 Example.</a:t>
            </a:r>
          </a:p>
          <a:p>
            <a:pPr algn="just"/>
            <a:endParaRPr lang="en-US" sz="3200" dirty="0">
              <a:latin typeface="Constantia" panose="02030602050306030303" pitchFamily="18" charset="0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161468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81D6F5-2992-3D6A-D525-2B7FF7BEA4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7573F206-6153-1144-EB32-8D8CD4DF4DF7}"/>
              </a:ext>
            </a:extLst>
          </p:cNvPr>
          <p:cNvGrpSpPr/>
          <p:nvPr/>
        </p:nvGrpSpPr>
        <p:grpSpPr>
          <a:xfrm>
            <a:off x="0" y="0"/>
            <a:ext cx="2337212" cy="3086100"/>
            <a:chOff x="0" y="0"/>
            <a:chExt cx="615562" cy="812800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817C3541-ACCE-A8CB-2723-DC6E622AC77E}"/>
                </a:ext>
              </a:extLst>
            </p:cNvPr>
            <p:cNvSpPr/>
            <p:nvPr/>
          </p:nvSpPr>
          <p:spPr>
            <a:xfrm>
              <a:off x="0" y="0"/>
              <a:ext cx="615562" cy="812800"/>
            </a:xfrm>
            <a:custGeom>
              <a:avLst/>
              <a:gdLst/>
              <a:ahLst/>
              <a:cxnLst/>
              <a:rect l="l" t="t" r="r" b="b"/>
              <a:pathLst>
                <a:path w="615562" h="812800">
                  <a:moveTo>
                    <a:pt x="0" y="0"/>
                  </a:moveTo>
                  <a:lnTo>
                    <a:pt x="615562" y="0"/>
                  </a:lnTo>
                  <a:lnTo>
                    <a:pt x="61556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9ECB8"/>
            </a:solidFill>
          </p:spPr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947B5B18-579F-0DCB-FBCD-4EF256260D22}"/>
                </a:ext>
              </a:extLst>
            </p:cNvPr>
            <p:cNvSpPr txBox="1"/>
            <p:nvPr/>
          </p:nvSpPr>
          <p:spPr>
            <a:xfrm>
              <a:off x="0" y="-38100"/>
              <a:ext cx="615562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>
            <a:extLst>
              <a:ext uri="{FF2B5EF4-FFF2-40B4-BE49-F238E27FC236}">
                <a16:creationId xmlns:a16="http://schemas.microsoft.com/office/drawing/2014/main" id="{CAF025A6-076E-C4CD-C7FB-A904ECC2B7D2}"/>
              </a:ext>
            </a:extLst>
          </p:cNvPr>
          <p:cNvGrpSpPr/>
          <p:nvPr/>
        </p:nvGrpSpPr>
        <p:grpSpPr>
          <a:xfrm>
            <a:off x="17115856" y="4227960"/>
            <a:ext cx="1172144" cy="6059040"/>
            <a:chOff x="0" y="0"/>
            <a:chExt cx="308713" cy="1595797"/>
          </a:xfrm>
        </p:grpSpPr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04546C0C-DDFF-A67B-60A2-200844E87CDF}"/>
                </a:ext>
              </a:extLst>
            </p:cNvPr>
            <p:cNvSpPr/>
            <p:nvPr/>
          </p:nvSpPr>
          <p:spPr>
            <a:xfrm>
              <a:off x="0" y="0"/>
              <a:ext cx="308713" cy="1595797"/>
            </a:xfrm>
            <a:custGeom>
              <a:avLst/>
              <a:gdLst/>
              <a:ahLst/>
              <a:cxnLst/>
              <a:rect l="l" t="t" r="r" b="b"/>
              <a:pathLst>
                <a:path w="308713" h="1595797">
                  <a:moveTo>
                    <a:pt x="0" y="0"/>
                  </a:moveTo>
                  <a:lnTo>
                    <a:pt x="308713" y="0"/>
                  </a:lnTo>
                  <a:lnTo>
                    <a:pt x="308713" y="1595797"/>
                  </a:lnTo>
                  <a:lnTo>
                    <a:pt x="0" y="1595797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id="7" name="TextBox 7">
              <a:extLst>
                <a:ext uri="{FF2B5EF4-FFF2-40B4-BE49-F238E27FC236}">
                  <a16:creationId xmlns:a16="http://schemas.microsoft.com/office/drawing/2014/main" id="{F70DF42B-634B-8BFA-F51F-400AD9A30C9F}"/>
                </a:ext>
              </a:extLst>
            </p:cNvPr>
            <p:cNvSpPr txBox="1"/>
            <p:nvPr/>
          </p:nvSpPr>
          <p:spPr>
            <a:xfrm>
              <a:off x="0" y="-38100"/>
              <a:ext cx="308713" cy="16338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9" name="TextBox 9">
            <a:extLst>
              <a:ext uri="{FF2B5EF4-FFF2-40B4-BE49-F238E27FC236}">
                <a16:creationId xmlns:a16="http://schemas.microsoft.com/office/drawing/2014/main" id="{9F76B47E-BE6D-CF6D-E93F-8FCBF67A8319}"/>
              </a:ext>
            </a:extLst>
          </p:cNvPr>
          <p:cNvSpPr txBox="1"/>
          <p:nvPr/>
        </p:nvSpPr>
        <p:spPr>
          <a:xfrm>
            <a:off x="3055469" y="856965"/>
            <a:ext cx="12413131" cy="8976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6000" b="1" spc="-100" dirty="0">
                <a:solidFill>
                  <a:srgbClr val="2E2E2E"/>
                </a:solidFill>
                <a:latin typeface="Lato Bold"/>
                <a:ea typeface="Lato Bold"/>
                <a:cs typeface="Lato Bold"/>
                <a:sym typeface="Lato Bold"/>
              </a:rPr>
              <a:t>Compilation</a:t>
            </a:r>
          </a:p>
        </p:txBody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id="{A052DA96-131F-966D-0B35-0381A8B9FEC6}"/>
              </a:ext>
            </a:extLst>
          </p:cNvPr>
          <p:cNvSpPr txBox="1"/>
          <p:nvPr/>
        </p:nvSpPr>
        <p:spPr>
          <a:xfrm>
            <a:off x="3055468" y="2180291"/>
            <a:ext cx="13175131" cy="26930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/>
            <a:r>
              <a:rPr lang="en-US" sz="3500" dirty="0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The process of converting C++ code into machine readable instructions.</a:t>
            </a:r>
          </a:p>
          <a:p>
            <a:pPr algn="just"/>
            <a:endParaRPr lang="en-US" sz="3500" dirty="0">
              <a:latin typeface="Constantia" panose="02030602050306030303" pitchFamily="18" charset="0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  <a:p>
            <a:pPr algn="just"/>
            <a:r>
              <a:rPr lang="en-US" sz="3500" dirty="0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The C++ compiler translates source code (.CPP) into executable files (exe).</a:t>
            </a:r>
          </a:p>
        </p:txBody>
      </p:sp>
      <p:sp>
        <p:nvSpPr>
          <p:cNvPr id="8" name="TextBox 9">
            <a:extLst>
              <a:ext uri="{FF2B5EF4-FFF2-40B4-BE49-F238E27FC236}">
                <a16:creationId xmlns:a16="http://schemas.microsoft.com/office/drawing/2014/main" id="{0260478E-DD8C-7972-C917-55D38C2C8F04}"/>
              </a:ext>
            </a:extLst>
          </p:cNvPr>
          <p:cNvSpPr txBox="1"/>
          <p:nvPr/>
        </p:nvSpPr>
        <p:spPr>
          <a:xfrm>
            <a:off x="3055469" y="5364642"/>
            <a:ext cx="12413131" cy="8976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6000" b="1" spc="-100" dirty="0">
                <a:solidFill>
                  <a:srgbClr val="2E2E2E"/>
                </a:solidFill>
                <a:latin typeface="Lato Bold"/>
                <a:ea typeface="Lato Bold"/>
                <a:cs typeface="Lato Bold"/>
                <a:sym typeface="Lato Bold"/>
              </a:rPr>
              <a:t>Types of Program Errors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3B8282-2343-D3CE-009B-C0C21DB4B44B}"/>
              </a:ext>
            </a:extLst>
          </p:cNvPr>
          <p:cNvSpPr txBox="1"/>
          <p:nvPr/>
        </p:nvSpPr>
        <p:spPr>
          <a:xfrm>
            <a:off x="3055468" y="6687968"/>
            <a:ext cx="13175131" cy="21544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/>
            <a:r>
              <a:rPr lang="en-US" sz="3500" b="1" dirty="0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Syntax Errors:</a:t>
            </a:r>
          </a:p>
          <a:p>
            <a:pPr algn="just"/>
            <a:r>
              <a:rPr lang="en-US" sz="3500" b="1" dirty="0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	</a:t>
            </a:r>
            <a:r>
              <a:rPr lang="en-US" sz="3500" dirty="0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Occurs when code violates the rule of C++ language.</a:t>
            </a:r>
          </a:p>
          <a:p>
            <a:pPr algn="just"/>
            <a:r>
              <a:rPr lang="en-US" sz="3500" b="1" dirty="0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	</a:t>
            </a:r>
            <a:r>
              <a:rPr lang="en-US" sz="3500" dirty="0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Missing semicolon, misspelled keywords</a:t>
            </a:r>
          </a:p>
          <a:p>
            <a:pPr algn="just"/>
            <a:endParaRPr lang="en-US" sz="3500" b="1" dirty="0">
              <a:latin typeface="Constantia" panose="02030602050306030303" pitchFamily="18" charset="0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44584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C41516-D802-1BF8-DC1B-BD79117C14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35CE049F-BF6A-4B6A-CE13-99CEF0AD8D78}"/>
              </a:ext>
            </a:extLst>
          </p:cNvPr>
          <p:cNvGrpSpPr/>
          <p:nvPr/>
        </p:nvGrpSpPr>
        <p:grpSpPr>
          <a:xfrm>
            <a:off x="0" y="0"/>
            <a:ext cx="2337212" cy="3086100"/>
            <a:chOff x="0" y="0"/>
            <a:chExt cx="615562" cy="812800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ADBD8D28-9489-D07C-BF3D-938A43D6E887}"/>
                </a:ext>
              </a:extLst>
            </p:cNvPr>
            <p:cNvSpPr/>
            <p:nvPr/>
          </p:nvSpPr>
          <p:spPr>
            <a:xfrm>
              <a:off x="0" y="0"/>
              <a:ext cx="615562" cy="812800"/>
            </a:xfrm>
            <a:custGeom>
              <a:avLst/>
              <a:gdLst/>
              <a:ahLst/>
              <a:cxnLst/>
              <a:rect l="l" t="t" r="r" b="b"/>
              <a:pathLst>
                <a:path w="615562" h="812800">
                  <a:moveTo>
                    <a:pt x="0" y="0"/>
                  </a:moveTo>
                  <a:lnTo>
                    <a:pt x="615562" y="0"/>
                  </a:lnTo>
                  <a:lnTo>
                    <a:pt x="61556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9ECB8"/>
            </a:solidFill>
          </p:spPr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D0F128DB-3F6B-1AE6-B191-C8072D54BDD0}"/>
                </a:ext>
              </a:extLst>
            </p:cNvPr>
            <p:cNvSpPr txBox="1"/>
            <p:nvPr/>
          </p:nvSpPr>
          <p:spPr>
            <a:xfrm>
              <a:off x="0" y="-38100"/>
              <a:ext cx="615562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>
            <a:extLst>
              <a:ext uri="{FF2B5EF4-FFF2-40B4-BE49-F238E27FC236}">
                <a16:creationId xmlns:a16="http://schemas.microsoft.com/office/drawing/2014/main" id="{7708CB76-9728-0B92-E22C-AB28CC590D95}"/>
              </a:ext>
            </a:extLst>
          </p:cNvPr>
          <p:cNvGrpSpPr/>
          <p:nvPr/>
        </p:nvGrpSpPr>
        <p:grpSpPr>
          <a:xfrm>
            <a:off x="17115856" y="4227960"/>
            <a:ext cx="1172144" cy="6059040"/>
            <a:chOff x="0" y="0"/>
            <a:chExt cx="308713" cy="1595797"/>
          </a:xfrm>
        </p:grpSpPr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B2F81118-72EC-292F-0DED-9E69374F0EA0}"/>
                </a:ext>
              </a:extLst>
            </p:cNvPr>
            <p:cNvSpPr/>
            <p:nvPr/>
          </p:nvSpPr>
          <p:spPr>
            <a:xfrm>
              <a:off x="0" y="0"/>
              <a:ext cx="308713" cy="1595797"/>
            </a:xfrm>
            <a:custGeom>
              <a:avLst/>
              <a:gdLst/>
              <a:ahLst/>
              <a:cxnLst/>
              <a:rect l="l" t="t" r="r" b="b"/>
              <a:pathLst>
                <a:path w="308713" h="1595797">
                  <a:moveTo>
                    <a:pt x="0" y="0"/>
                  </a:moveTo>
                  <a:lnTo>
                    <a:pt x="308713" y="0"/>
                  </a:lnTo>
                  <a:lnTo>
                    <a:pt x="308713" y="1595797"/>
                  </a:lnTo>
                  <a:lnTo>
                    <a:pt x="0" y="1595797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id="7" name="TextBox 7">
              <a:extLst>
                <a:ext uri="{FF2B5EF4-FFF2-40B4-BE49-F238E27FC236}">
                  <a16:creationId xmlns:a16="http://schemas.microsoft.com/office/drawing/2014/main" id="{C02FC1D2-BC17-8C8E-2B90-65F1DCC65E9F}"/>
                </a:ext>
              </a:extLst>
            </p:cNvPr>
            <p:cNvSpPr txBox="1"/>
            <p:nvPr/>
          </p:nvSpPr>
          <p:spPr>
            <a:xfrm>
              <a:off x="0" y="-38100"/>
              <a:ext cx="308713" cy="16338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TextBox 9">
            <a:extLst>
              <a:ext uri="{FF2B5EF4-FFF2-40B4-BE49-F238E27FC236}">
                <a16:creationId xmlns:a16="http://schemas.microsoft.com/office/drawing/2014/main" id="{1C086528-2DD1-9E22-050D-764D19DE62AE}"/>
              </a:ext>
            </a:extLst>
          </p:cNvPr>
          <p:cNvSpPr txBox="1"/>
          <p:nvPr/>
        </p:nvSpPr>
        <p:spPr>
          <a:xfrm>
            <a:off x="3055469" y="1104900"/>
            <a:ext cx="12413131" cy="8976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6000" b="1" spc="-100" dirty="0">
                <a:solidFill>
                  <a:srgbClr val="2E2E2E"/>
                </a:solidFill>
                <a:latin typeface="Lato Bold"/>
                <a:ea typeface="Lato Bold"/>
                <a:cs typeface="Lato Bold"/>
                <a:sym typeface="Lato Bold"/>
              </a:rPr>
              <a:t>Types of Program Errors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32E1466-4BD4-00FD-92FD-0967C37C4C94}"/>
              </a:ext>
            </a:extLst>
          </p:cNvPr>
          <p:cNvSpPr txBox="1"/>
          <p:nvPr/>
        </p:nvSpPr>
        <p:spPr>
          <a:xfrm>
            <a:off x="3055468" y="2428226"/>
            <a:ext cx="13175131" cy="53860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/>
            <a:r>
              <a:rPr lang="en-US" sz="3500" b="1" dirty="0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Runtime Errors:</a:t>
            </a:r>
          </a:p>
          <a:p>
            <a:pPr algn="just"/>
            <a:r>
              <a:rPr lang="en-US" sz="3500" b="1" dirty="0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	</a:t>
            </a:r>
            <a:r>
              <a:rPr lang="en-US" sz="3500" dirty="0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Occurs during program execution.</a:t>
            </a:r>
          </a:p>
          <a:p>
            <a:pPr algn="just"/>
            <a:r>
              <a:rPr lang="en-US" sz="3500" dirty="0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	Division by zero. </a:t>
            </a:r>
            <a:r>
              <a:rPr lang="en-US" sz="3500" dirty="0" err="1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cout</a:t>
            </a:r>
            <a:r>
              <a:rPr lang="en-US" sz="3500" dirty="0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 array directly.</a:t>
            </a:r>
          </a:p>
          <a:p>
            <a:pPr algn="just"/>
            <a:r>
              <a:rPr lang="en-US" sz="3500" dirty="0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	Detected when the program crashes or behave unexpectedly.</a:t>
            </a:r>
          </a:p>
          <a:p>
            <a:pPr algn="just"/>
            <a:endParaRPr lang="en-US" sz="3500" b="1" dirty="0">
              <a:latin typeface="Constantia" panose="02030602050306030303" pitchFamily="18" charset="0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  <a:p>
            <a:pPr algn="just"/>
            <a:r>
              <a:rPr lang="en-US" sz="3500" b="1" dirty="0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Logic Errors:</a:t>
            </a:r>
          </a:p>
          <a:p>
            <a:pPr algn="just"/>
            <a:r>
              <a:rPr lang="en-US" sz="3500" b="1" dirty="0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		</a:t>
            </a:r>
            <a:r>
              <a:rPr lang="en-US" sz="3500" dirty="0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Occur when the program produces incorrect output despite 		running without crashing.</a:t>
            </a:r>
          </a:p>
          <a:p>
            <a:pPr algn="just"/>
            <a:r>
              <a:rPr lang="en-US" sz="3500" dirty="0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		Using Wrong Formulas or Conditions</a:t>
            </a:r>
          </a:p>
          <a:p>
            <a:pPr algn="just"/>
            <a:endParaRPr lang="en-US" sz="3500" b="1" dirty="0">
              <a:latin typeface="Constantia" panose="02030602050306030303" pitchFamily="18" charset="0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1703061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588329" y="2113980"/>
            <a:ext cx="2878700" cy="6059040"/>
            <a:chOff x="0" y="0"/>
            <a:chExt cx="758176" cy="159579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758176" cy="1595797"/>
            </a:xfrm>
            <a:custGeom>
              <a:avLst/>
              <a:gdLst/>
              <a:ahLst/>
              <a:cxnLst/>
              <a:rect l="l" t="t" r="r" b="b"/>
              <a:pathLst>
                <a:path w="758176" h="1595797">
                  <a:moveTo>
                    <a:pt x="0" y="0"/>
                  </a:moveTo>
                  <a:lnTo>
                    <a:pt x="758176" y="0"/>
                  </a:lnTo>
                  <a:lnTo>
                    <a:pt x="758176" y="1595797"/>
                  </a:lnTo>
                  <a:lnTo>
                    <a:pt x="0" y="1595797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758176" cy="16338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3724086" y="3883258"/>
            <a:ext cx="7653319" cy="17081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3999"/>
              </a:lnSpc>
            </a:pPr>
            <a:r>
              <a:rPr lang="en-US" sz="9999" b="1" u="sng" dirty="0">
                <a:solidFill>
                  <a:srgbClr val="2E2E2E"/>
                </a:solidFill>
                <a:latin typeface="Lato Bold"/>
                <a:ea typeface="Lato Bold"/>
                <a:cs typeface="Lato Bold"/>
                <a:sym typeface="Lato Bold"/>
              </a:rPr>
              <a:t>Thank You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17259300" y="3803885"/>
            <a:ext cx="1028700" cy="5454415"/>
            <a:chOff x="0" y="0"/>
            <a:chExt cx="270933" cy="1436554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70933" cy="1436554"/>
            </a:xfrm>
            <a:custGeom>
              <a:avLst/>
              <a:gdLst/>
              <a:ahLst/>
              <a:cxnLst/>
              <a:rect l="l" t="t" r="r" b="b"/>
              <a:pathLst>
                <a:path w="270933" h="1436554">
                  <a:moveTo>
                    <a:pt x="0" y="0"/>
                  </a:moveTo>
                  <a:lnTo>
                    <a:pt x="270933" y="0"/>
                  </a:lnTo>
                  <a:lnTo>
                    <a:pt x="270933" y="1436554"/>
                  </a:lnTo>
                  <a:lnTo>
                    <a:pt x="0" y="1436554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270933" cy="14746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5320274" y="3756260"/>
            <a:ext cx="3536394" cy="3363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40"/>
              </a:lnSpc>
            </a:pPr>
            <a:r>
              <a:rPr lang="en-US" sz="2100" b="1" dirty="0">
                <a:solidFill>
                  <a:srgbClr val="796292"/>
                </a:solidFill>
                <a:latin typeface="Lato Bold"/>
                <a:ea typeface="Lato Bold"/>
                <a:cs typeface="Lato Bold"/>
                <a:sym typeface="Lato Bold"/>
              </a:rPr>
              <a:t>Lecture Completed!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2337212" cy="3086100"/>
            <a:chOff x="0" y="0"/>
            <a:chExt cx="615562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15562" cy="812800"/>
            </a:xfrm>
            <a:custGeom>
              <a:avLst/>
              <a:gdLst/>
              <a:ahLst/>
              <a:cxnLst/>
              <a:rect l="l" t="t" r="r" b="b"/>
              <a:pathLst>
                <a:path w="615562" h="812800">
                  <a:moveTo>
                    <a:pt x="0" y="0"/>
                  </a:moveTo>
                  <a:lnTo>
                    <a:pt x="615562" y="0"/>
                  </a:lnTo>
                  <a:lnTo>
                    <a:pt x="61556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9ECB8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615562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7115856" y="4227960"/>
            <a:ext cx="1172144" cy="6059040"/>
            <a:chOff x="0" y="0"/>
            <a:chExt cx="308713" cy="1595797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08713" cy="1595797"/>
            </a:xfrm>
            <a:custGeom>
              <a:avLst/>
              <a:gdLst/>
              <a:ahLst/>
              <a:cxnLst/>
              <a:rect l="l" t="t" r="r" b="b"/>
              <a:pathLst>
                <a:path w="308713" h="1595797">
                  <a:moveTo>
                    <a:pt x="0" y="0"/>
                  </a:moveTo>
                  <a:lnTo>
                    <a:pt x="308713" y="0"/>
                  </a:lnTo>
                  <a:lnTo>
                    <a:pt x="308713" y="1595797"/>
                  </a:lnTo>
                  <a:lnTo>
                    <a:pt x="0" y="1595797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308713" cy="16338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3055469" y="856965"/>
            <a:ext cx="10127131" cy="8976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6000" b="1" spc="-100" dirty="0">
                <a:solidFill>
                  <a:srgbClr val="2E2E2E"/>
                </a:solidFill>
                <a:latin typeface="Lato Bold"/>
                <a:ea typeface="Lato Bold"/>
                <a:cs typeface="Lato Bold"/>
                <a:sym typeface="Lato Bold"/>
              </a:rPr>
              <a:t>Ven-Neuman Architecture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8F6B3E4-5492-CD7E-A5B1-56BECA61EB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774913"/>
            <a:ext cx="10965331" cy="77140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557C41-91C9-0742-099A-2E8067FACE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1A1ABFEE-827C-C8AD-F3AF-F1B952390096}"/>
              </a:ext>
            </a:extLst>
          </p:cNvPr>
          <p:cNvGrpSpPr/>
          <p:nvPr/>
        </p:nvGrpSpPr>
        <p:grpSpPr>
          <a:xfrm>
            <a:off x="0" y="0"/>
            <a:ext cx="2337212" cy="3086100"/>
            <a:chOff x="0" y="0"/>
            <a:chExt cx="615562" cy="812800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568B5F11-8857-A719-CB0E-F80977CAE253}"/>
                </a:ext>
              </a:extLst>
            </p:cNvPr>
            <p:cNvSpPr/>
            <p:nvPr/>
          </p:nvSpPr>
          <p:spPr>
            <a:xfrm>
              <a:off x="0" y="0"/>
              <a:ext cx="615562" cy="812800"/>
            </a:xfrm>
            <a:custGeom>
              <a:avLst/>
              <a:gdLst/>
              <a:ahLst/>
              <a:cxnLst/>
              <a:rect l="l" t="t" r="r" b="b"/>
              <a:pathLst>
                <a:path w="615562" h="812800">
                  <a:moveTo>
                    <a:pt x="0" y="0"/>
                  </a:moveTo>
                  <a:lnTo>
                    <a:pt x="615562" y="0"/>
                  </a:lnTo>
                  <a:lnTo>
                    <a:pt x="61556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9ECB8"/>
            </a:solidFill>
          </p:spPr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9D690452-FC22-28C5-5528-922BBADAF676}"/>
                </a:ext>
              </a:extLst>
            </p:cNvPr>
            <p:cNvSpPr txBox="1"/>
            <p:nvPr/>
          </p:nvSpPr>
          <p:spPr>
            <a:xfrm>
              <a:off x="0" y="-38100"/>
              <a:ext cx="615562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>
            <a:extLst>
              <a:ext uri="{FF2B5EF4-FFF2-40B4-BE49-F238E27FC236}">
                <a16:creationId xmlns:a16="http://schemas.microsoft.com/office/drawing/2014/main" id="{7FD28718-8BF6-4488-9CF9-A51BC05811B9}"/>
              </a:ext>
            </a:extLst>
          </p:cNvPr>
          <p:cNvGrpSpPr/>
          <p:nvPr/>
        </p:nvGrpSpPr>
        <p:grpSpPr>
          <a:xfrm>
            <a:off x="17115856" y="4227960"/>
            <a:ext cx="1172144" cy="6059040"/>
            <a:chOff x="0" y="0"/>
            <a:chExt cx="308713" cy="1595797"/>
          </a:xfrm>
        </p:grpSpPr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D6A3AFAE-41B2-555B-7D9B-E1B243AEDBE9}"/>
                </a:ext>
              </a:extLst>
            </p:cNvPr>
            <p:cNvSpPr/>
            <p:nvPr/>
          </p:nvSpPr>
          <p:spPr>
            <a:xfrm>
              <a:off x="0" y="0"/>
              <a:ext cx="308713" cy="1595797"/>
            </a:xfrm>
            <a:custGeom>
              <a:avLst/>
              <a:gdLst/>
              <a:ahLst/>
              <a:cxnLst/>
              <a:rect l="l" t="t" r="r" b="b"/>
              <a:pathLst>
                <a:path w="308713" h="1595797">
                  <a:moveTo>
                    <a:pt x="0" y="0"/>
                  </a:moveTo>
                  <a:lnTo>
                    <a:pt x="308713" y="0"/>
                  </a:lnTo>
                  <a:lnTo>
                    <a:pt x="308713" y="1595797"/>
                  </a:lnTo>
                  <a:lnTo>
                    <a:pt x="0" y="1595797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id="7" name="TextBox 7">
              <a:extLst>
                <a:ext uri="{FF2B5EF4-FFF2-40B4-BE49-F238E27FC236}">
                  <a16:creationId xmlns:a16="http://schemas.microsoft.com/office/drawing/2014/main" id="{152A5A2F-82AF-DD1D-D4BE-4CE2BBFBF030}"/>
                </a:ext>
              </a:extLst>
            </p:cNvPr>
            <p:cNvSpPr txBox="1"/>
            <p:nvPr/>
          </p:nvSpPr>
          <p:spPr>
            <a:xfrm>
              <a:off x="0" y="-38100"/>
              <a:ext cx="308713" cy="16338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9" name="TextBox 9">
            <a:extLst>
              <a:ext uri="{FF2B5EF4-FFF2-40B4-BE49-F238E27FC236}">
                <a16:creationId xmlns:a16="http://schemas.microsoft.com/office/drawing/2014/main" id="{2508186F-8BA0-FEAF-81E6-9B4924A4E423}"/>
              </a:ext>
            </a:extLst>
          </p:cNvPr>
          <p:cNvSpPr txBox="1"/>
          <p:nvPr/>
        </p:nvSpPr>
        <p:spPr>
          <a:xfrm>
            <a:off x="3055469" y="856965"/>
            <a:ext cx="10127131" cy="8976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6000" b="1" spc="-100" dirty="0">
                <a:solidFill>
                  <a:srgbClr val="2E2E2E"/>
                </a:solidFill>
                <a:latin typeface="Lato Bold"/>
                <a:ea typeface="Lato Bold"/>
                <a:cs typeface="Lato Bold"/>
                <a:sym typeface="Lato Bold"/>
              </a:rPr>
              <a:t>Ven-Neuman Architecture</a:t>
            </a:r>
          </a:p>
        </p:txBody>
      </p:sp>
      <p:sp>
        <p:nvSpPr>
          <p:cNvPr id="8" name="TextBox 10">
            <a:extLst>
              <a:ext uri="{FF2B5EF4-FFF2-40B4-BE49-F238E27FC236}">
                <a16:creationId xmlns:a16="http://schemas.microsoft.com/office/drawing/2014/main" id="{B5188A16-0A13-DB54-518B-525F64B07D38}"/>
              </a:ext>
            </a:extLst>
          </p:cNvPr>
          <p:cNvSpPr txBox="1"/>
          <p:nvPr/>
        </p:nvSpPr>
        <p:spPr>
          <a:xfrm>
            <a:off x="3055468" y="2180291"/>
            <a:ext cx="13784732" cy="807913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n-US" sz="3500" dirty="0">
                <a:latin typeface="Constantia" panose="02030602050306030303" pitchFamily="18" charset="0"/>
              </a:rPr>
              <a:t>Von-Neumann  computer architecture design was proposed in 1945.</a:t>
            </a:r>
          </a:p>
          <a:p>
            <a:pPr marL="457200" indent="-457200" algn="just">
              <a:buFont typeface="Wingdings" panose="05000000000000000000" pitchFamily="2" charset="2"/>
              <a:buChar char="q"/>
            </a:pPr>
            <a:endParaRPr lang="en-US" sz="3500" dirty="0">
              <a:latin typeface="Constantia" panose="02030602050306030303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n-US" sz="3500" dirty="0">
                <a:latin typeface="Constantia" panose="02030602050306030303" pitchFamily="18" charset="0"/>
              </a:rPr>
              <a:t>It defines the structure where a single memory space holds the data and instruction, and processing through a central processing unit.</a:t>
            </a:r>
          </a:p>
          <a:p>
            <a:pPr marL="457200" indent="-457200" algn="just">
              <a:buFont typeface="Wingdings" panose="05000000000000000000" pitchFamily="2" charset="2"/>
              <a:buChar char="q"/>
            </a:pPr>
            <a:endParaRPr lang="en-US" sz="3500" dirty="0">
              <a:latin typeface="Constantia" panose="02030602050306030303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n-US" sz="3500" dirty="0">
                <a:latin typeface="Constantia" panose="02030602050306030303" pitchFamily="18" charset="0"/>
              </a:rPr>
              <a:t>Historically there have been 2 types of Computers: </a:t>
            </a:r>
            <a:endParaRPr lang="en-US" sz="3500" b="1" dirty="0">
              <a:latin typeface="Constantia" panose="02030602050306030303" pitchFamily="18" charset="0"/>
            </a:endParaRPr>
          </a:p>
          <a:p>
            <a:pPr fontAlgn="base"/>
            <a:r>
              <a:rPr lang="en-US" sz="3500" b="1" dirty="0">
                <a:latin typeface="Constantia" panose="02030602050306030303" pitchFamily="18" charset="0"/>
              </a:rPr>
              <a:t>	Fixed Program Computers –</a:t>
            </a:r>
            <a:r>
              <a:rPr lang="en-US" sz="3500" dirty="0">
                <a:latin typeface="Constantia" panose="02030602050306030303" pitchFamily="18" charset="0"/>
              </a:rPr>
              <a:t> Their function is very specific and they couldn’t be reprogrammed, e.g. Calculators. </a:t>
            </a:r>
          </a:p>
          <a:p>
            <a:pPr fontAlgn="base"/>
            <a:endParaRPr lang="en-US" sz="3500" b="1" dirty="0">
              <a:latin typeface="Constantia" panose="02030602050306030303" pitchFamily="18" charset="0"/>
            </a:endParaRPr>
          </a:p>
          <a:p>
            <a:pPr fontAlgn="base"/>
            <a:r>
              <a:rPr lang="en-US" sz="3500" b="1" dirty="0">
                <a:latin typeface="Constantia" panose="02030602050306030303" pitchFamily="18" charset="0"/>
              </a:rPr>
              <a:t>	Stored Program Computers –</a:t>
            </a:r>
            <a:r>
              <a:rPr lang="en-US" sz="3500" dirty="0">
                <a:latin typeface="Constantia" panose="02030602050306030303" pitchFamily="18" charset="0"/>
              </a:rPr>
              <a:t> These can be programmed to carry out many different tasks, applications are stored on them.</a:t>
            </a:r>
          </a:p>
          <a:p>
            <a:pPr fontAlgn="base"/>
            <a:endParaRPr lang="en-US" sz="3500" dirty="0">
              <a:latin typeface="Constantia" panose="02030602050306030303" pitchFamily="18" charset="0"/>
            </a:endParaRPr>
          </a:p>
          <a:p>
            <a:pPr marL="457200" indent="-457200" fontAlgn="base">
              <a:buFont typeface="Wingdings" panose="05000000000000000000" pitchFamily="2" charset="2"/>
              <a:buChar char="q"/>
            </a:pPr>
            <a:r>
              <a:rPr lang="en-US" sz="3500" dirty="0">
                <a:latin typeface="Constantia" panose="02030602050306030303" pitchFamily="18" charset="0"/>
              </a:rPr>
              <a:t>Modern computers are based on a stored-program concept introduced by John Von Neumann. </a:t>
            </a:r>
          </a:p>
          <a:p>
            <a:pPr marL="457200" indent="-457200" algn="just">
              <a:buFont typeface="Wingdings" panose="05000000000000000000" pitchFamily="2" charset="2"/>
              <a:buChar char="q"/>
            </a:pPr>
            <a:endParaRPr lang="en-US" sz="3500" dirty="0">
              <a:latin typeface="Constantia" panose="02030602050306030303" pitchFamily="18" charset="0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3163332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BE1B2B-613A-D1A0-48C7-A266B9DB32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976ABA19-B7D7-F296-1EC1-FFED86818F5F}"/>
              </a:ext>
            </a:extLst>
          </p:cNvPr>
          <p:cNvGrpSpPr/>
          <p:nvPr/>
        </p:nvGrpSpPr>
        <p:grpSpPr>
          <a:xfrm>
            <a:off x="0" y="0"/>
            <a:ext cx="2337212" cy="3086100"/>
            <a:chOff x="0" y="0"/>
            <a:chExt cx="615562" cy="812800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92DF9155-09E4-A004-EBF9-3E47928EBFFC}"/>
                </a:ext>
              </a:extLst>
            </p:cNvPr>
            <p:cNvSpPr/>
            <p:nvPr/>
          </p:nvSpPr>
          <p:spPr>
            <a:xfrm>
              <a:off x="0" y="0"/>
              <a:ext cx="615562" cy="812800"/>
            </a:xfrm>
            <a:custGeom>
              <a:avLst/>
              <a:gdLst/>
              <a:ahLst/>
              <a:cxnLst/>
              <a:rect l="l" t="t" r="r" b="b"/>
              <a:pathLst>
                <a:path w="615562" h="812800">
                  <a:moveTo>
                    <a:pt x="0" y="0"/>
                  </a:moveTo>
                  <a:lnTo>
                    <a:pt x="615562" y="0"/>
                  </a:lnTo>
                  <a:lnTo>
                    <a:pt x="61556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9ECB8"/>
            </a:solidFill>
          </p:spPr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7B1E5D8E-B3F9-2333-EC8B-E52EC4E50E95}"/>
                </a:ext>
              </a:extLst>
            </p:cNvPr>
            <p:cNvSpPr txBox="1"/>
            <p:nvPr/>
          </p:nvSpPr>
          <p:spPr>
            <a:xfrm>
              <a:off x="0" y="-38100"/>
              <a:ext cx="615562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>
            <a:extLst>
              <a:ext uri="{FF2B5EF4-FFF2-40B4-BE49-F238E27FC236}">
                <a16:creationId xmlns:a16="http://schemas.microsoft.com/office/drawing/2014/main" id="{00BB5FE5-101C-4229-CD84-E6857B855E63}"/>
              </a:ext>
            </a:extLst>
          </p:cNvPr>
          <p:cNvGrpSpPr/>
          <p:nvPr/>
        </p:nvGrpSpPr>
        <p:grpSpPr>
          <a:xfrm>
            <a:off x="17115856" y="4227960"/>
            <a:ext cx="1172144" cy="6059040"/>
            <a:chOff x="0" y="0"/>
            <a:chExt cx="308713" cy="1595797"/>
          </a:xfrm>
        </p:grpSpPr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9F916A4A-BD80-37AE-AA4F-E0FDC426A60C}"/>
                </a:ext>
              </a:extLst>
            </p:cNvPr>
            <p:cNvSpPr/>
            <p:nvPr/>
          </p:nvSpPr>
          <p:spPr>
            <a:xfrm>
              <a:off x="0" y="0"/>
              <a:ext cx="308713" cy="1595797"/>
            </a:xfrm>
            <a:custGeom>
              <a:avLst/>
              <a:gdLst/>
              <a:ahLst/>
              <a:cxnLst/>
              <a:rect l="l" t="t" r="r" b="b"/>
              <a:pathLst>
                <a:path w="308713" h="1595797">
                  <a:moveTo>
                    <a:pt x="0" y="0"/>
                  </a:moveTo>
                  <a:lnTo>
                    <a:pt x="308713" y="0"/>
                  </a:lnTo>
                  <a:lnTo>
                    <a:pt x="308713" y="1595797"/>
                  </a:lnTo>
                  <a:lnTo>
                    <a:pt x="0" y="1595797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id="7" name="TextBox 7">
              <a:extLst>
                <a:ext uri="{FF2B5EF4-FFF2-40B4-BE49-F238E27FC236}">
                  <a16:creationId xmlns:a16="http://schemas.microsoft.com/office/drawing/2014/main" id="{678B9357-9B18-DD45-4FA6-2E83F89D4C1F}"/>
                </a:ext>
              </a:extLst>
            </p:cNvPr>
            <p:cNvSpPr txBox="1"/>
            <p:nvPr/>
          </p:nvSpPr>
          <p:spPr>
            <a:xfrm>
              <a:off x="0" y="-38100"/>
              <a:ext cx="308713" cy="16338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9" name="TextBox 9">
            <a:extLst>
              <a:ext uri="{FF2B5EF4-FFF2-40B4-BE49-F238E27FC236}">
                <a16:creationId xmlns:a16="http://schemas.microsoft.com/office/drawing/2014/main" id="{CB11A36A-5373-58B1-F303-BEAEDFE341AD}"/>
              </a:ext>
            </a:extLst>
          </p:cNvPr>
          <p:cNvSpPr txBox="1"/>
          <p:nvPr/>
        </p:nvSpPr>
        <p:spPr>
          <a:xfrm>
            <a:off x="3055469" y="856965"/>
            <a:ext cx="10127131" cy="8976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6000" b="1" spc="-100" dirty="0">
                <a:solidFill>
                  <a:srgbClr val="2E2E2E"/>
                </a:solidFill>
                <a:latin typeface="Lato Bold"/>
                <a:ea typeface="Lato Bold"/>
                <a:cs typeface="Lato Bold"/>
                <a:sym typeface="Lato Bold"/>
              </a:rPr>
              <a:t>Ven-Neuman Architecture</a:t>
            </a:r>
          </a:p>
        </p:txBody>
      </p:sp>
      <p:sp>
        <p:nvSpPr>
          <p:cNvPr id="8" name="TextBox 10">
            <a:extLst>
              <a:ext uri="{FF2B5EF4-FFF2-40B4-BE49-F238E27FC236}">
                <a16:creationId xmlns:a16="http://schemas.microsoft.com/office/drawing/2014/main" id="{C3E9462D-3F6D-63AB-3DB5-5C9B15A46BD1}"/>
              </a:ext>
            </a:extLst>
          </p:cNvPr>
          <p:cNvSpPr txBox="1"/>
          <p:nvPr/>
        </p:nvSpPr>
        <p:spPr>
          <a:xfrm>
            <a:off x="3055468" y="2180291"/>
            <a:ext cx="13175131" cy="592469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n-US" sz="3500" dirty="0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It is based on three basic units.</a:t>
            </a:r>
          </a:p>
          <a:p>
            <a:pPr marL="457200" indent="-457200" algn="just">
              <a:buFont typeface="Wingdings" panose="05000000000000000000" pitchFamily="2" charset="2"/>
              <a:buChar char="q"/>
            </a:pPr>
            <a:endParaRPr lang="en-US" sz="3500" dirty="0">
              <a:latin typeface="Constantia" panose="02030602050306030303" pitchFamily="18" charset="0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  <a:p>
            <a:pPr lvl="1" algn="just"/>
            <a:r>
              <a:rPr lang="en-US" sz="3500" b="1" dirty="0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1. Central Processing Unit (CPU)</a:t>
            </a:r>
          </a:p>
          <a:p>
            <a:pPr lvl="2" algn="just"/>
            <a:r>
              <a:rPr lang="en-US" sz="3500" dirty="0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							It is an electrical circuit used for executing instructions of computer program.</a:t>
            </a:r>
          </a:p>
          <a:p>
            <a:pPr lvl="2" algn="just"/>
            <a:endParaRPr lang="en-US" sz="3500" dirty="0">
              <a:latin typeface="Constantia" panose="02030602050306030303" pitchFamily="18" charset="0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  <a:p>
            <a:pPr lvl="2" algn="just"/>
            <a:r>
              <a:rPr lang="en-US" sz="3500" b="1" dirty="0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Major Components</a:t>
            </a:r>
          </a:p>
          <a:p>
            <a:pPr marL="1371600" lvl="2" indent="-457200" algn="just">
              <a:buFont typeface="Wingdings" panose="05000000000000000000" pitchFamily="2" charset="2"/>
              <a:buChar char="§"/>
            </a:pPr>
            <a:r>
              <a:rPr lang="en-US" sz="3500" b="1" dirty="0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Control Unit: </a:t>
            </a:r>
            <a:r>
              <a:rPr lang="en-US" sz="3500" dirty="0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It handles all processor control signals. It direct all input and output flow.</a:t>
            </a:r>
          </a:p>
          <a:p>
            <a:pPr marL="1371600" lvl="2" indent="-457200" algn="just">
              <a:buFont typeface="Wingdings" panose="05000000000000000000" pitchFamily="2" charset="2"/>
              <a:buChar char="§"/>
            </a:pPr>
            <a:r>
              <a:rPr lang="en-US" sz="3500" b="1" dirty="0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Arithmetic and Logic Unit: </a:t>
            </a:r>
            <a:r>
              <a:rPr lang="en-US" sz="3500" dirty="0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It handles all the calculations the CPU may need. E.g. Addition, Subtraction etc.</a:t>
            </a:r>
            <a:endParaRPr lang="en-US" sz="3500" b="1" dirty="0">
              <a:latin typeface="Constantia" panose="02030602050306030303" pitchFamily="18" charset="0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1509189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7E1B0B-FFEE-DFFC-4A7A-11E097216E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5C6F4A7B-1970-80FC-FE06-A787DC0FAD57}"/>
              </a:ext>
            </a:extLst>
          </p:cNvPr>
          <p:cNvGrpSpPr/>
          <p:nvPr/>
        </p:nvGrpSpPr>
        <p:grpSpPr>
          <a:xfrm>
            <a:off x="0" y="0"/>
            <a:ext cx="2337212" cy="3086100"/>
            <a:chOff x="0" y="0"/>
            <a:chExt cx="615562" cy="812800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2B318678-A274-F5F0-B413-78A41DF5C0B4}"/>
                </a:ext>
              </a:extLst>
            </p:cNvPr>
            <p:cNvSpPr/>
            <p:nvPr/>
          </p:nvSpPr>
          <p:spPr>
            <a:xfrm>
              <a:off x="0" y="0"/>
              <a:ext cx="615562" cy="812800"/>
            </a:xfrm>
            <a:custGeom>
              <a:avLst/>
              <a:gdLst/>
              <a:ahLst/>
              <a:cxnLst/>
              <a:rect l="l" t="t" r="r" b="b"/>
              <a:pathLst>
                <a:path w="615562" h="812800">
                  <a:moveTo>
                    <a:pt x="0" y="0"/>
                  </a:moveTo>
                  <a:lnTo>
                    <a:pt x="615562" y="0"/>
                  </a:lnTo>
                  <a:lnTo>
                    <a:pt x="61556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9ECB8"/>
            </a:solidFill>
          </p:spPr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ADC04530-7A19-9BA1-DDC1-192318FEB9DF}"/>
                </a:ext>
              </a:extLst>
            </p:cNvPr>
            <p:cNvSpPr txBox="1"/>
            <p:nvPr/>
          </p:nvSpPr>
          <p:spPr>
            <a:xfrm>
              <a:off x="0" y="-38100"/>
              <a:ext cx="615562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>
            <a:extLst>
              <a:ext uri="{FF2B5EF4-FFF2-40B4-BE49-F238E27FC236}">
                <a16:creationId xmlns:a16="http://schemas.microsoft.com/office/drawing/2014/main" id="{E5057C17-4840-B5A7-ED8E-30C3F57C5253}"/>
              </a:ext>
            </a:extLst>
          </p:cNvPr>
          <p:cNvGrpSpPr/>
          <p:nvPr/>
        </p:nvGrpSpPr>
        <p:grpSpPr>
          <a:xfrm>
            <a:off x="17115856" y="4227960"/>
            <a:ext cx="1172144" cy="6059040"/>
            <a:chOff x="0" y="0"/>
            <a:chExt cx="308713" cy="1595797"/>
          </a:xfrm>
        </p:grpSpPr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A0A69DAD-3702-DD32-7B46-C4FB67EC45A6}"/>
                </a:ext>
              </a:extLst>
            </p:cNvPr>
            <p:cNvSpPr/>
            <p:nvPr/>
          </p:nvSpPr>
          <p:spPr>
            <a:xfrm>
              <a:off x="0" y="0"/>
              <a:ext cx="308713" cy="1595797"/>
            </a:xfrm>
            <a:custGeom>
              <a:avLst/>
              <a:gdLst/>
              <a:ahLst/>
              <a:cxnLst/>
              <a:rect l="l" t="t" r="r" b="b"/>
              <a:pathLst>
                <a:path w="308713" h="1595797">
                  <a:moveTo>
                    <a:pt x="0" y="0"/>
                  </a:moveTo>
                  <a:lnTo>
                    <a:pt x="308713" y="0"/>
                  </a:lnTo>
                  <a:lnTo>
                    <a:pt x="308713" y="1595797"/>
                  </a:lnTo>
                  <a:lnTo>
                    <a:pt x="0" y="1595797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id="7" name="TextBox 7">
              <a:extLst>
                <a:ext uri="{FF2B5EF4-FFF2-40B4-BE49-F238E27FC236}">
                  <a16:creationId xmlns:a16="http://schemas.microsoft.com/office/drawing/2014/main" id="{9B48013A-9869-BB68-F43E-768DBDC23D61}"/>
                </a:ext>
              </a:extLst>
            </p:cNvPr>
            <p:cNvSpPr txBox="1"/>
            <p:nvPr/>
          </p:nvSpPr>
          <p:spPr>
            <a:xfrm>
              <a:off x="0" y="-38100"/>
              <a:ext cx="308713" cy="16338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9" name="TextBox 9">
            <a:extLst>
              <a:ext uri="{FF2B5EF4-FFF2-40B4-BE49-F238E27FC236}">
                <a16:creationId xmlns:a16="http://schemas.microsoft.com/office/drawing/2014/main" id="{BB1C3CD1-7F75-BA56-718C-CD826497FB42}"/>
              </a:ext>
            </a:extLst>
          </p:cNvPr>
          <p:cNvSpPr txBox="1"/>
          <p:nvPr/>
        </p:nvSpPr>
        <p:spPr>
          <a:xfrm>
            <a:off x="3055469" y="856965"/>
            <a:ext cx="10127131" cy="8976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6000" b="1" spc="-100" dirty="0">
                <a:solidFill>
                  <a:srgbClr val="2E2E2E"/>
                </a:solidFill>
                <a:latin typeface="Lato Bold"/>
                <a:ea typeface="Lato Bold"/>
                <a:cs typeface="Lato Bold"/>
                <a:sym typeface="Lato Bold"/>
              </a:rPr>
              <a:t>Ven-Neuman Architecture</a:t>
            </a:r>
          </a:p>
        </p:txBody>
      </p:sp>
      <p:sp>
        <p:nvSpPr>
          <p:cNvPr id="8" name="TextBox 10">
            <a:extLst>
              <a:ext uri="{FF2B5EF4-FFF2-40B4-BE49-F238E27FC236}">
                <a16:creationId xmlns:a16="http://schemas.microsoft.com/office/drawing/2014/main" id="{1A6DF108-A956-247F-4F7F-52AEB84D403E}"/>
              </a:ext>
            </a:extLst>
          </p:cNvPr>
          <p:cNvSpPr txBox="1"/>
          <p:nvPr/>
        </p:nvSpPr>
        <p:spPr>
          <a:xfrm>
            <a:off x="3055468" y="2180291"/>
            <a:ext cx="13175131" cy="646330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371600" lvl="2" indent="-457200" algn="just">
              <a:buFont typeface="Wingdings" panose="05000000000000000000" pitchFamily="2" charset="2"/>
              <a:buChar char="§"/>
            </a:pPr>
            <a:r>
              <a:rPr lang="en-US" sz="3500" b="1" dirty="0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Registers: </a:t>
            </a:r>
            <a:r>
              <a:rPr lang="en-US" sz="3500" dirty="0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It refer to high-speed storages areas in the CPU.</a:t>
            </a:r>
            <a:endParaRPr lang="en-US" sz="3500" b="1" dirty="0">
              <a:latin typeface="Constantia" panose="02030602050306030303" pitchFamily="18" charset="0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  <a:p>
            <a:pPr lvl="2" algn="just"/>
            <a:endParaRPr lang="en-US" sz="3500" dirty="0">
              <a:latin typeface="Constantia" panose="02030602050306030303" pitchFamily="18" charset="0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  <a:p>
            <a:pPr lvl="1" algn="just"/>
            <a:r>
              <a:rPr lang="en-US" sz="3500" b="1" dirty="0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2. The Main Memory</a:t>
            </a:r>
          </a:p>
          <a:p>
            <a:pPr lvl="1" algn="just"/>
            <a:r>
              <a:rPr lang="en-US" sz="3500" b="1" dirty="0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				</a:t>
            </a:r>
            <a:r>
              <a:rPr lang="en-US" sz="3500" dirty="0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Store both data and program instructions.</a:t>
            </a:r>
            <a:endParaRPr lang="en-US" sz="3500" b="1" dirty="0">
              <a:latin typeface="Constantia" panose="02030602050306030303" pitchFamily="18" charset="0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  <a:p>
            <a:pPr marL="4114800" lvl="8" indent="-457200" algn="just">
              <a:buFont typeface="Wingdings" panose="05000000000000000000" pitchFamily="2" charset="2"/>
              <a:buChar char="Ø"/>
            </a:pPr>
            <a:endParaRPr lang="en-US" sz="3500" dirty="0">
              <a:latin typeface="Constantia" panose="02030602050306030303" pitchFamily="18" charset="0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  <a:p>
            <a:pPr lvl="1" algn="just"/>
            <a:r>
              <a:rPr lang="en-US" sz="3500" b="1" dirty="0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3. The Input/Output device </a:t>
            </a:r>
          </a:p>
          <a:p>
            <a:pPr lvl="1" algn="just"/>
            <a:r>
              <a:rPr lang="en-US" sz="3500" b="1" dirty="0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					</a:t>
            </a:r>
            <a:r>
              <a:rPr lang="en-US" sz="3500" dirty="0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Provide means for interaction between the computer and external world.</a:t>
            </a:r>
          </a:p>
          <a:p>
            <a:pPr lvl="1" algn="just"/>
            <a:endParaRPr lang="en-US" sz="3500" b="1" dirty="0">
              <a:latin typeface="Constantia" panose="02030602050306030303" pitchFamily="18" charset="0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  <a:p>
            <a:pPr lvl="1" algn="just"/>
            <a:endParaRPr lang="en-US" sz="3500" b="1" dirty="0">
              <a:latin typeface="Constantia" panose="02030602050306030303" pitchFamily="18" charset="0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  <a:p>
            <a:pPr lvl="1" algn="just"/>
            <a:r>
              <a:rPr lang="en-US" sz="3500" dirty="0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All the major internal components to the CPU and memory, by the means of Buses.</a:t>
            </a:r>
          </a:p>
        </p:txBody>
      </p:sp>
    </p:spTree>
    <p:extLst>
      <p:ext uri="{BB962C8B-B14F-4D97-AF65-F5344CB8AC3E}">
        <p14:creationId xmlns:p14="http://schemas.microsoft.com/office/powerpoint/2010/main" val="2716240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037B00-71E2-19FE-9380-FB60578A24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0D44242A-33BB-B815-428F-A5CF0BB981BB}"/>
              </a:ext>
            </a:extLst>
          </p:cNvPr>
          <p:cNvGrpSpPr/>
          <p:nvPr/>
        </p:nvGrpSpPr>
        <p:grpSpPr>
          <a:xfrm>
            <a:off x="0" y="0"/>
            <a:ext cx="2337212" cy="3086100"/>
            <a:chOff x="0" y="0"/>
            <a:chExt cx="615562" cy="812800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433FC044-41CD-3492-14D4-53C9247FFB95}"/>
                </a:ext>
              </a:extLst>
            </p:cNvPr>
            <p:cNvSpPr/>
            <p:nvPr/>
          </p:nvSpPr>
          <p:spPr>
            <a:xfrm>
              <a:off x="0" y="0"/>
              <a:ext cx="615562" cy="812800"/>
            </a:xfrm>
            <a:custGeom>
              <a:avLst/>
              <a:gdLst/>
              <a:ahLst/>
              <a:cxnLst/>
              <a:rect l="l" t="t" r="r" b="b"/>
              <a:pathLst>
                <a:path w="615562" h="812800">
                  <a:moveTo>
                    <a:pt x="0" y="0"/>
                  </a:moveTo>
                  <a:lnTo>
                    <a:pt x="615562" y="0"/>
                  </a:lnTo>
                  <a:lnTo>
                    <a:pt x="61556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9ECB8"/>
            </a:solidFill>
          </p:spPr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D6BF9F57-B462-0B2F-37F4-A8AD9935422A}"/>
                </a:ext>
              </a:extLst>
            </p:cNvPr>
            <p:cNvSpPr txBox="1"/>
            <p:nvPr/>
          </p:nvSpPr>
          <p:spPr>
            <a:xfrm>
              <a:off x="0" y="-38100"/>
              <a:ext cx="615562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>
            <a:extLst>
              <a:ext uri="{FF2B5EF4-FFF2-40B4-BE49-F238E27FC236}">
                <a16:creationId xmlns:a16="http://schemas.microsoft.com/office/drawing/2014/main" id="{8E37710C-81A6-E0CD-FC26-D59CB900E145}"/>
              </a:ext>
            </a:extLst>
          </p:cNvPr>
          <p:cNvGrpSpPr/>
          <p:nvPr/>
        </p:nvGrpSpPr>
        <p:grpSpPr>
          <a:xfrm>
            <a:off x="17115856" y="4227960"/>
            <a:ext cx="1172144" cy="6059040"/>
            <a:chOff x="0" y="0"/>
            <a:chExt cx="308713" cy="1595797"/>
          </a:xfrm>
        </p:grpSpPr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520C1E91-25C3-87BD-62F3-7F469C7ADEF0}"/>
                </a:ext>
              </a:extLst>
            </p:cNvPr>
            <p:cNvSpPr/>
            <p:nvPr/>
          </p:nvSpPr>
          <p:spPr>
            <a:xfrm>
              <a:off x="0" y="0"/>
              <a:ext cx="308713" cy="1595797"/>
            </a:xfrm>
            <a:custGeom>
              <a:avLst/>
              <a:gdLst/>
              <a:ahLst/>
              <a:cxnLst/>
              <a:rect l="l" t="t" r="r" b="b"/>
              <a:pathLst>
                <a:path w="308713" h="1595797">
                  <a:moveTo>
                    <a:pt x="0" y="0"/>
                  </a:moveTo>
                  <a:lnTo>
                    <a:pt x="308713" y="0"/>
                  </a:lnTo>
                  <a:lnTo>
                    <a:pt x="308713" y="1595797"/>
                  </a:lnTo>
                  <a:lnTo>
                    <a:pt x="0" y="1595797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id="7" name="TextBox 7">
              <a:extLst>
                <a:ext uri="{FF2B5EF4-FFF2-40B4-BE49-F238E27FC236}">
                  <a16:creationId xmlns:a16="http://schemas.microsoft.com/office/drawing/2014/main" id="{4EAE3070-4FB1-1F42-9E6E-36348FE4CFD0}"/>
                </a:ext>
              </a:extLst>
            </p:cNvPr>
            <p:cNvSpPr txBox="1"/>
            <p:nvPr/>
          </p:nvSpPr>
          <p:spPr>
            <a:xfrm>
              <a:off x="0" y="-38100"/>
              <a:ext cx="308713" cy="16338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9" name="TextBox 9">
            <a:extLst>
              <a:ext uri="{FF2B5EF4-FFF2-40B4-BE49-F238E27FC236}">
                <a16:creationId xmlns:a16="http://schemas.microsoft.com/office/drawing/2014/main" id="{BE17DD3C-C2CA-13EE-8867-F677E60BBFAF}"/>
              </a:ext>
            </a:extLst>
          </p:cNvPr>
          <p:cNvSpPr txBox="1"/>
          <p:nvPr/>
        </p:nvSpPr>
        <p:spPr>
          <a:xfrm>
            <a:off x="3055469" y="856965"/>
            <a:ext cx="6545731" cy="8976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6000" b="1" spc="-100" dirty="0">
                <a:solidFill>
                  <a:srgbClr val="2E2E2E"/>
                </a:solidFill>
                <a:latin typeface="Lato Bold"/>
                <a:ea typeface="Lato Bold"/>
                <a:cs typeface="Lato Bold"/>
                <a:sym typeface="Lato Bold"/>
              </a:rPr>
              <a:t>Flow Charts</a:t>
            </a:r>
          </a:p>
        </p:txBody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id="{ABEE9383-6F5B-9D2A-4D0E-CD5C4287B087}"/>
              </a:ext>
            </a:extLst>
          </p:cNvPr>
          <p:cNvSpPr txBox="1"/>
          <p:nvPr/>
        </p:nvSpPr>
        <p:spPr>
          <a:xfrm>
            <a:off x="3055468" y="2180291"/>
            <a:ext cx="13175131" cy="295465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n-US" sz="3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Flowchart is a diagram that represents a process or algorithm using different shapes &amp; symbols to denote steps, decisions, &amp; flows.</a:t>
            </a:r>
          </a:p>
          <a:p>
            <a:pPr marL="457200" indent="-457200" algn="just">
              <a:buFont typeface="Wingdings" panose="05000000000000000000" pitchFamily="2" charset="2"/>
              <a:buChar char="q"/>
            </a:pPr>
            <a:endParaRPr lang="en-US" sz="3200" b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A flowchart is a diagrammatic representation of an algorithm. A flowchart can be helpful for both writing programs and explaining the program to others.</a:t>
            </a:r>
          </a:p>
        </p:txBody>
      </p:sp>
    </p:spTree>
    <p:extLst>
      <p:ext uri="{BB962C8B-B14F-4D97-AF65-F5344CB8AC3E}">
        <p14:creationId xmlns:p14="http://schemas.microsoft.com/office/powerpoint/2010/main" val="3559069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B349E0-4AA9-C07E-9CB2-CE6F5F8F2E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A0DFE77E-3ACB-1F5C-5818-0962E438426B}"/>
              </a:ext>
            </a:extLst>
          </p:cNvPr>
          <p:cNvGrpSpPr/>
          <p:nvPr/>
        </p:nvGrpSpPr>
        <p:grpSpPr>
          <a:xfrm>
            <a:off x="0" y="0"/>
            <a:ext cx="2337212" cy="3086100"/>
            <a:chOff x="0" y="0"/>
            <a:chExt cx="615562" cy="812800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83956942-60A7-626A-3D78-887266404E7F}"/>
                </a:ext>
              </a:extLst>
            </p:cNvPr>
            <p:cNvSpPr/>
            <p:nvPr/>
          </p:nvSpPr>
          <p:spPr>
            <a:xfrm>
              <a:off x="0" y="0"/>
              <a:ext cx="615562" cy="812800"/>
            </a:xfrm>
            <a:custGeom>
              <a:avLst/>
              <a:gdLst/>
              <a:ahLst/>
              <a:cxnLst/>
              <a:rect l="l" t="t" r="r" b="b"/>
              <a:pathLst>
                <a:path w="615562" h="812800">
                  <a:moveTo>
                    <a:pt x="0" y="0"/>
                  </a:moveTo>
                  <a:lnTo>
                    <a:pt x="615562" y="0"/>
                  </a:lnTo>
                  <a:lnTo>
                    <a:pt x="61556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9ECB8"/>
            </a:solidFill>
          </p:spPr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979FDB95-447B-2FAE-D5BD-08B899EB5A1A}"/>
                </a:ext>
              </a:extLst>
            </p:cNvPr>
            <p:cNvSpPr txBox="1"/>
            <p:nvPr/>
          </p:nvSpPr>
          <p:spPr>
            <a:xfrm>
              <a:off x="0" y="-38100"/>
              <a:ext cx="615562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 sz="4000"/>
            </a:p>
          </p:txBody>
        </p:sp>
      </p:grpSp>
      <p:grpSp>
        <p:nvGrpSpPr>
          <p:cNvPr id="5" name="Group 5">
            <a:extLst>
              <a:ext uri="{FF2B5EF4-FFF2-40B4-BE49-F238E27FC236}">
                <a16:creationId xmlns:a16="http://schemas.microsoft.com/office/drawing/2014/main" id="{F4A80E2A-D043-D5F3-A5A3-4173E7D08200}"/>
              </a:ext>
            </a:extLst>
          </p:cNvPr>
          <p:cNvGrpSpPr/>
          <p:nvPr/>
        </p:nvGrpSpPr>
        <p:grpSpPr>
          <a:xfrm>
            <a:off x="17115856" y="4227960"/>
            <a:ext cx="1172144" cy="6059040"/>
            <a:chOff x="0" y="0"/>
            <a:chExt cx="308713" cy="1595797"/>
          </a:xfrm>
        </p:grpSpPr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E808672F-730F-1999-A5CC-F4E41CD5ED83}"/>
                </a:ext>
              </a:extLst>
            </p:cNvPr>
            <p:cNvSpPr/>
            <p:nvPr/>
          </p:nvSpPr>
          <p:spPr>
            <a:xfrm>
              <a:off x="0" y="0"/>
              <a:ext cx="308713" cy="1595797"/>
            </a:xfrm>
            <a:custGeom>
              <a:avLst/>
              <a:gdLst/>
              <a:ahLst/>
              <a:cxnLst/>
              <a:rect l="l" t="t" r="r" b="b"/>
              <a:pathLst>
                <a:path w="308713" h="1595797">
                  <a:moveTo>
                    <a:pt x="0" y="0"/>
                  </a:moveTo>
                  <a:lnTo>
                    <a:pt x="308713" y="0"/>
                  </a:lnTo>
                  <a:lnTo>
                    <a:pt x="308713" y="1595797"/>
                  </a:lnTo>
                  <a:lnTo>
                    <a:pt x="0" y="1595797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id="7" name="TextBox 7">
              <a:extLst>
                <a:ext uri="{FF2B5EF4-FFF2-40B4-BE49-F238E27FC236}">
                  <a16:creationId xmlns:a16="http://schemas.microsoft.com/office/drawing/2014/main" id="{DBF5552C-C736-FCE1-6DCE-8EB4A0C9AFC5}"/>
                </a:ext>
              </a:extLst>
            </p:cNvPr>
            <p:cNvSpPr txBox="1"/>
            <p:nvPr/>
          </p:nvSpPr>
          <p:spPr>
            <a:xfrm>
              <a:off x="0" y="-38100"/>
              <a:ext cx="308713" cy="16338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9" name="TextBox 9">
            <a:extLst>
              <a:ext uri="{FF2B5EF4-FFF2-40B4-BE49-F238E27FC236}">
                <a16:creationId xmlns:a16="http://schemas.microsoft.com/office/drawing/2014/main" id="{512EC3C1-405A-322D-E7B9-2F8D4B46EBC0}"/>
              </a:ext>
            </a:extLst>
          </p:cNvPr>
          <p:cNvSpPr txBox="1"/>
          <p:nvPr/>
        </p:nvSpPr>
        <p:spPr>
          <a:xfrm>
            <a:off x="3055469" y="856965"/>
            <a:ext cx="9365131" cy="8976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6000" b="1" spc="-100" dirty="0">
                <a:solidFill>
                  <a:srgbClr val="2E2E2E"/>
                </a:solidFill>
                <a:latin typeface="Lato Bold"/>
                <a:ea typeface="Lato Bold"/>
                <a:cs typeface="Lato Bold"/>
                <a:sym typeface="Lato Bold"/>
              </a:rPr>
              <a:t>Flow Chart Symbols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D3CBFA9-1C7A-649F-F38D-474AF9C301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2664" y="2095500"/>
            <a:ext cx="10922672" cy="7789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534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07CF7E-8DAD-A601-5855-EDE4384431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3822A2BD-91B7-8B56-E3CA-DEE7C274E5F0}"/>
              </a:ext>
            </a:extLst>
          </p:cNvPr>
          <p:cNvGrpSpPr/>
          <p:nvPr/>
        </p:nvGrpSpPr>
        <p:grpSpPr>
          <a:xfrm>
            <a:off x="0" y="0"/>
            <a:ext cx="2337212" cy="3086100"/>
            <a:chOff x="0" y="0"/>
            <a:chExt cx="615562" cy="812800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146980B3-060D-BA6E-6EBB-DD79F16EA873}"/>
                </a:ext>
              </a:extLst>
            </p:cNvPr>
            <p:cNvSpPr/>
            <p:nvPr/>
          </p:nvSpPr>
          <p:spPr>
            <a:xfrm>
              <a:off x="0" y="0"/>
              <a:ext cx="615562" cy="812800"/>
            </a:xfrm>
            <a:custGeom>
              <a:avLst/>
              <a:gdLst/>
              <a:ahLst/>
              <a:cxnLst/>
              <a:rect l="l" t="t" r="r" b="b"/>
              <a:pathLst>
                <a:path w="615562" h="812800">
                  <a:moveTo>
                    <a:pt x="0" y="0"/>
                  </a:moveTo>
                  <a:lnTo>
                    <a:pt x="615562" y="0"/>
                  </a:lnTo>
                  <a:lnTo>
                    <a:pt x="61556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9ECB8"/>
            </a:solidFill>
          </p:spPr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16800991-460D-0DD5-9319-87F6A7C58F6F}"/>
                </a:ext>
              </a:extLst>
            </p:cNvPr>
            <p:cNvSpPr txBox="1"/>
            <p:nvPr/>
          </p:nvSpPr>
          <p:spPr>
            <a:xfrm>
              <a:off x="0" y="-38100"/>
              <a:ext cx="615562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 sz="4000"/>
            </a:p>
          </p:txBody>
        </p:sp>
      </p:grpSp>
      <p:grpSp>
        <p:nvGrpSpPr>
          <p:cNvPr id="5" name="Group 5">
            <a:extLst>
              <a:ext uri="{FF2B5EF4-FFF2-40B4-BE49-F238E27FC236}">
                <a16:creationId xmlns:a16="http://schemas.microsoft.com/office/drawing/2014/main" id="{0F6F8363-391D-1B91-6632-D79A949298AB}"/>
              </a:ext>
            </a:extLst>
          </p:cNvPr>
          <p:cNvGrpSpPr/>
          <p:nvPr/>
        </p:nvGrpSpPr>
        <p:grpSpPr>
          <a:xfrm>
            <a:off x="17115856" y="4227960"/>
            <a:ext cx="1172144" cy="6059040"/>
            <a:chOff x="0" y="0"/>
            <a:chExt cx="308713" cy="1595797"/>
          </a:xfrm>
        </p:grpSpPr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8AFDBD1B-9BFC-4FE8-9362-A0CA060501CF}"/>
                </a:ext>
              </a:extLst>
            </p:cNvPr>
            <p:cNvSpPr/>
            <p:nvPr/>
          </p:nvSpPr>
          <p:spPr>
            <a:xfrm>
              <a:off x="0" y="0"/>
              <a:ext cx="308713" cy="1595797"/>
            </a:xfrm>
            <a:custGeom>
              <a:avLst/>
              <a:gdLst/>
              <a:ahLst/>
              <a:cxnLst/>
              <a:rect l="l" t="t" r="r" b="b"/>
              <a:pathLst>
                <a:path w="308713" h="1595797">
                  <a:moveTo>
                    <a:pt x="0" y="0"/>
                  </a:moveTo>
                  <a:lnTo>
                    <a:pt x="308713" y="0"/>
                  </a:lnTo>
                  <a:lnTo>
                    <a:pt x="308713" y="1595797"/>
                  </a:lnTo>
                  <a:lnTo>
                    <a:pt x="0" y="1595797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id="7" name="TextBox 7">
              <a:extLst>
                <a:ext uri="{FF2B5EF4-FFF2-40B4-BE49-F238E27FC236}">
                  <a16:creationId xmlns:a16="http://schemas.microsoft.com/office/drawing/2014/main" id="{94BB5296-2F60-391C-E1B7-89F898A3FB6C}"/>
                </a:ext>
              </a:extLst>
            </p:cNvPr>
            <p:cNvSpPr txBox="1"/>
            <p:nvPr/>
          </p:nvSpPr>
          <p:spPr>
            <a:xfrm>
              <a:off x="0" y="-38100"/>
              <a:ext cx="308713" cy="16338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9" name="TextBox 9">
            <a:extLst>
              <a:ext uri="{FF2B5EF4-FFF2-40B4-BE49-F238E27FC236}">
                <a16:creationId xmlns:a16="http://schemas.microsoft.com/office/drawing/2014/main" id="{7BEAC4B4-5225-935A-1F96-E7DE717FED84}"/>
              </a:ext>
            </a:extLst>
          </p:cNvPr>
          <p:cNvSpPr txBox="1"/>
          <p:nvPr/>
        </p:nvSpPr>
        <p:spPr>
          <a:xfrm>
            <a:off x="3055469" y="856965"/>
            <a:ext cx="9365131" cy="8976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6000" b="1" spc="-100" dirty="0">
                <a:solidFill>
                  <a:srgbClr val="2E2E2E"/>
                </a:solidFill>
                <a:latin typeface="Lato Bold"/>
                <a:ea typeface="Lato Bold"/>
                <a:cs typeface="Lato Bold"/>
                <a:sym typeface="Lato Bold"/>
              </a:rPr>
              <a:t>Example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9C7DC79-F2BA-917D-98CE-8D9D4D5E48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6067" y="1694256"/>
            <a:ext cx="7952790" cy="8292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012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CCC215-3BA6-2B69-9CE0-66F9C878DB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CF310D28-30CA-5CE9-CF9E-3312B9E93781}"/>
              </a:ext>
            </a:extLst>
          </p:cNvPr>
          <p:cNvGrpSpPr/>
          <p:nvPr/>
        </p:nvGrpSpPr>
        <p:grpSpPr>
          <a:xfrm>
            <a:off x="0" y="0"/>
            <a:ext cx="2337212" cy="3086100"/>
            <a:chOff x="0" y="0"/>
            <a:chExt cx="615562" cy="812800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9BAA567D-C589-73BD-D7B9-7D460DCC4E0C}"/>
                </a:ext>
              </a:extLst>
            </p:cNvPr>
            <p:cNvSpPr/>
            <p:nvPr/>
          </p:nvSpPr>
          <p:spPr>
            <a:xfrm>
              <a:off x="0" y="0"/>
              <a:ext cx="615562" cy="812800"/>
            </a:xfrm>
            <a:custGeom>
              <a:avLst/>
              <a:gdLst/>
              <a:ahLst/>
              <a:cxnLst/>
              <a:rect l="l" t="t" r="r" b="b"/>
              <a:pathLst>
                <a:path w="615562" h="812800">
                  <a:moveTo>
                    <a:pt x="0" y="0"/>
                  </a:moveTo>
                  <a:lnTo>
                    <a:pt x="615562" y="0"/>
                  </a:lnTo>
                  <a:lnTo>
                    <a:pt x="61556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9ECB8"/>
            </a:solidFill>
          </p:spPr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8DBC105E-2431-CEA3-8681-4611B661A27E}"/>
                </a:ext>
              </a:extLst>
            </p:cNvPr>
            <p:cNvSpPr txBox="1"/>
            <p:nvPr/>
          </p:nvSpPr>
          <p:spPr>
            <a:xfrm>
              <a:off x="0" y="-38100"/>
              <a:ext cx="615562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>
            <a:extLst>
              <a:ext uri="{FF2B5EF4-FFF2-40B4-BE49-F238E27FC236}">
                <a16:creationId xmlns:a16="http://schemas.microsoft.com/office/drawing/2014/main" id="{F9FA53FA-53F1-98DB-DE87-479FEF9D1E1E}"/>
              </a:ext>
            </a:extLst>
          </p:cNvPr>
          <p:cNvGrpSpPr/>
          <p:nvPr/>
        </p:nvGrpSpPr>
        <p:grpSpPr>
          <a:xfrm>
            <a:off x="17115856" y="4227960"/>
            <a:ext cx="1172144" cy="6059040"/>
            <a:chOff x="0" y="0"/>
            <a:chExt cx="308713" cy="1595797"/>
          </a:xfrm>
        </p:grpSpPr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48DCF44C-D356-6CB1-0CB6-E96E17A48D63}"/>
                </a:ext>
              </a:extLst>
            </p:cNvPr>
            <p:cNvSpPr/>
            <p:nvPr/>
          </p:nvSpPr>
          <p:spPr>
            <a:xfrm>
              <a:off x="0" y="0"/>
              <a:ext cx="308713" cy="1595797"/>
            </a:xfrm>
            <a:custGeom>
              <a:avLst/>
              <a:gdLst/>
              <a:ahLst/>
              <a:cxnLst/>
              <a:rect l="l" t="t" r="r" b="b"/>
              <a:pathLst>
                <a:path w="308713" h="1595797">
                  <a:moveTo>
                    <a:pt x="0" y="0"/>
                  </a:moveTo>
                  <a:lnTo>
                    <a:pt x="308713" y="0"/>
                  </a:lnTo>
                  <a:lnTo>
                    <a:pt x="308713" y="1595797"/>
                  </a:lnTo>
                  <a:lnTo>
                    <a:pt x="0" y="1595797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id="7" name="TextBox 7">
              <a:extLst>
                <a:ext uri="{FF2B5EF4-FFF2-40B4-BE49-F238E27FC236}">
                  <a16:creationId xmlns:a16="http://schemas.microsoft.com/office/drawing/2014/main" id="{1ED5C847-9DAE-4645-5E46-A436FE783BD9}"/>
                </a:ext>
              </a:extLst>
            </p:cNvPr>
            <p:cNvSpPr txBox="1"/>
            <p:nvPr/>
          </p:nvSpPr>
          <p:spPr>
            <a:xfrm>
              <a:off x="0" y="-38100"/>
              <a:ext cx="308713" cy="16338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9" name="TextBox 9">
            <a:extLst>
              <a:ext uri="{FF2B5EF4-FFF2-40B4-BE49-F238E27FC236}">
                <a16:creationId xmlns:a16="http://schemas.microsoft.com/office/drawing/2014/main" id="{35774582-6038-6A92-E051-35F268769BF9}"/>
              </a:ext>
            </a:extLst>
          </p:cNvPr>
          <p:cNvSpPr txBox="1"/>
          <p:nvPr/>
        </p:nvSpPr>
        <p:spPr>
          <a:xfrm>
            <a:off x="3055469" y="856965"/>
            <a:ext cx="6545731" cy="8976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6000" b="1" spc="-100" dirty="0">
                <a:solidFill>
                  <a:srgbClr val="2E2E2E"/>
                </a:solidFill>
                <a:latin typeface="Lato Bold"/>
                <a:ea typeface="Lato Bold"/>
                <a:cs typeface="Lato Bold"/>
                <a:sym typeface="Lato Bold"/>
              </a:rPr>
              <a:t>Pseudo Code</a:t>
            </a:r>
          </a:p>
        </p:txBody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id="{A6A81CD8-7654-4551-1A17-10F99C08D28C}"/>
              </a:ext>
            </a:extLst>
          </p:cNvPr>
          <p:cNvSpPr txBox="1"/>
          <p:nvPr/>
        </p:nvSpPr>
        <p:spPr>
          <a:xfrm>
            <a:off x="3055468" y="2180291"/>
            <a:ext cx="13175131" cy="39395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n-US" sz="32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Pseudo Code </a:t>
            </a:r>
            <a:r>
              <a:rPr lang="en-US" sz="3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is term which is often used in programming and algorithm based fields. </a:t>
            </a:r>
          </a:p>
          <a:p>
            <a:pPr marL="457200" indent="-457200" algn="just">
              <a:buFont typeface="Wingdings" panose="05000000000000000000" pitchFamily="2" charset="2"/>
              <a:buChar char="q"/>
            </a:pPr>
            <a:endParaRPr lang="en-US" sz="3200" b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n-US" sz="3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It is methodology that allows programmer to represent the implementation of an algorithm.</a:t>
            </a:r>
          </a:p>
          <a:p>
            <a:pPr marL="457200" indent="-457200" algn="just">
              <a:buFont typeface="Wingdings" panose="05000000000000000000" pitchFamily="2" charset="2"/>
              <a:buChar char="q"/>
            </a:pPr>
            <a:endParaRPr lang="en-US" sz="3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n-US" sz="3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A simplified, high level representation of an algorithm.</a:t>
            </a:r>
          </a:p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n-US" sz="3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Written in plain language that resembles programming logic.</a:t>
            </a:r>
          </a:p>
        </p:txBody>
      </p:sp>
    </p:spTree>
    <p:extLst>
      <p:ext uri="{BB962C8B-B14F-4D97-AF65-F5344CB8AC3E}">
        <p14:creationId xmlns:p14="http://schemas.microsoft.com/office/powerpoint/2010/main" val="3716223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495</TotalTime>
  <Words>616</Words>
  <Application>Microsoft Office PowerPoint</Application>
  <PresentationFormat>Custom</PresentationFormat>
  <Paragraphs>95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Lato</vt:lpstr>
      <vt:lpstr>Lato Bold</vt:lpstr>
      <vt:lpstr>Calibri</vt:lpstr>
      <vt:lpstr>Wingdings</vt:lpstr>
      <vt:lpstr>Constantia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Creative Business Presentation</dc:title>
  <dc:creator>Hayam</dc:creator>
  <cp:lastModifiedBy>Hayam</cp:lastModifiedBy>
  <cp:revision>26</cp:revision>
  <dcterms:created xsi:type="dcterms:W3CDTF">2006-08-16T00:00:00Z</dcterms:created>
  <dcterms:modified xsi:type="dcterms:W3CDTF">2024-11-27T06:44:39Z</dcterms:modified>
  <dc:identifier>DAGWSbDlgcI</dc:identifier>
</cp:coreProperties>
</file>