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64" r:id="rId11"/>
  </p:sldIdLst>
  <p:sldSz cx="18288000" cy="10287000"/>
  <p:notesSz cx="6858000" cy="9144000"/>
  <p:embeddedFontLst>
    <p:embeddedFont>
      <p:font typeface="Constantia" panose="02030602050306030303" pitchFamily="18" charset="0"/>
      <p:regular r:id="rId12"/>
      <p:bold r:id="rId13"/>
      <p:italic r:id="rId14"/>
      <p:boldItalic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Lato Bold" panose="020F0502020204030203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6094"/>
    <a:srgbClr val="2E2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1300" y="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315860" y="4313476"/>
            <a:ext cx="9656280" cy="1052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Lecture 04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10193" y="3385279"/>
            <a:ext cx="7467611" cy="6478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Programming Fundamentals</a:t>
            </a: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8911345" y="6081939"/>
            <a:ext cx="46531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TextBox 32"/>
          <p:cNvSpPr txBox="1"/>
          <p:nvPr/>
        </p:nvSpPr>
        <p:spPr>
          <a:xfrm>
            <a:off x="7829252" y="6720114"/>
            <a:ext cx="3067348" cy="35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dirty="0">
                <a:solidFill>
                  <a:srgbClr val="4D4D4D"/>
                </a:solidFill>
                <a:latin typeface="Lato"/>
                <a:ea typeface="Lato"/>
                <a:cs typeface="Lato"/>
                <a:sym typeface="Lato"/>
              </a:rPr>
              <a:t>Teacher: Umar Khayyam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8329" y="2113980"/>
            <a:ext cx="2878700" cy="6059040"/>
            <a:chOff x="0" y="0"/>
            <a:chExt cx="758176" cy="1595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8176" cy="1595797"/>
            </a:xfrm>
            <a:custGeom>
              <a:avLst/>
              <a:gdLst/>
              <a:ahLst/>
              <a:cxnLst/>
              <a:rect l="l" t="t" r="r" b="b"/>
              <a:pathLst>
                <a:path w="758176" h="1595797">
                  <a:moveTo>
                    <a:pt x="0" y="0"/>
                  </a:moveTo>
                  <a:lnTo>
                    <a:pt x="758176" y="0"/>
                  </a:lnTo>
                  <a:lnTo>
                    <a:pt x="758176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58176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24086" y="3883258"/>
            <a:ext cx="7653319" cy="1708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9999" b="1" u="sng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Thank You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259300" y="3803885"/>
            <a:ext cx="1028700" cy="5454415"/>
            <a:chOff x="0" y="0"/>
            <a:chExt cx="270933" cy="14365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1436554"/>
            </a:xfrm>
            <a:custGeom>
              <a:avLst/>
              <a:gdLst/>
              <a:ahLst/>
              <a:cxnLst/>
              <a:rect l="l" t="t" r="r" b="b"/>
              <a:pathLst>
                <a:path w="270933" h="1436554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1474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320274" y="3756260"/>
            <a:ext cx="3536394" cy="336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dirty="0">
                <a:solidFill>
                  <a:srgbClr val="796292"/>
                </a:solidFill>
                <a:latin typeface="Lato Bold"/>
                <a:ea typeface="Lato Bold"/>
                <a:cs typeface="Lato Bold"/>
                <a:sym typeface="Lato Bold"/>
              </a:rPr>
              <a:t>Lecture Completed!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41516-D802-1BF8-DC1B-BD79117C1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5CE049F-BF6A-4B6A-CE13-99CEF0AD8D78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DBD8D28-9489-D07C-BF3D-938A43D6E887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0F128DB-3F6B-1AE6-B191-C8072D54BDD0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7708CB76-9728-0B92-E22C-AB28CC590D95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2F81118-72EC-292F-0DED-9E69374F0EA0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C02FC1D2-BC17-8C8E-2B90-65F1DCC65E9F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9">
            <a:extLst>
              <a:ext uri="{FF2B5EF4-FFF2-40B4-BE49-F238E27FC236}">
                <a16:creationId xmlns:a16="http://schemas.microsoft.com/office/drawing/2014/main" id="{1C086528-2DD1-9E22-050D-764D19DE62AE}"/>
              </a:ext>
            </a:extLst>
          </p:cNvPr>
          <p:cNvSpPr txBox="1"/>
          <p:nvPr/>
        </p:nvSpPr>
        <p:spPr>
          <a:xfrm>
            <a:off x="3055469" y="11049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Type Casting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2E1466-4BD4-00FD-92FD-0967C37C4C94}"/>
              </a:ext>
            </a:extLst>
          </p:cNvPr>
          <p:cNvSpPr txBox="1"/>
          <p:nvPr/>
        </p:nvSpPr>
        <p:spPr>
          <a:xfrm>
            <a:off x="3055468" y="2428226"/>
            <a:ext cx="13175131" cy="5386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Type casting is the process of converting a variable from one datatype to another data type.</a:t>
            </a:r>
          </a:p>
          <a:p>
            <a:pPr algn="just"/>
            <a:endParaRPr lang="en-US" sz="35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Type Casting can be of </a:t>
            </a:r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two</a:t>
            </a:r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type,</a:t>
            </a:r>
          </a:p>
          <a:p>
            <a:pPr algn="just"/>
            <a:endParaRPr lang="en-US" sz="35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It can be </a:t>
            </a:r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explicit</a:t>
            </a:r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(manually by programmer (int)x)</a:t>
            </a:r>
          </a:p>
          <a:p>
            <a:pPr algn="just"/>
            <a:endParaRPr lang="en-US" sz="35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ctr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OR</a:t>
            </a:r>
          </a:p>
          <a:p>
            <a:pPr algn="just"/>
            <a:endParaRPr lang="en-US" sz="35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It can </a:t>
            </a:r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implicit </a:t>
            </a:r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(automatically handled by the compiler)</a:t>
            </a:r>
            <a:endParaRPr lang="en-US" sz="35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0306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D0126-3D19-FF07-B851-090F4320E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89BAB10-1F78-141C-6461-12CA2B782EFF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27FAEFD-AE93-31EA-BC9A-C8F2D880864E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BFA00AE4-2624-660D-7FC4-CD8999568984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90D8C337-773A-BE98-408B-266C01EA6273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B8251F2-6426-D573-DB9D-ED8DD2B67AE8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D20716A0-253C-0F12-0BCE-2D8C83C05EEA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9">
            <a:extLst>
              <a:ext uri="{FF2B5EF4-FFF2-40B4-BE49-F238E27FC236}">
                <a16:creationId xmlns:a16="http://schemas.microsoft.com/office/drawing/2014/main" id="{60AF84F2-CDF6-568E-9E45-AE0E60D528EF}"/>
              </a:ext>
            </a:extLst>
          </p:cNvPr>
          <p:cNvSpPr txBox="1"/>
          <p:nvPr/>
        </p:nvSpPr>
        <p:spPr>
          <a:xfrm>
            <a:off x="3055469" y="11049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Example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664ABD-5F61-0D16-DF9A-D59687E59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0" t="10780" r="11892" b="12602"/>
          <a:stretch/>
        </p:blipFill>
        <p:spPr>
          <a:xfrm>
            <a:off x="3055469" y="2043829"/>
            <a:ext cx="8153400" cy="77457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AD0ECD-E0A5-CD28-3119-1C1FB1A46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64"/>
          <a:stretch/>
        </p:blipFill>
        <p:spPr>
          <a:xfrm>
            <a:off x="11582400" y="2247900"/>
            <a:ext cx="4876800" cy="28956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6650095-68FC-1979-1546-2A47AD42E2E8}"/>
              </a:ext>
            </a:extLst>
          </p:cNvPr>
          <p:cNvSpPr/>
          <p:nvPr/>
        </p:nvSpPr>
        <p:spPr>
          <a:xfrm>
            <a:off x="3657600" y="5274590"/>
            <a:ext cx="990600" cy="402310"/>
          </a:xfrm>
          <a:prstGeom prst="rect">
            <a:avLst/>
          </a:prstGeom>
          <a:solidFill>
            <a:srgbClr val="2E27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EA6094"/>
                </a:solidFill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132171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28955-EC8A-67B4-5413-90135A7B2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3D23F70-90EB-B9CB-1547-8DC0128431B3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B1093AC2-97A0-FDFB-DC66-27888CB96C12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C93A531-6E0E-9C99-F1D8-B431B73DBB68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A92F9605-A517-1F1D-7059-DD4EFFBC03BD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763AA88-A32B-A9A0-5F66-DBF7C9E8856E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8C8B512D-488A-0789-87C0-C46A78965652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9">
            <a:extLst>
              <a:ext uri="{FF2B5EF4-FFF2-40B4-BE49-F238E27FC236}">
                <a16:creationId xmlns:a16="http://schemas.microsoft.com/office/drawing/2014/main" id="{BC7499B0-1AA4-9D10-0F2C-20771C1D0EFD}"/>
              </a:ext>
            </a:extLst>
          </p:cNvPr>
          <p:cNvSpPr txBox="1"/>
          <p:nvPr/>
        </p:nvSpPr>
        <p:spPr>
          <a:xfrm>
            <a:off x="3048000" y="573037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Example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551984-3E9F-AACB-6F48-690DE686C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1" t="15185" r="12822" b="16667"/>
          <a:stretch/>
        </p:blipFill>
        <p:spPr>
          <a:xfrm>
            <a:off x="3733800" y="1638300"/>
            <a:ext cx="9906000" cy="7010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C7C6CE-E978-C876-5A24-49A86586D860}"/>
              </a:ext>
            </a:extLst>
          </p:cNvPr>
          <p:cNvSpPr txBox="1"/>
          <p:nvPr/>
        </p:nvSpPr>
        <p:spPr>
          <a:xfrm>
            <a:off x="14173200" y="1638300"/>
            <a:ext cx="251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tantia" panose="02030602050306030303" pitchFamily="18" charset="0"/>
                <a:cs typeface="Times New Roman" panose="02020603050405020304" pitchFamily="18" charset="0"/>
              </a:rPr>
              <a:t>Output: </a:t>
            </a:r>
          </a:p>
          <a:p>
            <a:r>
              <a:rPr lang="en-US" sz="4000" dirty="0">
                <a:latin typeface="Constantia" panose="02030602050306030303" pitchFamily="18" charset="0"/>
                <a:cs typeface="Times New Roman" panose="02020603050405020304" pitchFamily="18" charset="0"/>
              </a:rPr>
              <a:t>Sum = 2</a:t>
            </a:r>
          </a:p>
        </p:txBody>
      </p:sp>
    </p:spTree>
    <p:extLst>
      <p:ext uri="{BB962C8B-B14F-4D97-AF65-F5344CB8AC3E}">
        <p14:creationId xmlns:p14="http://schemas.microsoft.com/office/powerpoint/2010/main" val="37285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332B3-F5C1-1A5D-C857-A6DE61564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DDF42E0-5C95-696F-1589-7FC343820B21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BCAEB99-67CB-5612-D7BE-F8B73601E293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48FEA483-3326-2682-AB4B-185BACFCDBA5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8A315EC5-BED1-287A-0582-725AA931DACB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21F581D4-4CFA-6C37-506D-4DCA5CCAD6A7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35BCB6F0-EFD8-17D7-B648-7BA47DD66855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9">
            <a:extLst>
              <a:ext uri="{FF2B5EF4-FFF2-40B4-BE49-F238E27FC236}">
                <a16:creationId xmlns:a16="http://schemas.microsoft.com/office/drawing/2014/main" id="{35E79571-5CC5-995C-3429-4A03FD814E0C}"/>
              </a:ext>
            </a:extLst>
          </p:cNvPr>
          <p:cNvSpPr txBox="1"/>
          <p:nvPr/>
        </p:nvSpPr>
        <p:spPr>
          <a:xfrm>
            <a:off x="3048000" y="573037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IF Statements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2FED27-FD14-6F6B-7FC9-B4073A843C4A}"/>
              </a:ext>
            </a:extLst>
          </p:cNvPr>
          <p:cNvSpPr txBox="1"/>
          <p:nvPr/>
        </p:nvSpPr>
        <p:spPr>
          <a:xfrm>
            <a:off x="3048000" y="1871390"/>
            <a:ext cx="13175131" cy="75405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IF Statement </a:t>
            </a:r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is used to specify a block of C++ Code to be executed if a condition is </a:t>
            </a:r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true.</a:t>
            </a:r>
          </a:p>
          <a:p>
            <a:pPr algn="just"/>
            <a:endParaRPr lang="en-US" sz="35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If </a:t>
            </a:r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(condition) {</a:t>
            </a:r>
          </a:p>
          <a:p>
            <a:pPr algn="just"/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// Block of Code to be executed if condition is true</a:t>
            </a:r>
          </a:p>
          <a:p>
            <a:pPr algn="just"/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}</a:t>
            </a:r>
          </a:p>
          <a:p>
            <a:pPr algn="just"/>
            <a:endParaRPr lang="en-US" sz="35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endParaRPr lang="en-US" sz="35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int x = 20;</a:t>
            </a:r>
          </a:p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Int y = 18;</a:t>
            </a:r>
          </a:p>
          <a:p>
            <a:pPr algn="just"/>
            <a:endParaRPr lang="en-US" sz="35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If (x &gt; y) {</a:t>
            </a:r>
          </a:p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</a:t>
            </a:r>
            <a:r>
              <a:rPr lang="en-US" sz="3500" dirty="0" err="1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cout</a:t>
            </a:r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&lt;&lt; “x is greater than y”;</a:t>
            </a:r>
          </a:p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297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D1EE2-3AF4-2CC7-E24E-8E6F2A292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C5CDE14-6D9C-F061-0A93-CF98EC05844D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43DDBD5-E489-10C4-D6E6-4BEC5286A9E0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604020D-3A26-5E3F-F79E-838F1F5537F3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A6E4CB54-BB32-EBCE-27DB-03DDC6BF456E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1C6EF7D-4B20-3E97-7D4F-EDD62AB32F53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9470F996-04C1-41FA-310C-05FD74501C1F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9">
            <a:extLst>
              <a:ext uri="{FF2B5EF4-FFF2-40B4-BE49-F238E27FC236}">
                <a16:creationId xmlns:a16="http://schemas.microsoft.com/office/drawing/2014/main" id="{3F645E78-D9D4-5A9F-9C90-3D84C9697268}"/>
              </a:ext>
            </a:extLst>
          </p:cNvPr>
          <p:cNvSpPr txBox="1"/>
          <p:nvPr/>
        </p:nvSpPr>
        <p:spPr>
          <a:xfrm>
            <a:off x="3048000" y="573037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Else Statements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C13C3D-7B5E-1D9C-BF09-14C980B6B585}"/>
              </a:ext>
            </a:extLst>
          </p:cNvPr>
          <p:cNvSpPr txBox="1"/>
          <p:nvPr/>
        </p:nvSpPr>
        <p:spPr>
          <a:xfrm>
            <a:off x="3048000" y="1871390"/>
            <a:ext cx="13175131" cy="5386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Else Statement </a:t>
            </a:r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is used to specify a block of code to be executed if the condition is false</a:t>
            </a:r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.</a:t>
            </a:r>
          </a:p>
          <a:p>
            <a:pPr algn="just"/>
            <a:endParaRPr lang="en-US" sz="35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If </a:t>
            </a:r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(condition) {</a:t>
            </a:r>
          </a:p>
          <a:p>
            <a:pPr algn="just"/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// Block of Code to be executed if condition is </a:t>
            </a:r>
            <a:r>
              <a:rPr lang="en-US" sz="3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True</a:t>
            </a:r>
          </a:p>
          <a:p>
            <a:pPr algn="just"/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} </a:t>
            </a:r>
          </a:p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else </a:t>
            </a:r>
          </a:p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{</a:t>
            </a:r>
            <a:endParaRPr lang="en-US" sz="35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// Block of Code to be executed if condition is </a:t>
            </a:r>
            <a:r>
              <a:rPr lang="en-US" sz="3500" b="1" dirty="0">
                <a:solidFill>
                  <a:srgbClr val="FF0000"/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False</a:t>
            </a:r>
          </a:p>
          <a:p>
            <a:pPr algn="just"/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009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43C30-32F0-4AAD-0AC8-0C4F308DE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51FD895-22D8-09B1-CAF2-2EB87B4F0FB4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BCFDFD1-89AA-6D03-7F89-A57DF2674FFB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86B2EA2-B9B1-09A8-078B-B05840F549E2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E84D5E78-0EA8-66FF-C61B-4A165669AD78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B7A29D0-57D6-FB8C-E5E8-9AD99BBDC316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77F4A9ED-D3C5-7A22-945B-6DA72FF0864F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9">
            <a:extLst>
              <a:ext uri="{FF2B5EF4-FFF2-40B4-BE49-F238E27FC236}">
                <a16:creationId xmlns:a16="http://schemas.microsoft.com/office/drawing/2014/main" id="{CE0C2073-5C22-4A19-A893-257F8A1E89A0}"/>
              </a:ext>
            </a:extLst>
          </p:cNvPr>
          <p:cNvSpPr txBox="1"/>
          <p:nvPr/>
        </p:nvSpPr>
        <p:spPr>
          <a:xfrm>
            <a:off x="3048000" y="573037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Else-IF Statements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D563FD-BA48-C8D8-B502-A383FCFC0A3F}"/>
              </a:ext>
            </a:extLst>
          </p:cNvPr>
          <p:cNvSpPr txBox="1"/>
          <p:nvPr/>
        </p:nvSpPr>
        <p:spPr>
          <a:xfrm>
            <a:off x="3048000" y="1871390"/>
            <a:ext cx="13175131" cy="8079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Else-IF Statement </a:t>
            </a:r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is used to specify a </a:t>
            </a:r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New Condition </a:t>
            </a:r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if the first condition is </a:t>
            </a:r>
            <a:r>
              <a:rPr lang="en-US" sz="3500" dirty="0">
                <a:solidFill>
                  <a:srgbClr val="FF0000"/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False</a:t>
            </a:r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.</a:t>
            </a:r>
          </a:p>
          <a:p>
            <a:pPr algn="just"/>
            <a:endParaRPr lang="en-US" sz="35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If </a:t>
            </a:r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(condition) {</a:t>
            </a:r>
          </a:p>
          <a:p>
            <a:pPr algn="just"/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// Block of Code to be executed if condition is </a:t>
            </a:r>
            <a:r>
              <a:rPr lang="en-US" sz="3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True</a:t>
            </a:r>
          </a:p>
          <a:p>
            <a:pPr algn="just"/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} </a:t>
            </a:r>
          </a:p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else if (</a:t>
            </a:r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condition 2)</a:t>
            </a:r>
          </a:p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{</a:t>
            </a:r>
            <a:endParaRPr lang="en-US" sz="35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// Block of Code to be executed if condition is </a:t>
            </a:r>
            <a:r>
              <a:rPr lang="en-US" sz="3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True</a:t>
            </a:r>
          </a:p>
          <a:p>
            <a:pPr algn="just"/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}</a:t>
            </a:r>
          </a:p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else</a:t>
            </a:r>
            <a:endParaRPr lang="en-US" sz="35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{</a:t>
            </a:r>
            <a:endParaRPr lang="en-US" sz="35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// Block of Code to be executed if condition is </a:t>
            </a:r>
            <a:r>
              <a:rPr lang="en-US" sz="3500" b="1" dirty="0">
                <a:solidFill>
                  <a:srgbClr val="FF0000"/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False</a:t>
            </a:r>
          </a:p>
          <a:p>
            <a:pPr algn="just"/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}</a:t>
            </a:r>
          </a:p>
          <a:p>
            <a:pPr algn="just"/>
            <a:endParaRPr lang="en-US" sz="35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2263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EB51F-8E76-1D0D-F910-D7D052E79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EFBA87F-8DC4-3A5E-CFA8-80D8CAA9CECA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C027E32-9C55-228B-6840-50F6B79F69E4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DB40F56-7C48-A8A4-AC32-F2B2927878CD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B7A9F036-1229-1CF3-29A8-DC1FD11C236E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B22925B-8C2F-5BC7-6BB2-ECA264D0E1A3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A6CB9C3A-0B29-B035-3469-D4F64E336885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9">
            <a:extLst>
              <a:ext uri="{FF2B5EF4-FFF2-40B4-BE49-F238E27FC236}">
                <a16:creationId xmlns:a16="http://schemas.microsoft.com/office/drawing/2014/main" id="{62811A8B-AA65-82A8-887B-6747E402150F}"/>
              </a:ext>
            </a:extLst>
          </p:cNvPr>
          <p:cNvSpPr txBox="1"/>
          <p:nvPr/>
        </p:nvSpPr>
        <p:spPr>
          <a:xfrm>
            <a:off x="3048000" y="573037"/>
            <a:ext cx="13868400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Conditional Operator (Ternary Operator)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A83F57-597B-5D04-B619-260895E3976D}"/>
              </a:ext>
            </a:extLst>
          </p:cNvPr>
          <p:cNvSpPr txBox="1"/>
          <p:nvPr/>
        </p:nvSpPr>
        <p:spPr>
          <a:xfrm>
            <a:off x="3048000" y="1871390"/>
            <a:ext cx="13868400" cy="48474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There is also a short-hand if else, which known as the </a:t>
            </a:r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ternary operator.</a:t>
            </a:r>
          </a:p>
          <a:p>
            <a:pPr algn="just"/>
            <a:endParaRPr lang="en-US" sz="35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It can be used to replace multiple lines of code with a single line, and is often used to replace simple if else statement.</a:t>
            </a:r>
          </a:p>
          <a:p>
            <a:pPr algn="just"/>
            <a:endParaRPr lang="en-US" sz="35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Syntax</a:t>
            </a:r>
          </a:p>
          <a:p>
            <a:pPr algn="just"/>
            <a:endParaRPr lang="en-US" sz="35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Variable = (condition) ? </a:t>
            </a:r>
            <a:r>
              <a:rPr lang="en-US" sz="3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expressionTrue</a:t>
            </a:r>
            <a:r>
              <a:rPr 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</a:t>
            </a:r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: </a:t>
            </a:r>
            <a:r>
              <a:rPr lang="en-US" sz="3500" dirty="0" err="1">
                <a:solidFill>
                  <a:srgbClr val="FF0000"/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expressionFalse</a:t>
            </a:r>
            <a:r>
              <a:rPr lang="en-US" sz="3500" dirty="0">
                <a:solidFill>
                  <a:srgbClr val="FF0000"/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;</a:t>
            </a:r>
          </a:p>
          <a:p>
            <a:pPr algn="just"/>
            <a:endParaRPr lang="en-US" sz="3500" dirty="0">
              <a:solidFill>
                <a:srgbClr val="FF0000"/>
              </a:solidFill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6531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D7E56-57A4-B16D-0BFA-F963B8FF9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60F6301-5FE9-FC65-CB8F-45DC2CCE08CA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BE56ADC-18C4-0583-9C51-67694C54D905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1CCDEF3D-44A5-2B08-C192-D46E06448115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D7A86D39-7FE3-549D-D5BB-043DCA4A08B1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0F2977D-5D97-C9BB-1482-B52F190B1D31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432728B0-46D7-7B95-BE68-CEC4BF265824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9">
            <a:extLst>
              <a:ext uri="{FF2B5EF4-FFF2-40B4-BE49-F238E27FC236}">
                <a16:creationId xmlns:a16="http://schemas.microsoft.com/office/drawing/2014/main" id="{29023309-DD4F-429A-7BE4-609248799D58}"/>
              </a:ext>
            </a:extLst>
          </p:cNvPr>
          <p:cNvSpPr txBox="1"/>
          <p:nvPr/>
        </p:nvSpPr>
        <p:spPr>
          <a:xfrm>
            <a:off x="3048000" y="573037"/>
            <a:ext cx="13868400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Conditional Operator (Ternary Operator)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A27760-EF95-D9CC-9C29-C3CCAC107F82}"/>
              </a:ext>
            </a:extLst>
          </p:cNvPr>
          <p:cNvSpPr txBox="1"/>
          <p:nvPr/>
        </p:nvSpPr>
        <p:spPr>
          <a:xfrm>
            <a:off x="3048000" y="1871390"/>
            <a:ext cx="13868400" cy="75405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Simple If Else Example</a:t>
            </a:r>
          </a:p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Int age = 15;</a:t>
            </a:r>
          </a:p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If (age &gt; 18) {</a:t>
            </a:r>
          </a:p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</a:t>
            </a:r>
            <a:r>
              <a:rPr lang="en-US" sz="3500" dirty="0" err="1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cout</a:t>
            </a:r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&lt;&lt; “Eligible to Apply for Admission”;</a:t>
            </a:r>
          </a:p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} else {</a:t>
            </a:r>
          </a:p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</a:t>
            </a:r>
            <a:r>
              <a:rPr lang="en-US" sz="3500" dirty="0" err="1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cout</a:t>
            </a:r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&lt;&lt; “Not Eligible to apply”;</a:t>
            </a:r>
          </a:p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}</a:t>
            </a:r>
          </a:p>
          <a:p>
            <a:pPr algn="just"/>
            <a:endParaRPr lang="en-US" sz="35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endParaRPr lang="en-US" sz="35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Using </a:t>
            </a:r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Conditional Operator (Ternary Operator)</a:t>
            </a:r>
          </a:p>
          <a:p>
            <a:pPr algn="just"/>
            <a:endParaRPr lang="en-US" sz="35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int age = 15;</a:t>
            </a:r>
          </a:p>
          <a:p>
            <a:pPr algn="just"/>
            <a:r>
              <a:rPr lang="en-US" sz="3500" b="1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String</a:t>
            </a:r>
            <a:r>
              <a:rPr lang="en-US" sz="350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</a:t>
            </a:r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result = (age &gt; 18) ? “Eligible” : “Not Eligible”;</a:t>
            </a:r>
          </a:p>
          <a:p>
            <a:pPr algn="just"/>
            <a:r>
              <a:rPr lang="en-US" sz="3500" dirty="0" err="1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cout</a:t>
            </a:r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&lt;&lt; result;</a:t>
            </a:r>
          </a:p>
        </p:txBody>
      </p:sp>
    </p:spTree>
    <p:extLst>
      <p:ext uri="{BB962C8B-B14F-4D97-AF65-F5344CB8AC3E}">
        <p14:creationId xmlns:p14="http://schemas.microsoft.com/office/powerpoint/2010/main" val="417882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402</Words>
  <Application>Microsoft Office PowerPoint</Application>
  <PresentationFormat>Custom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Constantia</vt:lpstr>
      <vt:lpstr>Lato</vt:lpstr>
      <vt:lpstr>Arial</vt:lpstr>
      <vt:lpstr>Lato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Business Presentation</dc:title>
  <dc:creator>Hayam</dc:creator>
  <cp:lastModifiedBy>Hayam</cp:lastModifiedBy>
  <cp:revision>33</cp:revision>
  <dcterms:created xsi:type="dcterms:W3CDTF">2006-08-16T00:00:00Z</dcterms:created>
  <dcterms:modified xsi:type="dcterms:W3CDTF">2024-12-04T08:12:16Z</dcterms:modified>
  <dc:identifier>DAGWSbDlgcI</dc:identifier>
</cp:coreProperties>
</file>