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4" r:id="rId4"/>
    <p:sldId id="283" r:id="rId5"/>
    <p:sldId id="285" r:id="rId6"/>
    <p:sldId id="286" r:id="rId7"/>
    <p:sldId id="287" r:id="rId8"/>
    <p:sldId id="264" r:id="rId9"/>
  </p:sldIdLst>
  <p:sldSz cx="18288000" cy="10287000"/>
  <p:notesSz cx="6858000" cy="9144000"/>
  <p:embeddedFontLst>
    <p:embeddedFont>
      <p:font typeface="Lat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2E0C-79A4-43FA-8B4A-237911A0DEF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C087-0484-406B-A35D-365DFFAC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6705600" y="7849939"/>
            <a:ext cx="4440294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3200" dirty="0">
                <a:solidFill>
                  <a:srgbClr val="4D4D4D"/>
                </a:solidFill>
                <a:latin typeface="+mj-lt"/>
                <a:ea typeface="Lato"/>
                <a:cs typeface="Lato"/>
                <a:sym typeface="Lato"/>
              </a:rPr>
              <a:t>Instructor: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857903" y="5447033"/>
            <a:ext cx="1662722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/>
              <a:t>Arrays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BDD7-D5AA-66A2-037C-5B26466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7B77481-E220-E00B-E2B7-4D460909604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Introduction to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8D2-1EDC-6CCE-3049-ABB1C6A0EAE9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An </a:t>
            </a:r>
            <a:r>
              <a:rPr lang="en-US" sz="4800" b="1" dirty="0"/>
              <a:t>array</a:t>
            </a:r>
            <a:r>
              <a:rPr lang="en-US" sz="4800" dirty="0"/>
              <a:t> is a collection of elements of the same data type stored in contiguous memory locations.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Arrays are used to store multiple values efficiently.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It allows efficient storage and manipulation of multiple values under a single variable name.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In C++, arrays are zero-indexed, meaning the first element is at index 0.</a:t>
            </a:r>
          </a:p>
          <a:p>
            <a:r>
              <a:rPr lang="en-US" sz="4800" b="1" dirty="0"/>
              <a:t>Advantages of Arrays: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800" dirty="0"/>
              <a:t>Efficient storage of multiple values.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800" dirty="0"/>
              <a:t>Easy indexing for access.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800" dirty="0"/>
              <a:t>Useful for bulk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735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AAD2-178E-18BD-1E38-99E2E769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613E25E5-6EE8-9B4A-3982-F6EC2B26A7EA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Why We Use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9A5C-A076-4FC6-BF43-0B68CC93C383}"/>
              </a:ext>
            </a:extLst>
          </p:cNvPr>
          <p:cNvSpPr txBox="1"/>
          <p:nvPr/>
        </p:nvSpPr>
        <p:spPr>
          <a:xfrm>
            <a:off x="1143000" y="1638300"/>
            <a:ext cx="15849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Simplifies handling of multiple related data items.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Arrays work well with </a:t>
            </a:r>
            <a:r>
              <a:rPr lang="en-US" sz="4800" b="1" dirty="0"/>
              <a:t>pointers</a:t>
            </a:r>
            <a:r>
              <a:rPr lang="en-US" sz="4800" dirty="0"/>
              <a:t>, making them useful for </a:t>
            </a:r>
            <a:r>
              <a:rPr lang="en-US" sz="4800" b="1" dirty="0"/>
              <a:t>system programming, embedded systems, and hardware-level operations</a:t>
            </a:r>
            <a:r>
              <a:rPr lang="en-US" sz="4800" dirty="0"/>
              <a:t>.</a:t>
            </a:r>
          </a:p>
          <a:p>
            <a:endParaRPr lang="en-US" sz="4800" dirty="0"/>
          </a:p>
          <a:p>
            <a:r>
              <a:rPr lang="en-US" sz="4800" dirty="0"/>
              <a:t>When working with </a:t>
            </a:r>
            <a:r>
              <a:rPr lang="en-US" sz="4800" b="1" dirty="0"/>
              <a:t>low-level memory management</a:t>
            </a:r>
            <a:r>
              <a:rPr lang="en-US" sz="4800" dirty="0"/>
              <a:t>.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When </a:t>
            </a:r>
            <a:r>
              <a:rPr lang="en-US" sz="4800" b="1" dirty="0"/>
              <a:t>performance is critical.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05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9E10-BD20-C898-CF0B-1EC86D4B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6A7ED884-B54C-B835-464D-C7803BC9575D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Introduction to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9BB6F-62ED-97DF-A7D1-9D902C835CCF}"/>
              </a:ext>
            </a:extLst>
          </p:cNvPr>
          <p:cNvSpPr txBox="1"/>
          <p:nvPr/>
        </p:nvSpPr>
        <p:spPr>
          <a:xfrm>
            <a:off x="1295400" y="2552700"/>
            <a:ext cx="13563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Syntax:</a:t>
            </a:r>
            <a:r>
              <a:rPr lang="en-US" sz="4800" dirty="0"/>
              <a:t> </a:t>
            </a:r>
            <a:r>
              <a:rPr lang="en-US" sz="4800" dirty="0" err="1">
                <a:solidFill>
                  <a:srgbClr val="FF0000"/>
                </a:solidFill>
              </a:rPr>
              <a:t>data_type</a:t>
            </a:r>
            <a:r>
              <a:rPr lang="en-US" sz="4800" dirty="0"/>
              <a:t> </a:t>
            </a:r>
            <a:r>
              <a:rPr lang="en-US" sz="4800" dirty="0" err="1"/>
              <a:t>array_name</a:t>
            </a:r>
            <a:r>
              <a:rPr lang="en-US" sz="4800" dirty="0"/>
              <a:t>[size];</a:t>
            </a:r>
            <a:br>
              <a:rPr lang="en-US" sz="4800" dirty="0"/>
            </a:br>
            <a:br>
              <a:rPr lang="en-US" sz="4800" dirty="0"/>
            </a:br>
            <a:r>
              <a:rPr lang="en-US" sz="4800" b="1" dirty="0" err="1"/>
              <a:t>data_type</a:t>
            </a:r>
            <a:r>
              <a:rPr lang="en-US" sz="4800" b="1" dirty="0"/>
              <a:t>:</a:t>
            </a:r>
            <a:r>
              <a:rPr lang="en-US" sz="4800" dirty="0"/>
              <a:t> Type of elements (e.g., int, float, char).</a:t>
            </a:r>
          </a:p>
          <a:p>
            <a:r>
              <a:rPr lang="en-US" sz="4800" b="1" dirty="0" err="1"/>
              <a:t>array_name</a:t>
            </a:r>
            <a:r>
              <a:rPr lang="en-US" sz="4800" b="1" dirty="0"/>
              <a:t>:</a:t>
            </a:r>
            <a:r>
              <a:rPr lang="en-US" sz="4800" dirty="0"/>
              <a:t> Name of the array.</a:t>
            </a:r>
            <a:br>
              <a:rPr lang="en-US" sz="4800" dirty="0"/>
            </a:br>
            <a:r>
              <a:rPr lang="en-US" sz="4800" b="1" dirty="0"/>
              <a:t>size:</a:t>
            </a:r>
            <a:r>
              <a:rPr lang="en-US" sz="4800" dirty="0"/>
              <a:t>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9582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F79FD-B04F-A3BA-4410-2EC1C195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F41F075-D1A5-9227-6582-DD41898DB946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720DC-CCBF-521C-2E6E-F747B61F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1790700"/>
            <a:ext cx="10025529" cy="152400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552E9002-A27D-A9AF-F4EB-0FC68D92847C}"/>
              </a:ext>
            </a:extLst>
          </p:cNvPr>
          <p:cNvSpPr txBox="1"/>
          <p:nvPr/>
        </p:nvSpPr>
        <p:spPr>
          <a:xfrm>
            <a:off x="1173480" y="3761447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Initialization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33C23-E6AC-D19B-25F1-53BEABD4240D}"/>
              </a:ext>
            </a:extLst>
          </p:cNvPr>
          <p:cNvSpPr txBox="1"/>
          <p:nvPr/>
        </p:nvSpPr>
        <p:spPr>
          <a:xfrm>
            <a:off x="1173480" y="4659129"/>
            <a:ext cx="15849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At the time of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E955F-CB01-084A-05EB-1430FA18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529567"/>
            <a:ext cx="10821631" cy="971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0B7793-AED5-C7C4-96E6-02D7F0F82BEC}"/>
              </a:ext>
            </a:extLst>
          </p:cNvPr>
          <p:cNvSpPr txBox="1"/>
          <p:nvPr/>
        </p:nvSpPr>
        <p:spPr>
          <a:xfrm>
            <a:off x="1173480" y="6954104"/>
            <a:ext cx="15849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Without Specifying Size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E2F19-4E86-6F4B-3988-980B0ED85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80" y="7895356"/>
            <a:ext cx="15456083" cy="8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4F02E-B0F9-5802-CB7A-C4401F5E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E8D24F33-4F3B-7510-CB00-52642BD9E5F7}"/>
              </a:ext>
            </a:extLst>
          </p:cNvPr>
          <p:cNvSpPr txBox="1"/>
          <p:nvPr/>
        </p:nvSpPr>
        <p:spPr>
          <a:xfrm>
            <a:off x="1143000" y="495300"/>
            <a:ext cx="16078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Accessing and Processing One-Dimensional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6C9C9-9E58-36AA-CC78-67FC91D2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229570"/>
            <a:ext cx="16213281" cy="472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E3DD5-3751-4953-22C9-3C3F9B8F0DB6}"/>
              </a:ext>
            </a:extLst>
          </p:cNvPr>
          <p:cNvSpPr txBox="1"/>
          <p:nvPr/>
        </p:nvSpPr>
        <p:spPr>
          <a:xfrm>
            <a:off x="1112519" y="1963698"/>
            <a:ext cx="15849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Accessing Element Using </a:t>
            </a:r>
            <a:r>
              <a:rPr lang="en-US" sz="48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574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87A1-EAA4-73EA-D491-378896A7E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8E64D501-EB43-F651-8B64-5C29F8A86A9C}"/>
              </a:ext>
            </a:extLst>
          </p:cNvPr>
          <p:cNvSpPr txBox="1"/>
          <p:nvPr/>
        </p:nvSpPr>
        <p:spPr>
          <a:xfrm>
            <a:off x="1143000" y="495300"/>
            <a:ext cx="16078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/>
              <a:t>Accessing and Processing One-Dimensional Arrays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CF7C8-7D8A-0464-023B-509D6B3F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56938"/>
            <a:ext cx="16687800" cy="5480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FAF2E8-9191-F0CC-BB8E-0D70B01E1772}"/>
              </a:ext>
            </a:extLst>
          </p:cNvPr>
          <p:cNvSpPr txBox="1"/>
          <p:nvPr/>
        </p:nvSpPr>
        <p:spPr>
          <a:xfrm>
            <a:off x="1112519" y="2324100"/>
            <a:ext cx="158496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Processing </a:t>
            </a:r>
            <a:r>
              <a:rPr lang="en-US" sz="4800" b="1" dirty="0"/>
              <a:t>Arrays</a:t>
            </a:r>
            <a:r>
              <a:rPr lang="en-US" sz="4800" dirty="0"/>
              <a:t> Using Loops</a:t>
            </a:r>
          </a:p>
        </p:txBody>
      </p:sp>
    </p:spTree>
    <p:extLst>
      <p:ext uri="{BB962C8B-B14F-4D97-AF65-F5344CB8AC3E}">
        <p14:creationId xmlns:p14="http://schemas.microsoft.com/office/powerpoint/2010/main" val="28443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221</Words>
  <Application>Microsoft Office PowerPoint</Application>
  <PresentationFormat>Custom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Arial</vt:lpstr>
      <vt:lpstr>Calibri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79</cp:revision>
  <dcterms:created xsi:type="dcterms:W3CDTF">2006-08-16T00:00:00Z</dcterms:created>
  <dcterms:modified xsi:type="dcterms:W3CDTF">2025-03-03T02:15:37Z</dcterms:modified>
  <dc:identifier>DAGWSbDlgcI</dc:identifier>
</cp:coreProperties>
</file>