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4" r:id="rId14"/>
  </p:sldIdLst>
  <p:sldSz cx="18288000" cy="10287000"/>
  <p:notesSz cx="6858000" cy="9144000"/>
  <p:embeddedFontLst>
    <p:embeddedFont>
      <p:font typeface="Constantia" panose="02030602050306030303" pitchFamily="18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2" autoAdjust="0"/>
  </p:normalViewPr>
  <p:slideViewPr>
    <p:cSldViewPr>
      <p:cViewPr varScale="1">
        <p:scale>
          <a:sx n="39" d="100"/>
          <a:sy n="39" d="100"/>
        </p:scale>
        <p:origin x="96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315860" y="4313476"/>
            <a:ext cx="9656280" cy="10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Lecture 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10193" y="3385279"/>
            <a:ext cx="7467611" cy="67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Web Design &amp; Programming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8911345" y="6081939"/>
            <a:ext cx="46531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TextBox 32"/>
          <p:cNvSpPr txBox="1"/>
          <p:nvPr/>
        </p:nvSpPr>
        <p:spPr>
          <a:xfrm>
            <a:off x="7829252" y="6720114"/>
            <a:ext cx="2629495" cy="38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dirty="0">
                <a:solidFill>
                  <a:srgbClr val="4D4D4D"/>
                </a:solidFill>
                <a:latin typeface="Constantia" panose="02030602050306030303" pitchFamily="18" charset="0"/>
                <a:ea typeface="Lato"/>
                <a:cs typeface="Lato"/>
                <a:sym typeface="Lato"/>
              </a:rPr>
              <a:t>Mr. Umar Khayyam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0F0F0-3733-9373-E2A9-C3D801C28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C1D131CB-B809-8C5B-78B9-7334840E2617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574E82DF-363E-58CB-1B94-18A583B49C59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0A57BBFA-8AB2-BE13-B563-310FD9C30305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BC763D6E-8B81-9B98-8EE4-7A944FAD1FFA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DBD5B03-73D6-DD7F-BCB5-B06B0EFEACF8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14105CFB-BA5D-5A86-947D-BF8571A81E21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4DDFE7A8-AF8B-8A21-F88A-BA1C940CAC28}"/>
              </a:ext>
            </a:extLst>
          </p:cNvPr>
          <p:cNvSpPr txBox="1"/>
          <p:nvPr/>
        </p:nvSpPr>
        <p:spPr>
          <a:xfrm>
            <a:off x="3055469" y="856965"/>
            <a:ext cx="6545731" cy="842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HTML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F9F2E8F4-822D-F737-E225-3CC8A18597BB}"/>
              </a:ext>
            </a:extLst>
          </p:cNvPr>
          <p:cNvSpPr txBox="1"/>
          <p:nvPr/>
        </p:nvSpPr>
        <p:spPr>
          <a:xfrm>
            <a:off x="3055468" y="2180291"/>
            <a:ext cx="13175131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dirty="0">
                <a:latin typeface="Constantia" panose="02030602050306030303" pitchFamily="18" charset="0"/>
              </a:rPr>
              <a:t>HTML (Hyper Text Markup Language) is the standard language for creating web &amp; web applications.</a:t>
            </a:r>
          </a:p>
          <a:p>
            <a:pPr algn="just"/>
            <a:r>
              <a:rPr lang="en-US" sz="3200" dirty="0">
                <a:latin typeface="Constantia" panose="02030602050306030303" pitchFamily="18" charset="0"/>
              </a:rPr>
              <a:t> </a:t>
            </a: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527F756A-4914-4561-C38C-DE1AE0550967}"/>
              </a:ext>
            </a:extLst>
          </p:cNvPr>
          <p:cNvSpPr txBox="1"/>
          <p:nvPr/>
        </p:nvSpPr>
        <p:spPr>
          <a:xfrm>
            <a:off x="3055469" y="3416263"/>
            <a:ext cx="8450731" cy="842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Purpose</a:t>
            </a:r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8CD56AA4-C747-0A0F-ACBF-358D337B0348}"/>
              </a:ext>
            </a:extLst>
          </p:cNvPr>
          <p:cNvSpPr txBox="1"/>
          <p:nvPr/>
        </p:nvSpPr>
        <p:spPr>
          <a:xfrm>
            <a:off x="3055468" y="4457700"/>
            <a:ext cx="13175131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Constantia" panose="02030602050306030303" pitchFamily="18" charset="0"/>
              </a:rPr>
              <a:t>It describes the structure of a Web Page.</a:t>
            </a:r>
            <a:endParaRPr lang="en-US" sz="3200" dirty="0">
              <a:solidFill>
                <a:srgbClr val="4D4D4D"/>
              </a:solidFill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Uses “tags” to describe content &amp; layout.</a:t>
            </a:r>
            <a:endParaRPr lang="en-US" sz="3200" dirty="0">
              <a:solidFill>
                <a:srgbClr val="4D4D4D"/>
              </a:solidFill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D4D4D"/>
              </a:solidFill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5553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2076B-47E8-609D-636A-0EFCCECAA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1A23352C-1092-7A0D-A207-DEE6670AEAB8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C9277E9A-2364-E42F-B20D-8968E9DEA4C0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B0CC8595-0926-488F-83DC-7CD1EC4D03D5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4027B487-7B71-11D0-D81B-3492BF737F24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6DC3650-8024-3318-81CA-2FF433113A50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86481105-A942-606C-79DD-FF2100D413C9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81ECB0F4-42C8-E3CC-E636-D2DEF4165358}"/>
              </a:ext>
            </a:extLst>
          </p:cNvPr>
          <p:cNvSpPr txBox="1"/>
          <p:nvPr/>
        </p:nvSpPr>
        <p:spPr>
          <a:xfrm>
            <a:off x="3055469" y="856965"/>
            <a:ext cx="6545731" cy="842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HTML Tags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06AA9C9A-12CB-7F07-9B93-F620C5271C72}"/>
              </a:ext>
            </a:extLst>
          </p:cNvPr>
          <p:cNvSpPr txBox="1"/>
          <p:nvPr/>
        </p:nvSpPr>
        <p:spPr>
          <a:xfrm>
            <a:off x="3055469" y="2180291"/>
            <a:ext cx="6317132" cy="54168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&lt;h1&gt; to &lt;h6&gt;: 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Used for Headings .</a:t>
            </a: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&lt;p&gt;: 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Defines a paragraph.</a:t>
            </a:r>
          </a:p>
          <a:p>
            <a:pPr algn="just"/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&lt;</a:t>
            </a:r>
            <a:r>
              <a:rPr lang="en-US" sz="3200" b="1" dirty="0" err="1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ul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&gt; : 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Create an unorder list.</a:t>
            </a:r>
          </a:p>
          <a:p>
            <a:pPr algn="just"/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&lt;</a:t>
            </a:r>
            <a:r>
              <a:rPr lang="en-US" sz="3200" b="1" dirty="0" err="1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ol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&gt; : 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Create an Ordered list.</a:t>
            </a:r>
          </a:p>
          <a:p>
            <a:pPr algn="just"/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&lt;a&gt;: 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Create a hyperlinks</a:t>
            </a: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&lt;</a:t>
            </a:r>
            <a:r>
              <a:rPr lang="en-US" sz="3200" b="1" dirty="0" err="1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img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&gt;: 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Embeds an Image</a:t>
            </a: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6573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6219D-CF4C-F992-C5E5-0ADBC45AB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2A010347-8E3E-0542-A915-83C28782C984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A0319259-DAB4-9EB3-40AF-EE98019945EC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F436958C-5C71-14BC-C7A5-8FDC12A41667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0D93F1EF-A196-2EE2-87F4-463C2D462892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AF42B637-9708-A41D-0CEC-BC21C35A755E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3AF2C3A1-B52F-76DA-3F63-24F5C381A97F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15942E0-721F-8138-E9A5-CD2CD04EBF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-561613"/>
            <a:ext cx="8987506" cy="114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7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329" y="2113980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58176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24086" y="3883258"/>
            <a:ext cx="7653319" cy="1708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 b="1" u="sng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Thank You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259300" y="3803885"/>
            <a:ext cx="1028700" cy="5454415"/>
            <a:chOff x="0" y="0"/>
            <a:chExt cx="270933" cy="14365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1474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320274" y="3756260"/>
            <a:ext cx="3536394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dirty="0">
                <a:solidFill>
                  <a:srgbClr val="796292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Lecture Completed!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337318C7-1613-8F05-87D1-5A6424784A25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5AE8682A-3C08-749F-4C58-12BEC5D98367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CE90A79B-4B3A-C7B7-31CF-0F836B999908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1C639136-4EF0-CD05-F595-B30969BADBD2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AC76716-C01D-103B-DF40-8821CFE34EBD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A6C19844-ADBC-2CF7-FBE5-88D86F50F85B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80580C82-8256-1CE0-ED2C-BDDA13F935E0}"/>
              </a:ext>
            </a:extLst>
          </p:cNvPr>
          <p:cNvSpPr txBox="1"/>
          <p:nvPr/>
        </p:nvSpPr>
        <p:spPr>
          <a:xfrm>
            <a:off x="3055469" y="856965"/>
            <a:ext cx="6545731" cy="842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Introduction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CEF57512-D935-3D69-6935-DE9412384803}"/>
              </a:ext>
            </a:extLst>
          </p:cNvPr>
          <p:cNvSpPr txBox="1"/>
          <p:nvPr/>
        </p:nvSpPr>
        <p:spPr>
          <a:xfrm>
            <a:off x="3055468" y="2180291"/>
            <a:ext cx="13175131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Constantia" panose="02030602050306030303" pitchFamily="18" charset="0"/>
              </a:rPr>
              <a:t>We are going to get combine classes for web design &amp; development.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FFC000"/>
              </a:solidFill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D20840B9-9C20-42C2-D114-F524863B8453}"/>
              </a:ext>
            </a:extLst>
          </p:cNvPr>
          <p:cNvSpPr txBox="1"/>
          <p:nvPr/>
        </p:nvSpPr>
        <p:spPr>
          <a:xfrm>
            <a:off x="3055469" y="3651451"/>
            <a:ext cx="6545731" cy="842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Course Goals</a:t>
            </a:r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AC98B9E3-9470-3284-EC3A-8A5C7C08A82C}"/>
              </a:ext>
            </a:extLst>
          </p:cNvPr>
          <p:cNvSpPr txBox="1"/>
          <p:nvPr/>
        </p:nvSpPr>
        <p:spPr>
          <a:xfrm>
            <a:off x="3055468" y="4692888"/>
            <a:ext cx="13175131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Constantia" panose="02030602050306030303" pitchFamily="18" charset="0"/>
              </a:rPr>
              <a:t>After this course students will have hand on experience in web design using different tools and web programming in JavaScript.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D4D4D"/>
              </a:solidFill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D4D4D"/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Students will gain hands on experience on HTML, CSS, JavaScript, Joomla, Maya for Animations and much more.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30780-1119-A991-B49D-E81DDEFF4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35CFDFD0-A99B-573F-436F-0326C07F0EEB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4BE1DF3C-2ED8-016A-E079-7FA213D4652F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C0DBC451-B3CC-9093-B237-A97E671269E2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A621F79A-11D8-5A30-7B91-9E12E066DC53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BCE1FF0-DECF-7DB1-4A69-1834C0F83836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4FA090A1-FD54-88BD-1C38-FD0740010C13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E79FD4E4-9B5E-07F3-78F5-BC36987A7B18}"/>
              </a:ext>
            </a:extLst>
          </p:cNvPr>
          <p:cNvSpPr txBox="1"/>
          <p:nvPr/>
        </p:nvSpPr>
        <p:spPr>
          <a:xfrm>
            <a:off x="3055469" y="856965"/>
            <a:ext cx="6545731" cy="842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Internet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DF1D4D62-0160-A685-80AE-D6158680A1AE}"/>
              </a:ext>
            </a:extLst>
          </p:cNvPr>
          <p:cNvSpPr txBox="1"/>
          <p:nvPr/>
        </p:nvSpPr>
        <p:spPr>
          <a:xfrm>
            <a:off x="3055468" y="2180291"/>
            <a:ext cx="13175131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Constantia" panose="02030602050306030303" pitchFamily="18" charset="0"/>
              </a:rPr>
              <a:t>The Internet is a global network of interconnected computers that enables the exchange of information, communication, and access to services and resources through protocols like HTTP, TCP/IP, and others.</a:t>
            </a:r>
            <a:endParaRPr lang="en-US" sz="3200" b="1" dirty="0">
              <a:solidFill>
                <a:srgbClr val="FFC000"/>
              </a:solidFill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0DBA2061-FDB3-BADA-CACB-C40D2A0927B0}"/>
              </a:ext>
            </a:extLst>
          </p:cNvPr>
          <p:cNvSpPr txBox="1"/>
          <p:nvPr/>
        </p:nvSpPr>
        <p:spPr>
          <a:xfrm>
            <a:off x="3055469" y="4457700"/>
            <a:ext cx="11955931" cy="842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TCP/IP (Transmission Control Protocol)</a:t>
            </a:r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DB674361-8C09-729C-3C58-805A512C86E0}"/>
              </a:ext>
            </a:extLst>
          </p:cNvPr>
          <p:cNvSpPr txBox="1"/>
          <p:nvPr/>
        </p:nvSpPr>
        <p:spPr>
          <a:xfrm>
            <a:off x="3055468" y="5499137"/>
            <a:ext cx="13175131" cy="3447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Constantia" panose="02030602050306030303" pitchFamily="18" charset="0"/>
              </a:rPr>
              <a:t>Transmission Protocol is a protocol that organizes and sorts data. It’s responsible for breaking down data into packets, &amp; sending them.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Constantia" panose="02030602050306030303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Constantia" panose="02030602050306030303" pitchFamily="18" charset="0"/>
              </a:rPr>
              <a:t>It is developed by the U.S. Department of Defense to support the construction of the internet.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Constantia" panose="02030602050306030303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Constantia" panose="02030602050306030303" pitchFamily="18" charset="0"/>
              </a:rPr>
              <a:t>Unique identifiers for devices on a network.</a:t>
            </a:r>
            <a:endParaRPr lang="en-US" sz="3200" dirty="0">
              <a:solidFill>
                <a:srgbClr val="4D4D4D"/>
              </a:solidFill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8889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CC1B3-07FD-FFEF-3C33-F81CEB9E7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0D588A74-3AD4-4222-F92D-671B615959DF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6B8714E7-4DFA-55BB-BD06-955EA1B45AAA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149D52E5-271F-9BB0-66A6-66F96FE85A0E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B0E343DA-920C-02A3-2542-0CA22B166CBF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A45A8C70-BDB6-4481-A472-B4571CCD9AE1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C0211638-D4D6-B2EA-A31F-88D6D28DB406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4D9216E0-A3F1-F1AF-0433-7A1DF9EECE44}"/>
              </a:ext>
            </a:extLst>
          </p:cNvPr>
          <p:cNvSpPr txBox="1"/>
          <p:nvPr/>
        </p:nvSpPr>
        <p:spPr>
          <a:xfrm>
            <a:off x="3055469" y="856965"/>
            <a:ext cx="10660531" cy="842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HTTP (Hyper Text Transfer Protocol)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558607BA-1F74-9D84-5CC0-AE78786D1B40}"/>
              </a:ext>
            </a:extLst>
          </p:cNvPr>
          <p:cNvSpPr txBox="1"/>
          <p:nvPr/>
        </p:nvSpPr>
        <p:spPr>
          <a:xfrm>
            <a:off x="3055468" y="2180291"/>
            <a:ext cx="13175131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Constantia" panose="02030602050306030303" pitchFamily="18" charset="0"/>
              </a:rPr>
              <a:t>An application-layer protocol for transmitting hypermedia (HTML) documents over the Internet.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FFC000"/>
              </a:solidFill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Methods: GET, POST, PUT, DELETE, etc.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FFC000"/>
              </a:solidFill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FFC000"/>
              </a:solidFill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8DE5A8E8-8E67-221C-F389-CD233BC3B929}"/>
              </a:ext>
            </a:extLst>
          </p:cNvPr>
          <p:cNvSpPr txBox="1"/>
          <p:nvPr/>
        </p:nvSpPr>
        <p:spPr>
          <a:xfrm>
            <a:off x="3055469" y="4533900"/>
            <a:ext cx="6545731" cy="842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Tier 3 Architecture</a:t>
            </a:r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B67A5C9B-5F84-30E4-3948-F2D7D3E3BE2F}"/>
              </a:ext>
            </a:extLst>
          </p:cNvPr>
          <p:cNvSpPr txBox="1"/>
          <p:nvPr/>
        </p:nvSpPr>
        <p:spPr>
          <a:xfrm>
            <a:off x="3055468" y="5575337"/>
            <a:ext cx="13175131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b="1" dirty="0">
                <a:latin typeface="Constantia" panose="02030602050306030303" pitchFamily="18" charset="0"/>
              </a:rPr>
              <a:t>Presentation Layer</a:t>
            </a:r>
          </a:p>
          <a:p>
            <a:pPr lvl="2" algn="just"/>
            <a:r>
              <a:rPr lang="en-US" sz="3200" dirty="0">
                <a:solidFill>
                  <a:srgbClr val="4D4D4D"/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User Interface (UI) that interacts with users.</a:t>
            </a:r>
          </a:p>
          <a:p>
            <a:pPr lvl="2" algn="just"/>
            <a:endParaRPr lang="en-US" sz="3200" dirty="0">
              <a:solidFill>
                <a:srgbClr val="4D4D4D"/>
              </a:solidFill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3200" b="1" dirty="0">
                <a:latin typeface="Constantia" panose="02030602050306030303" pitchFamily="18" charset="0"/>
              </a:rPr>
              <a:t>Business Logic Layer</a:t>
            </a:r>
          </a:p>
          <a:p>
            <a:pPr lvl="2" algn="just"/>
            <a:r>
              <a:rPr lang="en-US" sz="3200" dirty="0">
                <a:solidFill>
                  <a:srgbClr val="4D4D4D"/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Process &amp; handles application logics (e.g. API’s, servers).</a:t>
            </a:r>
          </a:p>
          <a:p>
            <a:pPr algn="just"/>
            <a:endParaRPr lang="en-US" sz="3200" b="1" dirty="0">
              <a:latin typeface="Constantia" panose="02030602050306030303" pitchFamily="18" charset="0"/>
            </a:endParaRPr>
          </a:p>
          <a:p>
            <a:pPr algn="just"/>
            <a:r>
              <a:rPr lang="en-US" sz="3200" b="1" dirty="0">
                <a:latin typeface="Constantia" panose="02030602050306030303" pitchFamily="18" charset="0"/>
              </a:rPr>
              <a:t>Data Layer</a:t>
            </a:r>
          </a:p>
          <a:p>
            <a:pPr lvl="2" algn="just"/>
            <a:r>
              <a:rPr lang="en-US" sz="3200" dirty="0">
                <a:solidFill>
                  <a:srgbClr val="4D4D4D"/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Store &amp; retrieves data (e.g. databases).</a:t>
            </a:r>
          </a:p>
          <a:p>
            <a:pPr lvl="2" algn="just"/>
            <a:endParaRPr lang="en-US" sz="3200" dirty="0">
              <a:solidFill>
                <a:srgbClr val="4D4D4D"/>
              </a:solidFill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675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58BF6-0C8E-854D-D5BE-277C1AE16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DA5612C6-A129-2BFC-CCA2-70AD44BCF3A5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0B9ADBB7-E9BD-2320-45B7-59A8BF4F1E55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24B53440-EDE6-82D7-1088-515638B9BE13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989FC227-D00B-09A7-FA70-5DB831ACA857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B8BBE99-6AC8-5EB5-E07C-F4F9F7204F6A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2633A558-1828-7A08-C999-38BD6A147346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6C21F7B2-0876-EB32-F96A-FA420FF19D40}"/>
              </a:ext>
            </a:extLst>
          </p:cNvPr>
          <p:cNvSpPr txBox="1"/>
          <p:nvPr/>
        </p:nvSpPr>
        <p:spPr>
          <a:xfrm>
            <a:off x="3055469" y="856965"/>
            <a:ext cx="6545731" cy="842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Types of Web Pages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8C0319DD-C5D0-BD6C-08DD-62EAFFDB6EC4}"/>
              </a:ext>
            </a:extLst>
          </p:cNvPr>
          <p:cNvSpPr txBox="1"/>
          <p:nvPr/>
        </p:nvSpPr>
        <p:spPr>
          <a:xfrm>
            <a:off x="3055468" y="2180291"/>
            <a:ext cx="13175131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b="1" dirty="0">
                <a:latin typeface="Constantia" panose="02030602050306030303" pitchFamily="18" charset="0"/>
              </a:rPr>
              <a:t>Static Web Pages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Pre-built content is displayed as-is.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No user interaction or dynamic changes.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Example, Portfolio website, informational websites.</a:t>
            </a:r>
          </a:p>
          <a:p>
            <a:pPr lvl="1" algn="just"/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lvl="1" algn="just"/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9C422C75-6E08-1D09-E2BC-CCBB83AED432}"/>
              </a:ext>
            </a:extLst>
          </p:cNvPr>
          <p:cNvSpPr txBox="1"/>
          <p:nvPr/>
        </p:nvSpPr>
        <p:spPr>
          <a:xfrm>
            <a:off x="3055469" y="4457700"/>
            <a:ext cx="6545731" cy="842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32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Dynamic</a:t>
            </a:r>
            <a:r>
              <a:rPr lang="en-US" sz="5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 </a:t>
            </a:r>
            <a:r>
              <a:rPr lang="en-US" sz="32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Web Pages</a:t>
            </a:r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2646336D-2670-DC68-D969-0207623B3B31}"/>
              </a:ext>
            </a:extLst>
          </p:cNvPr>
          <p:cNvSpPr txBox="1"/>
          <p:nvPr/>
        </p:nvSpPr>
        <p:spPr>
          <a:xfrm>
            <a:off x="3055468" y="5499137"/>
            <a:ext cx="13175131" cy="3939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Constantia" panose="02030602050306030303" pitchFamily="18" charset="0"/>
              </a:rPr>
              <a:t>Content generated in real-time based on user inputs or server data.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D4D4D"/>
              </a:solidFill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D4D4D"/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Data dynamically data changes. </a:t>
            </a:r>
            <a:r>
              <a:rPr lang="en-US" sz="3200" dirty="0" err="1">
                <a:solidFill>
                  <a:srgbClr val="4D4D4D"/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e.g</a:t>
            </a:r>
            <a:r>
              <a:rPr lang="en-US" sz="3200" dirty="0">
                <a:solidFill>
                  <a:srgbClr val="4D4D4D"/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(forms, likes, comments.)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D4D4D"/>
              </a:solidFill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4D4D4D"/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Example: </a:t>
            </a:r>
            <a:r>
              <a:rPr lang="en-US" sz="3200" dirty="0">
                <a:solidFill>
                  <a:srgbClr val="4D4D4D"/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E-commerce sites, social media platforms.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4D4D4D"/>
              </a:solidFill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4D4D4D"/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Technology: </a:t>
            </a:r>
            <a:r>
              <a:rPr lang="en-US" sz="3200" dirty="0">
                <a:solidFill>
                  <a:srgbClr val="4D4D4D"/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JavaScript, server-side scripting (</a:t>
            </a:r>
            <a:r>
              <a:rPr lang="en-US" sz="3200" dirty="0" err="1">
                <a:solidFill>
                  <a:srgbClr val="4D4D4D"/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Php</a:t>
            </a:r>
            <a:r>
              <a:rPr lang="en-US" sz="3200" dirty="0">
                <a:solidFill>
                  <a:srgbClr val="4D4D4D"/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, </a:t>
            </a:r>
            <a:r>
              <a:rPr lang="en-US" sz="3200" dirty="0" err="1">
                <a:solidFill>
                  <a:srgbClr val="4D4D4D"/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Node.Js</a:t>
            </a:r>
            <a:r>
              <a:rPr lang="en-US" sz="3200" dirty="0">
                <a:solidFill>
                  <a:srgbClr val="4D4D4D"/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)</a:t>
            </a:r>
            <a:endParaRPr lang="en-US" sz="3200" b="1" dirty="0">
              <a:solidFill>
                <a:srgbClr val="4D4D4D"/>
              </a:solidFill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D4D4D"/>
              </a:solidFill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0782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8AA93-8A99-5300-B430-8A039AE97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E0D2DAA6-E64E-5A74-00C5-4B3C981043E3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71A42E1F-A92A-1309-EDD0-AFD9335ED054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3302AE75-7F44-EC5C-58BA-AFDA650D404D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7ADE4400-AF52-3F0C-CFF1-6A8DBD9CBE76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73D44DCA-340C-013A-44B2-4BA82DA58B91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791C8183-5C2F-AE58-435F-700E4C416A37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9AD00896-C409-B8B8-17A5-842B202E757C}"/>
              </a:ext>
            </a:extLst>
          </p:cNvPr>
          <p:cNvSpPr txBox="1"/>
          <p:nvPr/>
        </p:nvSpPr>
        <p:spPr>
          <a:xfrm>
            <a:off x="3055469" y="856965"/>
            <a:ext cx="6545731" cy="842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Responsive Web Page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5CE405E-8632-1535-E92B-7BFEB55461CE}"/>
              </a:ext>
            </a:extLst>
          </p:cNvPr>
          <p:cNvSpPr txBox="1"/>
          <p:nvPr/>
        </p:nvSpPr>
        <p:spPr>
          <a:xfrm>
            <a:off x="3055468" y="2180291"/>
            <a:ext cx="13175131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dirty="0">
                <a:latin typeface="Constantia" panose="02030602050306030303" pitchFamily="18" charset="0"/>
              </a:rPr>
              <a:t>Adapt to different screen sizes and devices.</a:t>
            </a:r>
          </a:p>
          <a:p>
            <a:pPr algn="just"/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Technologies: 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CSS media queries, frameworks like tailwind </a:t>
            </a:r>
            <a:r>
              <a:rPr lang="en-US" sz="3200" dirty="0" err="1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css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, bootstrap.</a:t>
            </a: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AE220286-0FB7-FF9E-FBBE-002F8E4CDBF5}"/>
              </a:ext>
            </a:extLst>
          </p:cNvPr>
          <p:cNvSpPr txBox="1"/>
          <p:nvPr/>
        </p:nvSpPr>
        <p:spPr>
          <a:xfrm>
            <a:off x="3055469" y="4457700"/>
            <a:ext cx="8450731" cy="842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Single Page Application</a:t>
            </a:r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CE28C6BF-2DCC-9700-35CD-BAF4CB5BE249}"/>
              </a:ext>
            </a:extLst>
          </p:cNvPr>
          <p:cNvSpPr txBox="1"/>
          <p:nvPr/>
        </p:nvSpPr>
        <p:spPr>
          <a:xfrm>
            <a:off x="3055468" y="5499137"/>
            <a:ext cx="13175131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D4D4D"/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Dynamic updated without full reloads.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4D4D4D"/>
              </a:solidFill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4D4D4D"/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Technologies: </a:t>
            </a:r>
            <a:r>
              <a:rPr lang="en-US" sz="3200" dirty="0">
                <a:solidFill>
                  <a:srgbClr val="4D4D4D"/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React, Next </a:t>
            </a:r>
            <a:r>
              <a:rPr lang="en-US" sz="3200" dirty="0" err="1">
                <a:solidFill>
                  <a:srgbClr val="4D4D4D"/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Js</a:t>
            </a:r>
            <a:r>
              <a:rPr lang="en-US" sz="3200" dirty="0">
                <a:solidFill>
                  <a:srgbClr val="4D4D4D"/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, Angular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4D4D4D"/>
              </a:solidFill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4D4D4D"/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Example: </a:t>
            </a:r>
            <a:r>
              <a:rPr lang="en-US" sz="3200" dirty="0">
                <a:solidFill>
                  <a:srgbClr val="4D4D4D"/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Gmail, Trello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D4D4D"/>
              </a:solidFill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4454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F73FD-D953-9C46-D2AC-902ED02A1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312723DD-981A-7D80-58F6-1DD5D9B0398F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4D191CF9-DBB6-0BB8-E51F-100793037BE7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6FFF52F2-0C1D-A470-B780-CF85F78F5393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AA13E48D-52AB-E589-AC38-4C85A2FD0F23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2BE392C-F130-A93F-6A9C-9FA3D7265290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CC0722FF-F23F-31E4-9BA7-501FE5B9D70D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770DF660-95B7-65F1-5338-40A3FC43D12C}"/>
              </a:ext>
            </a:extLst>
          </p:cNvPr>
          <p:cNvSpPr txBox="1"/>
          <p:nvPr/>
        </p:nvSpPr>
        <p:spPr>
          <a:xfrm>
            <a:off x="3055469" y="856965"/>
            <a:ext cx="6545731" cy="842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HTML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7371AE0A-24B7-8023-CFB6-63E1EC479AAE}"/>
              </a:ext>
            </a:extLst>
          </p:cNvPr>
          <p:cNvSpPr txBox="1"/>
          <p:nvPr/>
        </p:nvSpPr>
        <p:spPr>
          <a:xfrm>
            <a:off x="3055468" y="2180291"/>
            <a:ext cx="13175131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dirty="0">
                <a:latin typeface="Constantia" panose="02030602050306030303" pitchFamily="18" charset="0"/>
              </a:rPr>
              <a:t>HTML (Hyper Text Markup Language) is the standard language for creating web &amp; web applications.</a:t>
            </a:r>
          </a:p>
          <a:p>
            <a:pPr algn="just"/>
            <a:r>
              <a:rPr lang="en-US" sz="3200" dirty="0">
                <a:latin typeface="Constantia" panose="02030602050306030303" pitchFamily="18" charset="0"/>
              </a:rPr>
              <a:t> </a:t>
            </a: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17634F30-91B5-9A41-B47E-9982C684FFCC}"/>
              </a:ext>
            </a:extLst>
          </p:cNvPr>
          <p:cNvSpPr txBox="1"/>
          <p:nvPr/>
        </p:nvSpPr>
        <p:spPr>
          <a:xfrm>
            <a:off x="3055469" y="3416263"/>
            <a:ext cx="8450731" cy="842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Purpose</a:t>
            </a:r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3DEF2B70-AABA-C915-97CE-D43F29846032}"/>
              </a:ext>
            </a:extLst>
          </p:cNvPr>
          <p:cNvSpPr txBox="1"/>
          <p:nvPr/>
        </p:nvSpPr>
        <p:spPr>
          <a:xfrm>
            <a:off x="3055468" y="4457700"/>
            <a:ext cx="13175131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Constantia" panose="02030602050306030303" pitchFamily="18" charset="0"/>
              </a:rPr>
              <a:t>It describes the structure of a Web Page.</a:t>
            </a:r>
            <a:endParaRPr lang="en-US" sz="3200" dirty="0">
              <a:solidFill>
                <a:srgbClr val="4D4D4D"/>
              </a:solidFill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Uses “tags” to describe content &amp; layout.</a:t>
            </a:r>
            <a:endParaRPr lang="en-US" sz="3200" dirty="0">
              <a:solidFill>
                <a:srgbClr val="4D4D4D"/>
              </a:solidFill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D4D4D"/>
              </a:solidFill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08063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BF4AA-C9CE-1219-FB1E-3BD59E7BA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8988E0A1-DDE4-B7B2-A52F-DB9149007610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8D70C3E5-55F1-7965-D91C-FDB87254BE67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0A6EC31E-2AE4-A24D-18AC-AF6C2F1374B8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4EE85358-3822-C3BD-D252-515BBD7E315C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7ED29D40-C10F-075C-A627-4DBF6935BD6A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016633B5-9486-C6B5-02B5-665ABC60FED0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25C049A9-4857-8FA4-F201-CFB2A5525629}"/>
              </a:ext>
            </a:extLst>
          </p:cNvPr>
          <p:cNvSpPr txBox="1"/>
          <p:nvPr/>
        </p:nvSpPr>
        <p:spPr>
          <a:xfrm>
            <a:off x="3055469" y="856965"/>
            <a:ext cx="11422531" cy="842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Basic Structure of HTML Document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64170-EA4D-1EA2-1D39-2335001DD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4" t="16197" r="14062" b="16166"/>
          <a:stretch/>
        </p:blipFill>
        <p:spPr>
          <a:xfrm>
            <a:off x="3894998" y="2019300"/>
            <a:ext cx="9785920" cy="741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7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55E60-2C49-BCA2-D95F-F66700EC6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B9D422D2-60E9-C894-E1B9-89FDE4C0EEEA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B30535EC-68A3-3BE0-96B3-14F9CD517F69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728A69EA-59A3-EDAB-7F2B-0DA02FC3E2D4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25273A2A-BD43-4060-8858-1C355417DAC8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A3C9605-FAEE-9FB8-EA9A-1D57E421C59A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67D0BF98-1DB9-C0F8-D95F-D2EEF635E113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BC886015-CC56-B6DD-FAF9-7FBCFF18BEBC}"/>
              </a:ext>
            </a:extLst>
          </p:cNvPr>
          <p:cNvSpPr txBox="1"/>
          <p:nvPr/>
        </p:nvSpPr>
        <p:spPr>
          <a:xfrm>
            <a:off x="3055469" y="856965"/>
            <a:ext cx="6545731" cy="842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Key Elements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E6DA70CC-22FC-B47C-6459-79B28444E36B}"/>
              </a:ext>
            </a:extLst>
          </p:cNvPr>
          <p:cNvSpPr txBox="1"/>
          <p:nvPr/>
        </p:nvSpPr>
        <p:spPr>
          <a:xfrm>
            <a:off x="3055468" y="2180291"/>
            <a:ext cx="13175131" cy="6401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b="1" dirty="0">
                <a:latin typeface="Constantia" panose="02030602050306030303" pitchFamily="18" charset="0"/>
              </a:rPr>
              <a:t>&lt;!DOCTYPE html&gt; </a:t>
            </a: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	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Declare the document type (HTML5)</a:t>
            </a:r>
          </a:p>
          <a:p>
            <a:pPr algn="just"/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&lt;html&gt;</a:t>
            </a: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Root element containing all HTML content</a:t>
            </a:r>
          </a:p>
          <a:p>
            <a:pPr algn="just"/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&lt;head&gt;</a:t>
            </a: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Meta data &amp; resources (e.g. title, styles, scripts)</a:t>
            </a:r>
          </a:p>
          <a:p>
            <a:pPr algn="just"/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&lt;body&gt;</a:t>
            </a: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Visible content of the web page.</a:t>
            </a: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1080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567</Words>
  <Application>Microsoft Office PowerPoint</Application>
  <PresentationFormat>Custom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Constantia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Business Presentation</dc:title>
  <dc:creator>Hayam</dc:creator>
  <cp:lastModifiedBy>Hayam</cp:lastModifiedBy>
  <cp:revision>29</cp:revision>
  <dcterms:created xsi:type="dcterms:W3CDTF">2006-08-16T00:00:00Z</dcterms:created>
  <dcterms:modified xsi:type="dcterms:W3CDTF">2024-11-19T06:23:06Z</dcterms:modified>
  <dc:identifier>DAGWSbDlgcI</dc:identifier>
</cp:coreProperties>
</file>