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4" r:id="rId16"/>
  </p:sldIdLst>
  <p:sldSz cx="18288000" cy="10287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Constantia" panose="02030602050306030303" pitchFamily="18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F01A2-8453-2686-D93B-FA53096E7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1950F852-83CD-8F5D-99F5-D86F4944803C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4D14F54-B8B2-760B-7700-5BF1D13C832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BFAD41C-3691-C099-4E90-2188515E0C6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1204E46A-03BD-6C43-DC03-D3DE0FFBFBDC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EB55393-1A04-4C10-D61A-BD5E40A57FD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80B0F8E-40A6-EADC-3179-5085AE79B0F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BBF7F52D-52A2-E827-BB2B-74FDCE8D857A}"/>
              </a:ext>
            </a:extLst>
          </p:cNvPr>
          <p:cNvSpPr txBox="1"/>
          <p:nvPr/>
        </p:nvSpPr>
        <p:spPr>
          <a:xfrm>
            <a:off x="3055469" y="856965"/>
            <a:ext cx="12794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Before CSS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8737EE3-112B-64B6-F752-02C6617D274B}"/>
              </a:ext>
            </a:extLst>
          </p:cNvPr>
          <p:cNvSpPr txBox="1"/>
          <p:nvPr/>
        </p:nvSpPr>
        <p:spPr>
          <a:xfrm>
            <a:off x="3055468" y="2180291"/>
            <a:ext cx="1317513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2" algn="just"/>
            <a:r>
              <a:rPr lang="en-US" sz="4000" dirty="0">
                <a:latin typeface="Constantia" panose="02030602050306030303" pitchFamily="18" charset="0"/>
              </a:rPr>
              <a:t>In the old days, when you wanted to change font of your HTML, you would use a &lt;font&gt; tag, like</a:t>
            </a:r>
          </a:p>
          <a:p>
            <a:pPr lvl="2" algn="just"/>
            <a:endParaRPr lang="en-US" sz="4000" dirty="0">
              <a:latin typeface="Constantia" panose="02030602050306030303" pitchFamily="18" charset="0"/>
            </a:endParaRPr>
          </a:p>
          <a:p>
            <a:pPr lvl="2" algn="just"/>
            <a:r>
              <a:rPr lang="en-US" sz="4000" b="1" dirty="0">
                <a:latin typeface="Constantia" panose="02030602050306030303" pitchFamily="18" charset="0"/>
              </a:rPr>
              <a:t>&lt;font face = “Times”&gt; …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B3592DC0-C346-BB40-A567-B1234AB260A0}"/>
              </a:ext>
            </a:extLst>
          </p:cNvPr>
          <p:cNvSpPr txBox="1"/>
          <p:nvPr/>
        </p:nvSpPr>
        <p:spPr>
          <a:xfrm>
            <a:off x="3055469" y="5075768"/>
            <a:ext cx="12794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FF0000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Problem </a:t>
            </a:r>
            <a:r>
              <a:rPr lang="en-US" sz="6000" b="1" spc="-100" dirty="0"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with Old Approach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F5C00509-32BC-C2A9-3218-B3FD0FAD38B6}"/>
              </a:ext>
            </a:extLst>
          </p:cNvPr>
          <p:cNvSpPr txBox="1"/>
          <p:nvPr/>
        </p:nvSpPr>
        <p:spPr>
          <a:xfrm>
            <a:off x="3055468" y="6399094"/>
            <a:ext cx="13175131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2" algn="just"/>
            <a:r>
              <a:rPr lang="en-US" sz="4000" dirty="0">
                <a:latin typeface="Constantia" panose="02030602050306030303" pitchFamily="18" charset="0"/>
              </a:rPr>
              <a:t>Because your styles are embedded into your content, it’s laborious to write.</a:t>
            </a:r>
          </a:p>
          <a:p>
            <a:pPr lvl="2" algn="just"/>
            <a:endParaRPr lang="en-US" sz="4000" b="1" dirty="0">
              <a:latin typeface="Constantia" panose="02030602050306030303" pitchFamily="18" charset="0"/>
            </a:endParaRPr>
          </a:p>
          <a:p>
            <a:pPr lvl="2" algn="just"/>
            <a:r>
              <a:rPr lang="en-US" sz="4000" dirty="0">
                <a:latin typeface="Constantia" panose="02030602050306030303" pitchFamily="18" charset="0"/>
              </a:rPr>
              <a:t>You have to repeat the same styles over and over again, wherever they appear on the page and across whole site.</a:t>
            </a:r>
          </a:p>
        </p:txBody>
      </p:sp>
    </p:spTree>
    <p:extLst>
      <p:ext uri="{BB962C8B-B14F-4D97-AF65-F5344CB8AC3E}">
        <p14:creationId xmlns:p14="http://schemas.microsoft.com/office/powerpoint/2010/main" val="7716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9BFF0-D066-5410-354C-BF183E69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7534F12E-41D1-6223-E43C-2FA3B614BCB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FC303B9A-E15B-DEEE-FFD4-4AA9BA11AE1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92A86244-7569-34FD-ACA7-9F143B99B15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0245D4FE-BC4E-CA8E-80A1-E0B48F5CB694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937D2B9-4FAC-6888-FCF3-BA1B71D96FC5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CD80F789-03E0-564E-6BE2-6E2B446203AD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277732A4-AD85-DE52-E3C2-4625AD92EBE7}"/>
              </a:ext>
            </a:extLst>
          </p:cNvPr>
          <p:cNvSpPr txBox="1"/>
          <p:nvPr/>
        </p:nvSpPr>
        <p:spPr>
          <a:xfrm>
            <a:off x="3055469" y="856965"/>
            <a:ext cx="12794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Some CSS Selectors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E59E4EE-E148-E1D6-8CB3-2ED7211F060E}"/>
              </a:ext>
            </a:extLst>
          </p:cNvPr>
          <p:cNvSpPr txBox="1"/>
          <p:nvPr/>
        </p:nvSpPr>
        <p:spPr>
          <a:xfrm>
            <a:off x="3055468" y="2180291"/>
            <a:ext cx="13175131" cy="8248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You can apply CSS by HTML elements name.</a:t>
            </a:r>
          </a:p>
          <a:p>
            <a:pPr lvl="1">
              <a:spcAft>
                <a:spcPts val="1200"/>
              </a:spcAft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p {...}</a:t>
            </a:r>
          </a:p>
          <a:p>
            <a:pPr lvl="1">
              <a:spcAft>
                <a:spcPts val="1200"/>
              </a:spcAft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h1 {...}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You can apply CSS using id and class selector</a:t>
            </a:r>
          </a:p>
          <a:p>
            <a:pPr lvl="1">
              <a:spcAft>
                <a:spcPts val="1200"/>
              </a:spcAft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#menu {...}</a:t>
            </a:r>
          </a:p>
          <a:p>
            <a:pPr lvl="1">
              <a:spcAft>
                <a:spcPts val="1200"/>
              </a:spcAft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.item {...}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cs typeface="Courier New" pitchFamily="49" charset="0"/>
              </a:rPr>
              <a:t>You can apply </a:t>
            </a:r>
            <a:r>
              <a:rPr lang="en-US" sz="3200" dirty="0" err="1">
                <a:cs typeface="Courier New" pitchFamily="49" charset="0"/>
              </a:rPr>
              <a:t>css</a:t>
            </a:r>
            <a:r>
              <a:rPr lang="en-US" sz="3200" dirty="0">
                <a:cs typeface="Courier New" pitchFamily="49" charset="0"/>
              </a:rPr>
              <a:t> to all selector using *</a:t>
            </a:r>
          </a:p>
          <a:p>
            <a:pPr lvl="1">
              <a:spcAft>
                <a:spcPts val="1200"/>
              </a:spcAft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*{...}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cs typeface="Courier New" pitchFamily="49" charset="0"/>
              </a:rPr>
              <a:t>You can select multiple selectors for same style.</a:t>
            </a:r>
          </a:p>
          <a:p>
            <a:pPr lvl="1">
              <a:spcAft>
                <a:spcPts val="1200"/>
              </a:spcAft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p,h4,#menu {...}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cs typeface="Courier New" pitchFamily="49" charset="0"/>
              </a:rPr>
              <a:t>You can apply </a:t>
            </a:r>
            <a:r>
              <a:rPr lang="en-US" sz="3200" dirty="0" err="1">
                <a:cs typeface="Courier New" pitchFamily="49" charset="0"/>
              </a:rPr>
              <a:t>css</a:t>
            </a:r>
            <a:r>
              <a:rPr lang="en-US" sz="3200" dirty="0">
                <a:cs typeface="Courier New" pitchFamily="49" charset="0"/>
              </a:rPr>
              <a:t> to body </a:t>
            </a:r>
          </a:p>
          <a:p>
            <a:pPr lvl="1">
              <a:spcAft>
                <a:spcPts val="1200"/>
              </a:spcAft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body{...}</a:t>
            </a:r>
            <a:endParaRPr 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269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61044-3462-69E9-BE43-085862B9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5D46178-F364-4B6B-C97A-EA8C0A617DC4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ABBEB10-719C-FA22-4F88-73DC89B97C9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13A9C61-C76D-9949-1BC9-0F28C84AEB9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1FDE8F4D-0C53-CCA1-B9BE-81F4E18846F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2903116-3472-1DEF-0345-047DF877EF8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EB43DE83-20CF-49E1-2D15-9266DFEC455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9">
            <a:extLst>
              <a:ext uri="{FF2B5EF4-FFF2-40B4-BE49-F238E27FC236}">
                <a16:creationId xmlns:a16="http://schemas.microsoft.com/office/drawing/2014/main" id="{4DDFE7A8-AF8B-8A21-F88A-BA1C940CAC28}"/>
              </a:ext>
            </a:extLst>
          </p:cNvPr>
          <p:cNvSpPr txBox="1"/>
          <p:nvPr/>
        </p:nvSpPr>
        <p:spPr>
          <a:xfrm>
            <a:off x="2556436" y="542297"/>
            <a:ext cx="90603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Mainly CSS used Properties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F9F2E8F4-822D-F737-E225-3CC8A18597BB}"/>
              </a:ext>
            </a:extLst>
          </p:cNvPr>
          <p:cNvSpPr txBox="1"/>
          <p:nvPr/>
        </p:nvSpPr>
        <p:spPr>
          <a:xfrm>
            <a:off x="2556435" y="1865623"/>
            <a:ext cx="13175131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Margin: 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Margins are used to create space around elements, outside any defined borders.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Padding: 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Padding is used to create space around an elements, inside of any defined borders.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Colors: 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Colors are specified using predefined color names, or RGB, HEX, Color codes.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Width/Height: 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Defines the dimensions of an element.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Values : auto, </a:t>
            </a:r>
            <a:r>
              <a:rPr lang="en-US" sz="3200" dirty="0" err="1">
                <a:latin typeface="Constantia" panose="02030602050306030303" pitchFamily="18" charset="0"/>
              </a:rPr>
              <a:t>px</a:t>
            </a:r>
            <a:r>
              <a:rPr lang="en-US" sz="3200" dirty="0">
                <a:latin typeface="Constantia" panose="02030602050306030303" pitchFamily="18" charset="0"/>
              </a:rPr>
              <a:t>, %, rem, etc.</a:t>
            </a:r>
          </a:p>
          <a:p>
            <a:pPr lvl="1" algn="just"/>
            <a:endParaRPr lang="en-US" sz="3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4A2EE-8464-D174-D994-868E61A0A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99274BEF-7493-9216-0ADA-533C15011A34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36F33B34-74B4-64ED-609D-C407B677064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E3F2F2F-D4CF-D747-F977-86798852D05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5B1282D6-E43A-86EC-58C3-1B4A7C5074A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7D8949A-819D-DE7A-A7E7-395B2F02201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BB2E8E1A-4175-F493-DFEB-EAEEB2242DFD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9">
            <a:extLst>
              <a:ext uri="{FF2B5EF4-FFF2-40B4-BE49-F238E27FC236}">
                <a16:creationId xmlns:a16="http://schemas.microsoft.com/office/drawing/2014/main" id="{01277930-5698-3B95-7E8E-43B59F40B419}"/>
              </a:ext>
            </a:extLst>
          </p:cNvPr>
          <p:cNvSpPr txBox="1"/>
          <p:nvPr/>
        </p:nvSpPr>
        <p:spPr>
          <a:xfrm>
            <a:off x="2556436" y="542297"/>
            <a:ext cx="90603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Mainly CSS used Properties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8B9F2C9-A44A-94B9-4958-8954AE8A6E42}"/>
              </a:ext>
            </a:extLst>
          </p:cNvPr>
          <p:cNvSpPr txBox="1"/>
          <p:nvPr/>
        </p:nvSpPr>
        <p:spPr>
          <a:xfrm>
            <a:off x="2556435" y="1865623"/>
            <a:ext cx="1317513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Display: 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Define the type of rendering box used for an element.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Values: flex, grid, block, inline, none etc.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A86BB1-D5DA-4DA3-060D-64C397DC0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63153"/>
              </p:ext>
            </p:extLst>
          </p:nvPr>
        </p:nvGraphicFramePr>
        <p:xfrm>
          <a:off x="1676400" y="4083299"/>
          <a:ext cx="14630399" cy="4206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946358">
                  <a:extLst>
                    <a:ext uri="{9D8B030D-6E8A-4147-A177-3AD203B41FA5}">
                      <a16:colId xmlns:a16="http://schemas.microsoft.com/office/drawing/2014/main" val="1429587173"/>
                    </a:ext>
                  </a:extLst>
                </a:gridCol>
                <a:gridCol w="10684041">
                  <a:extLst>
                    <a:ext uri="{9D8B030D-6E8A-4147-A177-3AD203B41FA5}">
                      <a16:colId xmlns:a16="http://schemas.microsoft.com/office/drawing/2014/main" val="162937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Property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Use Case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Block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/>
                        <a:t>Basic Container for layout sections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4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Inline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/>
                        <a:t>Styling text and inline elements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34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Flex 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/>
                        <a:t>Aligning items dynamically in one line or columns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6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Grid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/>
                        <a:t>Structuring layouts with rows/columns</a:t>
                      </a:r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6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40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2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414A9-68CA-213B-A4A3-D58D65DB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A565C668-6C74-AF91-6DD7-29DF4EC150D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3034360B-1245-FCA7-83F3-E7D2899F0EC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774EBBF-DBAE-CCFA-9F97-799802E8377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59AEEC78-ED19-A2B4-E1F4-C4476A26189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A76323-66E5-C16F-DB7D-18563F71585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4FE2BFE-38E7-781D-DEB4-BFF3DDA953F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9">
            <a:extLst>
              <a:ext uri="{FF2B5EF4-FFF2-40B4-BE49-F238E27FC236}">
                <a16:creationId xmlns:a16="http://schemas.microsoft.com/office/drawing/2014/main" id="{0DAC2D05-BB5E-37FE-68BA-98B7F8C788C3}"/>
              </a:ext>
            </a:extLst>
          </p:cNvPr>
          <p:cNvSpPr txBox="1"/>
          <p:nvPr/>
        </p:nvSpPr>
        <p:spPr>
          <a:xfrm>
            <a:off x="2556436" y="542297"/>
            <a:ext cx="90603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Mainly CSS used Properties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6899A822-04BF-EFC7-19E9-29B249D1F41C}"/>
              </a:ext>
            </a:extLst>
          </p:cNvPr>
          <p:cNvSpPr txBox="1"/>
          <p:nvPr/>
        </p:nvSpPr>
        <p:spPr>
          <a:xfrm>
            <a:off x="2556435" y="1865623"/>
            <a:ext cx="13175131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Border: 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Sets the border of the element.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Syntax: </a:t>
            </a:r>
            <a:r>
              <a:rPr lang="en-US" sz="3200" b="1" dirty="0">
                <a:latin typeface="Constantia" panose="02030602050306030303" pitchFamily="18" charset="0"/>
              </a:rPr>
              <a:t>border: </a:t>
            </a:r>
            <a:r>
              <a:rPr 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Constantia" panose="02030602050306030303" pitchFamily="18" charset="0"/>
              </a:rPr>
              <a:t>px</a:t>
            </a:r>
            <a:r>
              <a:rPr lang="en-US" sz="3200" b="1" dirty="0">
                <a:latin typeface="Constantia" panose="02030602050306030303" pitchFamily="18" charset="0"/>
              </a:rPr>
              <a:t> solid black;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Font-size: 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Specifies the size of the text.</a:t>
            </a:r>
          </a:p>
          <a:p>
            <a:pPr lvl="1" algn="just"/>
            <a:r>
              <a:rPr lang="en-US" sz="3200" b="1" dirty="0">
                <a:latin typeface="Constantia" panose="02030602050306030303" pitchFamily="18" charset="0"/>
              </a:rPr>
              <a:t>	Values: </a:t>
            </a:r>
            <a:r>
              <a:rPr lang="en-US" sz="3200" dirty="0" err="1">
                <a:latin typeface="Constantia" panose="02030602050306030303" pitchFamily="18" charset="0"/>
              </a:rPr>
              <a:t>px</a:t>
            </a:r>
            <a:r>
              <a:rPr lang="en-US" sz="3200" dirty="0">
                <a:latin typeface="Constantia" panose="02030602050306030303" pitchFamily="18" charset="0"/>
              </a:rPr>
              <a:t>, rem, % etc.</a:t>
            </a:r>
          </a:p>
          <a:p>
            <a:pPr lvl="1" algn="just"/>
            <a:endParaRPr lang="en-US" sz="32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Font-family: 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Sets the fonts of the text.</a:t>
            </a: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</a:t>
            </a:r>
            <a:r>
              <a:rPr lang="en-US" sz="3200" b="1" dirty="0">
                <a:latin typeface="Constantia" panose="02030602050306030303" pitchFamily="18" charset="0"/>
              </a:rPr>
              <a:t>Values:</a:t>
            </a:r>
            <a:r>
              <a:rPr lang="en-US" sz="3200" dirty="0">
                <a:latin typeface="Constantia" panose="02030602050306030303" pitchFamily="18" charset="0"/>
              </a:rPr>
              <a:t> font-family: Arial, sans-serif.</a:t>
            </a:r>
          </a:p>
          <a:p>
            <a:pPr lvl="1" algn="just"/>
            <a:endParaRPr lang="en-US" sz="3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F0F0-3733-9373-E2A9-C3D801C2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1D131CB-B809-8C5B-78B9-7334840E261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74E82DF-363E-58CB-1B94-18A583B49C5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57BBFA-8AB2-BE13-B563-310FD9C3030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C763D6E-8B81-9B98-8EE4-7A944FAD1FF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BD5B03-73D6-DD7F-BCB5-B06B0EFEACF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4105CFB-BA5D-5A86-947D-BF8571A81E2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DFE7A8-AF8B-8A21-F88A-BA1C940CAC28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What is CSS?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9F2E8F4-822D-F737-E225-3CC8A18597BB}"/>
              </a:ext>
            </a:extLst>
          </p:cNvPr>
          <p:cNvSpPr txBox="1"/>
          <p:nvPr/>
        </p:nvSpPr>
        <p:spPr>
          <a:xfrm>
            <a:off x="3055468" y="2180291"/>
            <a:ext cx="13175131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CSS stands for Cascading Style Sheets.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Purpose: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Style &amp; layout HTML content (e.g. colors, fonts, spacing)</a:t>
            </a:r>
          </a:p>
          <a:p>
            <a:pPr lvl="1" algn="just"/>
            <a:endParaRPr lang="en-US" sz="3200" dirty="0">
              <a:latin typeface="Constantia" panose="02030602050306030303" pitchFamily="18" charset="0"/>
            </a:endParaRPr>
          </a:p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	Works alongside HTML to enhance web pages visually.</a:t>
            </a:r>
          </a:p>
          <a:p>
            <a:pPr lvl="1" algn="just"/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941F5A1E-62C5-FDAA-E111-4061B8E28345}"/>
              </a:ext>
            </a:extLst>
          </p:cNvPr>
          <p:cNvSpPr txBox="1"/>
          <p:nvPr/>
        </p:nvSpPr>
        <p:spPr>
          <a:xfrm>
            <a:off x="3055469" y="6157420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Why Use CSS?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7E9D99B2-464B-FC6F-BFB1-584DE8859D50}"/>
              </a:ext>
            </a:extLst>
          </p:cNvPr>
          <p:cNvSpPr txBox="1"/>
          <p:nvPr/>
        </p:nvSpPr>
        <p:spPr>
          <a:xfrm>
            <a:off x="3055468" y="7308344"/>
            <a:ext cx="13175131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CSS is mainly used to define styles your web pages, layout in display for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3355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2D6B-E35D-556C-16B2-A1CEA86FB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3CC5AD1-4260-5C29-1A39-DBB41DAFDE02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A3A19A5D-36E2-81AB-757F-54677D169A6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5DE6BF9-D69F-6760-6B45-49D2C11125E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F17BB59-0C48-1698-ABC4-C382983B4D0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8676A59-62F3-9B13-02E6-C92ED4F08D2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45BB0B76-BB0B-FB8C-6A20-5EACA0C7AAA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E86E19A4-6499-AD11-349F-07CE723A5FB4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CSS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BF401-476D-5886-992B-6DA0C5437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76" y="3543300"/>
            <a:ext cx="13276047" cy="2776537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7DA539AF-1594-217A-4785-745EEB5E55F6}"/>
              </a:ext>
            </a:extLst>
          </p:cNvPr>
          <p:cNvSpPr txBox="1"/>
          <p:nvPr/>
        </p:nvSpPr>
        <p:spPr>
          <a:xfrm>
            <a:off x="3055469" y="7671191"/>
            <a:ext cx="131751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The selector is normally the </a:t>
            </a:r>
            <a:r>
              <a:rPr lang="en-US" sz="3200" b="1" dirty="0">
                <a:latin typeface="Constantia" panose="02030602050306030303" pitchFamily="18" charset="0"/>
              </a:rPr>
              <a:t>HTML Elements</a:t>
            </a:r>
            <a:r>
              <a:rPr lang="en-US" sz="3200" dirty="0">
                <a:latin typeface="Constantia" panose="02030602050306030303" pitchFamily="18" charset="0"/>
              </a:rPr>
              <a:t> you want to style.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Each </a:t>
            </a:r>
            <a:r>
              <a:rPr lang="en-US" sz="3200" b="1" dirty="0">
                <a:latin typeface="Constantia" panose="02030602050306030303" pitchFamily="18" charset="0"/>
              </a:rPr>
              <a:t>declaration </a:t>
            </a:r>
            <a:r>
              <a:rPr lang="en-US" sz="3200" dirty="0">
                <a:latin typeface="Constantia" panose="02030602050306030303" pitchFamily="18" charset="0"/>
              </a:rPr>
              <a:t>consists of a </a:t>
            </a:r>
            <a:r>
              <a:rPr lang="en-US" sz="3200" b="1" dirty="0">
                <a:latin typeface="Constantia" panose="02030602050306030303" pitchFamily="18" charset="0"/>
              </a:rPr>
              <a:t>property and a value.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/>
              <a:t>W3Schools: </a:t>
            </a:r>
            <a:r>
              <a:rPr lang="en-US" sz="3200" b="1" dirty="0">
                <a:hlinkClick r:id="rId3"/>
              </a:rPr>
              <a:t>http://www.w3schools.com/css/</a:t>
            </a:r>
            <a:r>
              <a:rPr lang="en-US" sz="3200" b="1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72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6FDB-0162-D79A-D1DA-A339E0B5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1DC650F-2C02-CD04-3879-23CCDB48B880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636B5F3-CE15-F28D-EB9B-EDF87732050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FD333BA-8B2A-21C7-12FF-187D3D1A61E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72873494-AF41-326F-9B35-8146960ED75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7879E80-7E33-AF66-3E53-508DFA9A702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F0F26551-93B6-3AB0-7B00-4B6DBFB1AEB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88247E15-73E1-0109-D79B-44DFE3B8AF91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Applying CSS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034CFCD-7598-C239-62D5-2873010BA0B0}"/>
              </a:ext>
            </a:extLst>
          </p:cNvPr>
          <p:cNvSpPr txBox="1"/>
          <p:nvPr/>
        </p:nvSpPr>
        <p:spPr>
          <a:xfrm>
            <a:off x="3055468" y="2180291"/>
            <a:ext cx="13175131" cy="6401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There are 3 main ways to CSS style can be applied:</a:t>
            </a:r>
          </a:p>
          <a:p>
            <a:pPr lvl="1" algn="just"/>
            <a:endParaRPr lang="en-US" sz="3200" dirty="0">
              <a:latin typeface="Constantia" panose="02030602050306030303" pitchFamily="18" charset="0"/>
            </a:endParaRPr>
          </a:p>
          <a:p>
            <a:pPr lvl="1" algn="just"/>
            <a:r>
              <a:rPr lang="en-US" sz="3200" b="1" dirty="0">
                <a:latin typeface="Constantia" panose="02030602050306030303" pitchFamily="18" charset="0"/>
              </a:rPr>
              <a:t>Inline: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Inline with HTML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You can write CSS directly into an HTML tag using “style” attribute.</a:t>
            </a:r>
          </a:p>
          <a:p>
            <a:pPr lvl="1" algn="just"/>
            <a:endParaRPr lang="en-US" sz="32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3200" b="1" dirty="0">
                <a:latin typeface="Constantia" panose="02030602050306030303" pitchFamily="18" charset="0"/>
              </a:rPr>
              <a:t>Internal: </a:t>
            </a:r>
            <a:r>
              <a:rPr lang="en-US" sz="3200" dirty="0">
                <a:latin typeface="Constantia" panose="02030602050306030303" pitchFamily="18" charset="0"/>
              </a:rPr>
              <a:t>Is to define your styles once in the document (&lt;head&gt;) section.</a:t>
            </a:r>
          </a:p>
          <a:p>
            <a:pPr lvl="1" algn="just"/>
            <a:endParaRPr lang="en-US" sz="3200" b="1" dirty="0">
              <a:latin typeface="Constantia" panose="02030602050306030303" pitchFamily="18" charset="0"/>
            </a:endParaRPr>
          </a:p>
          <a:p>
            <a:pPr lvl="1" algn="just"/>
            <a:r>
              <a:rPr lang="en-US" sz="3200" b="1" dirty="0">
                <a:latin typeface="Constantia" panose="02030602050306030303" pitchFamily="18" charset="0"/>
              </a:rPr>
              <a:t>External: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The ideal way to define styles for your HTML elements is to put the definitions in a separate style sheet document. 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Then any page that includes the </a:t>
            </a:r>
            <a:r>
              <a:rPr lang="en-US" sz="3200" b="1" dirty="0">
                <a:latin typeface="Constantia" panose="02030602050306030303" pitchFamily="18" charset="0"/>
              </a:rPr>
              <a:t>CSS </a:t>
            </a:r>
            <a:r>
              <a:rPr lang="en-US" sz="3200" dirty="0">
                <a:latin typeface="Constantia" panose="02030602050306030303" pitchFamily="18" charset="0"/>
              </a:rPr>
              <a:t>file will inherit the same styles.</a:t>
            </a:r>
          </a:p>
          <a:p>
            <a:pPr lvl="1" algn="just"/>
            <a:endParaRPr lang="en-US" sz="32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1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4961-A127-6D15-70FA-45AB2B76D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8345927-87B9-4F5E-B7FB-086BA0337FC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6DEE6AB-E6A3-8CFF-25EE-494D6912AD8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2879D6C-1D9A-D2A6-4A4F-98B145C578A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30BEC60-678C-18DA-E429-0BF88FD5A016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22ED2A7-3576-866B-A9EB-7A8B22D9C3C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EC4CF764-EA72-FDD9-39D3-B3FA2940DACA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2C78C1B0-81A3-1E7F-B133-82528063864F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Applying 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DFF11-D62D-F538-C1CD-FDFFD558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2028062"/>
            <a:ext cx="10020300" cy="74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D783A-49F3-9C34-CD0E-9C6D81FE5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66D3990-EE53-A00B-781D-EE63FF775ED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B431BB02-7DDD-6CEA-AF73-513C0CB54736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AB94E41-C705-A00D-D5C3-5CE6FA0D1D5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DA5AE65F-4791-F21F-30EA-8563700161F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8DD782C-46B5-7963-2C4E-B91C29EC40D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0E55277-C6DD-B54E-ABC2-D34C5326633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C3FA6E4C-AA08-56A3-CAC6-DE752683E480}"/>
              </a:ext>
            </a:extLst>
          </p:cNvPr>
          <p:cNvSpPr txBox="1"/>
          <p:nvPr/>
        </p:nvSpPr>
        <p:spPr>
          <a:xfrm>
            <a:off x="3055469" y="856965"/>
            <a:ext cx="111939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Advantage of Separate Style Sheets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CCDA9104-9F1D-6043-B177-4F6B9C50C4AB}"/>
              </a:ext>
            </a:extLst>
          </p:cNvPr>
          <p:cNvSpPr txBox="1"/>
          <p:nvPr/>
        </p:nvSpPr>
        <p:spPr>
          <a:xfrm>
            <a:off x="3055468" y="2180291"/>
            <a:ext cx="13175131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Reduce File Size: </a:t>
            </a:r>
            <a:r>
              <a:rPr lang="en-US" sz="3200" dirty="0">
                <a:latin typeface="Constantia" panose="02030602050306030303" pitchFamily="18" charset="0"/>
              </a:rPr>
              <a:t>Each CSS definition is written only once.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Easier Updating: </a:t>
            </a:r>
            <a:r>
              <a:rPr lang="en-US" sz="3200" dirty="0">
                <a:latin typeface="Constantia" panose="02030602050306030303" pitchFamily="18" charset="0"/>
              </a:rPr>
              <a:t>You only have to change styles in one place for them to change site-wide.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Separates the work of styling &amp; creating content: </a:t>
            </a:r>
            <a:r>
              <a:rPr lang="en-US" sz="3200" dirty="0">
                <a:latin typeface="Constantia" panose="02030602050306030303" pitchFamily="18" charset="0"/>
              </a:rPr>
              <a:t>You can create all your </a:t>
            </a:r>
            <a:r>
              <a:rPr lang="en-US" sz="3200" b="1" dirty="0">
                <a:latin typeface="Constantia" panose="02030602050306030303" pitchFamily="18" charset="0"/>
              </a:rPr>
              <a:t>HTML pages</a:t>
            </a:r>
            <a:r>
              <a:rPr lang="en-US" sz="3200" dirty="0">
                <a:latin typeface="Constantia" panose="02030602050306030303" pitchFamily="18" charset="0"/>
              </a:rPr>
              <a:t> first, applying sensible semantic markup, classes names and IDs, and then do all your design work later on your style sheet.</a:t>
            </a:r>
          </a:p>
        </p:txBody>
      </p:sp>
    </p:spTree>
    <p:extLst>
      <p:ext uri="{BB962C8B-B14F-4D97-AF65-F5344CB8AC3E}">
        <p14:creationId xmlns:p14="http://schemas.microsoft.com/office/powerpoint/2010/main" val="33378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DD4FB-0A87-E47D-8D82-307B0FE3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ECD5AEFC-57BB-6FDF-41C4-0416CBC0D4B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83746F7-7F67-3C76-6EEB-7023D00CC9E6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A891055-CB94-D59C-3BDF-8677E5BD52F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C0719B3-EE1C-1CD4-2C24-061743476BC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355F9AF-014F-36E4-4482-6C274B19EB5B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F7F6468B-F138-6598-60BD-D5599528F88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190DD293-037C-2656-E365-652CD0EFF0A4}"/>
              </a:ext>
            </a:extLst>
          </p:cNvPr>
          <p:cNvSpPr txBox="1"/>
          <p:nvPr/>
        </p:nvSpPr>
        <p:spPr>
          <a:xfrm>
            <a:off x="3055469" y="856965"/>
            <a:ext cx="111939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CSS </a:t>
            </a:r>
            <a:r>
              <a:rPr lang="en-US" sz="5000" b="1" spc="-100" dirty="0">
                <a:solidFill>
                  <a:srgbClr val="FFC000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“id”</a:t>
            </a: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 Selectors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37B6F2A-745A-3E16-AB41-93CB8F30A90B}"/>
              </a:ext>
            </a:extLst>
          </p:cNvPr>
          <p:cNvSpPr txBox="1"/>
          <p:nvPr/>
        </p:nvSpPr>
        <p:spPr>
          <a:xfrm>
            <a:off x="3055468" y="2180291"/>
            <a:ext cx="13175131" cy="6832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CSS allows you to specify your own selectors called “id” &amp; “class”.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The id selector is used to specify a style for a single, unique element.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The id selector uses the id attribute of the HTML element, and is defined with a ‘#’.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lvl="1"/>
            <a:r>
              <a:rPr lang="en-US" sz="4400" dirty="0">
                <a:latin typeface="Constantia" panose="02030602050306030303" pitchFamily="18" charset="0"/>
              </a:rPr>
              <a:t>HTML</a:t>
            </a:r>
            <a:br>
              <a:rPr lang="en-US" sz="4400" dirty="0"/>
            </a:br>
            <a:r>
              <a:rPr lang="en-US" sz="4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&lt;p id=“intro”&gt;some text here&lt;/p&gt;</a:t>
            </a:r>
            <a:endParaRPr lang="en-US" sz="4400" dirty="0"/>
          </a:p>
          <a:p>
            <a:pPr lvl="1"/>
            <a:endParaRPr lang="en-US" sz="4400" dirty="0"/>
          </a:p>
          <a:p>
            <a:pPr lvl="1"/>
            <a:r>
              <a:rPr lang="en-US" sz="4400" dirty="0">
                <a:latin typeface="Constantia" panose="02030602050306030303" pitchFamily="18" charset="0"/>
              </a:rPr>
              <a:t>CSS</a:t>
            </a:r>
            <a:br>
              <a:rPr lang="en-US" sz="4400" dirty="0"/>
            </a:br>
            <a:r>
              <a:rPr lang="en-US" sz="4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#intro { </a:t>
            </a:r>
            <a:r>
              <a:rPr lang="en-US" sz="44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color:red</a:t>
            </a:r>
            <a:r>
              <a:rPr lang="en-US" sz="4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sz="4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6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B05BC-16A9-EF9D-2A51-C41465428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0C5076DE-C8FA-D95B-F4F9-B2768A17095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38DBE4B-363B-4243-85B7-6E2786640D2A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20303C4-5A91-9F26-13A7-2F256A228DB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963D0CF-8F0C-8F76-B20C-1ACB77BF114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9424DFE-6288-4C5D-FA44-E89326B2E557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60A1D2D9-CB27-6A05-EEA7-E7ECF07856D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2AD421AC-5403-462D-5241-96F3C0ECE6A7}"/>
              </a:ext>
            </a:extLst>
          </p:cNvPr>
          <p:cNvSpPr txBox="1"/>
          <p:nvPr/>
        </p:nvSpPr>
        <p:spPr>
          <a:xfrm>
            <a:off x="3055469" y="856965"/>
            <a:ext cx="111939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CSS </a:t>
            </a:r>
            <a:r>
              <a:rPr lang="en-US" sz="5000" b="1" spc="-100" dirty="0">
                <a:solidFill>
                  <a:srgbClr val="FFC000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“class”</a:t>
            </a: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 Selectors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32EA24A-7B56-3E83-DA9B-B99CBE02A687}"/>
              </a:ext>
            </a:extLst>
          </p:cNvPr>
          <p:cNvSpPr txBox="1"/>
          <p:nvPr/>
        </p:nvSpPr>
        <p:spPr>
          <a:xfrm>
            <a:off x="3055468" y="2180291"/>
            <a:ext cx="13175131" cy="7263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The class selector is used to specify a style for a group of elements.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This allow you to set a particular style for many HTML elements with the same class.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The class selector uses the HTML class attribute, and is defined with a </a:t>
            </a:r>
            <a:r>
              <a:rPr lang="en-US" sz="3200" b="1" dirty="0">
                <a:latin typeface="Constantia" panose="02030602050306030303" pitchFamily="18" charset="0"/>
              </a:rPr>
              <a:t>“.”.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Example: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lvl="1"/>
            <a:r>
              <a:rPr lang="en-US" sz="3600" dirty="0">
                <a:latin typeface="Constantia" panose="02030602050306030303" pitchFamily="18" charset="0"/>
              </a:rPr>
              <a:t>HTML</a:t>
            </a:r>
            <a:endParaRPr lang="en-US" sz="3600" b="1" dirty="0">
              <a:solidFill>
                <a:srgbClr val="3333FF"/>
              </a:solidFill>
              <a:latin typeface="Constantia" panose="02030602050306030303" pitchFamily="18" charset="0"/>
              <a:cs typeface="Courier New" pitchFamily="49" charset="0"/>
            </a:endParaRPr>
          </a:p>
          <a:p>
            <a:pPr lvl="1"/>
            <a:r>
              <a:rPr lang="en-US" sz="3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&lt;p class=“center”&gt;some text here&lt;/p&gt;</a:t>
            </a:r>
          </a:p>
          <a:p>
            <a:pPr lvl="1"/>
            <a:r>
              <a:rPr lang="en-US" sz="3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	&lt;p class=“center”&gt;some text here&lt;/p&gt;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>
                <a:latin typeface="Constantia" panose="02030602050306030303" pitchFamily="18" charset="0"/>
              </a:rPr>
              <a:t>CSS</a:t>
            </a:r>
            <a:br>
              <a:rPr lang="en-US" sz="3600" dirty="0"/>
            </a:br>
            <a:r>
              <a:rPr lang="en-US" sz="3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.center {</a:t>
            </a:r>
            <a:r>
              <a:rPr lang="en-US" sz="3600" b="1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text-align:center</a:t>
            </a:r>
            <a:r>
              <a:rPr lang="en-US" sz="3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35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467BE-0AF8-C26C-D370-E970B3D9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3A33E6FB-B0DC-FEB2-5D61-50B836CE2B1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A2332809-61D7-54C6-5F76-E3EE2141014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E8A51FE-5428-3E55-50FF-FD277BB6300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1C5FEFC-BBA3-91C1-2C6B-E721D9D12C1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EB0752D-7585-09B5-AA1D-B49880D0C12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B8CA9ACD-18E7-6D45-4141-7ACB2028DF0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9AA5B411-CE41-83AF-59B2-05779C17B0B5}"/>
              </a:ext>
            </a:extLst>
          </p:cNvPr>
          <p:cNvSpPr txBox="1"/>
          <p:nvPr/>
        </p:nvSpPr>
        <p:spPr>
          <a:xfrm>
            <a:off x="3055469" y="856965"/>
            <a:ext cx="127941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What is Difference Between “id” &amp; “Class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084AD3FA-93F1-8953-B547-A9C9E1FF85BB}"/>
              </a:ext>
            </a:extLst>
          </p:cNvPr>
          <p:cNvSpPr txBox="1"/>
          <p:nvPr/>
        </p:nvSpPr>
        <p:spPr>
          <a:xfrm>
            <a:off x="3055468" y="2180291"/>
            <a:ext cx="13175131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3200" dirty="0">
                <a:latin typeface="Constantia" panose="02030602050306030303" pitchFamily="18" charset="0"/>
              </a:rPr>
              <a:t>ID’s and classes functions the same way – they can both provide the same styling functionality to an HTML element, however…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</a:rPr>
              <a:t>IDs </a:t>
            </a:r>
            <a:r>
              <a:rPr lang="en-US" sz="3200" dirty="0">
                <a:latin typeface="Constantia" panose="02030602050306030303" pitchFamily="18" charset="0"/>
              </a:rPr>
              <a:t>are unique, each element can only have one ID, and that ID can only be on the page once.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Classes are not unique, multiple HTML elements can have the same class.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IDs can be used to style elements that are different from anything else on the page.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Constantia" panose="020306020503060303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Constantia" panose="02030602050306030303" pitchFamily="18" charset="0"/>
              </a:rPr>
              <a:t>Classes can be used to style multiple elements on a single page that have things in common, like font size, color, or style.</a:t>
            </a:r>
          </a:p>
          <a:p>
            <a:pPr marL="1371600" lvl="2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9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914</Words>
  <Application>Microsoft Office PowerPoint</Application>
  <PresentationFormat>Custom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Constantia</vt:lpstr>
      <vt:lpstr>Consolas</vt:lpstr>
      <vt:lpstr>Courier New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41</cp:revision>
  <dcterms:created xsi:type="dcterms:W3CDTF">2006-08-16T00:00:00Z</dcterms:created>
  <dcterms:modified xsi:type="dcterms:W3CDTF">2024-11-25T16:58:21Z</dcterms:modified>
  <dc:identifier>DAGWSbDlgcI</dc:identifier>
</cp:coreProperties>
</file>