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4" r:id="rId15"/>
  </p:sldIdLst>
  <p:sldSz cx="18288000" cy="10287000"/>
  <p:notesSz cx="6858000" cy="9144000"/>
  <p:embeddedFontLst>
    <p:embeddedFont>
      <p:font typeface="Constantia" panose="02030602050306030303" pitchFamily="18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2" autoAdjust="0"/>
  </p:normalViewPr>
  <p:slideViewPr>
    <p:cSldViewPr>
      <p:cViewPr varScale="1">
        <p:scale>
          <a:sx n="39" d="100"/>
          <a:sy n="39" d="100"/>
        </p:scale>
        <p:origin x="9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Web Design &amp; Programming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BEADD-B0AA-86B0-9922-50A4A7DE3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91D4510A-5172-6D21-87A4-5E1875BCCFDD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758C9412-FE25-1B45-E8C6-C170EE84CDE0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F4459AAF-2642-0BB1-A177-2426148A9704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429FA3A5-E6EC-6E99-BE66-102378443EF2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414C040-255B-B3E9-C546-5F24C64F32FE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8BB06770-0E43-7828-8700-2F7C05EFF79B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0B8F6037-5B7C-11BF-D2F4-2B55E46612C1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Complex Style Sheet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66AB1200-A314-C405-5A5D-8CB936D2918B}"/>
              </a:ext>
            </a:extLst>
          </p:cNvPr>
          <p:cNvSpPr txBox="1"/>
          <p:nvPr/>
        </p:nvSpPr>
        <p:spPr>
          <a:xfrm>
            <a:off x="1821330" y="2180291"/>
            <a:ext cx="14866469" cy="6955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CSS Transition:</a:t>
            </a:r>
          </a:p>
          <a:p>
            <a:pPr lvl="4" algn="just"/>
            <a:r>
              <a:rPr lang="en-US" sz="4000" dirty="0">
                <a:latin typeface="Constantia" panose="02030602050306030303" pitchFamily="18" charset="0"/>
              </a:rPr>
              <a:t>CSS transition allows you to change property values smoothly, over a given duration.</a:t>
            </a:r>
          </a:p>
          <a:p>
            <a:pPr lvl="4" algn="just"/>
            <a:endParaRPr lang="en-US" sz="4000" b="1" dirty="0">
              <a:latin typeface="Constantia" panose="02030602050306030303" pitchFamily="18" charset="0"/>
            </a:endParaRPr>
          </a:p>
          <a:p>
            <a:pPr lvl="4"/>
            <a:r>
              <a:rPr lang="en-US" sz="3600" dirty="0">
                <a:latin typeface="Constantia" panose="02030602050306030303" pitchFamily="18" charset="0"/>
              </a:rPr>
              <a:t>.submit-</a:t>
            </a:r>
            <a:r>
              <a:rPr lang="en-US" sz="3600" dirty="0" err="1">
                <a:latin typeface="Constantia" panose="02030602050306030303" pitchFamily="18" charset="0"/>
              </a:rPr>
              <a:t>btn</a:t>
            </a:r>
            <a:r>
              <a:rPr lang="en-US" sz="3600" dirty="0">
                <a:latin typeface="Constantia" panose="02030602050306030303" pitchFamily="18" charset="0"/>
              </a:rPr>
              <a:t>{</a:t>
            </a:r>
          </a:p>
          <a:p>
            <a:pPr lvl="4"/>
            <a:r>
              <a:rPr lang="en-US" sz="3600" dirty="0">
                <a:latin typeface="Constantia" panose="02030602050306030303" pitchFamily="18" charset="0"/>
              </a:rPr>
              <a:t>transition: background-color 0.9s;</a:t>
            </a:r>
          </a:p>
          <a:p>
            <a:pPr lvl="4"/>
            <a:r>
              <a:rPr lang="en-US" sz="3600" dirty="0">
                <a:latin typeface="Constantia" panose="02030602050306030303" pitchFamily="18" charset="0"/>
              </a:rPr>
              <a:t>}</a:t>
            </a:r>
            <a:br>
              <a:rPr lang="en-US" sz="3600" dirty="0">
                <a:latin typeface="Constantia" panose="02030602050306030303" pitchFamily="18" charset="0"/>
              </a:rPr>
            </a:br>
            <a:r>
              <a:rPr lang="en-US" sz="3600" dirty="0">
                <a:latin typeface="Constantia" panose="02030602050306030303" pitchFamily="18" charset="0"/>
              </a:rPr>
              <a:t>.</a:t>
            </a:r>
            <a:r>
              <a:rPr lang="en-US" sz="3600" dirty="0" err="1">
                <a:latin typeface="Constantia" panose="02030602050306030303" pitchFamily="18" charset="0"/>
              </a:rPr>
              <a:t>submit-btn:hover</a:t>
            </a:r>
            <a:r>
              <a:rPr lang="en-US" sz="3600" dirty="0">
                <a:latin typeface="Constantia" panose="02030602050306030303" pitchFamily="18" charset="0"/>
              </a:rPr>
              <a:t> {</a:t>
            </a:r>
          </a:p>
          <a:p>
            <a:pPr lvl="5"/>
            <a:r>
              <a:rPr lang="en-US" sz="3600" dirty="0">
                <a:latin typeface="Constantia" panose="02030602050306030303" pitchFamily="18" charset="0"/>
              </a:rPr>
              <a:t>  background-color: red;</a:t>
            </a:r>
          </a:p>
          <a:p>
            <a:pPr lvl="5"/>
            <a:r>
              <a:rPr lang="en-US" sz="3600" dirty="0">
                <a:latin typeface="Constantia" panose="02030602050306030303" pitchFamily="18" charset="0"/>
              </a:rPr>
              <a:t>  transform: scale(1.1); </a:t>
            </a:r>
          </a:p>
          <a:p>
            <a:pPr lvl="5"/>
            <a:r>
              <a:rPr lang="en-US" sz="3600" dirty="0">
                <a:latin typeface="Constantia" panose="02030602050306030303" pitchFamily="18" charset="0"/>
              </a:rPr>
              <a:t>}</a:t>
            </a:r>
          </a:p>
          <a:p>
            <a:pPr lvl="4" algn="just"/>
            <a:endParaRPr lang="en-US" sz="40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4FB3D-5B4E-B56C-4342-842F0F44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2F1BF8B-C2DD-5DEC-E3B3-8FB22A4347E5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3C1BA02D-3EC5-6485-6CB2-A79D97477504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C3CFD23-623C-8FA5-CF56-D0654DCC561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6E727962-BAF9-3E9B-BF7C-EA8C8C8C8F9A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EAD28E7-0342-DB1D-7FA2-43EFE88D8554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37E3C9A3-661E-5ECC-314A-E9B0E6B3C947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38492857-C39F-4912-FDC6-0ECD3508DA56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Complex Style Sheet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57639D9F-A9F1-3299-1159-CC7E043BAC8D}"/>
              </a:ext>
            </a:extLst>
          </p:cNvPr>
          <p:cNvSpPr txBox="1"/>
          <p:nvPr/>
        </p:nvSpPr>
        <p:spPr>
          <a:xfrm>
            <a:off x="1821330" y="2180291"/>
            <a:ext cx="14866469" cy="7632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CSS Animations:</a:t>
            </a:r>
          </a:p>
          <a:p>
            <a:pPr lvl="4" algn="just"/>
            <a:r>
              <a:rPr lang="en-US" sz="4000" dirty="0">
                <a:latin typeface="Constantia" panose="02030602050306030303" pitchFamily="18" charset="0"/>
              </a:rPr>
              <a:t>CSS allows animations of HTML elements without using JavaScript.</a:t>
            </a:r>
          </a:p>
          <a:p>
            <a:pPr lvl="4" algn="just"/>
            <a:r>
              <a:rPr lang="en-US" sz="4000" dirty="0">
                <a:latin typeface="Constantia" panose="02030602050306030303" pitchFamily="18" charset="0"/>
              </a:rPr>
              <a:t>CSS </a:t>
            </a:r>
            <a:r>
              <a:rPr lang="en-US" sz="4000" b="1" dirty="0">
                <a:latin typeface="Constantia" panose="02030602050306030303" pitchFamily="18" charset="0"/>
              </a:rPr>
              <a:t>animations</a:t>
            </a:r>
            <a:r>
              <a:rPr lang="en-US" sz="4000" dirty="0">
                <a:latin typeface="Constantia" panose="02030602050306030303" pitchFamily="18" charset="0"/>
              </a:rPr>
              <a:t> allow elements to transition between various styles over a set duration. </a:t>
            </a:r>
          </a:p>
          <a:p>
            <a:pPr lvl="4" algn="just"/>
            <a:endParaRPr lang="en-US" sz="4000" dirty="0">
              <a:latin typeface="Constantia" panose="02030602050306030303" pitchFamily="18" charset="0"/>
            </a:endParaRPr>
          </a:p>
          <a:p>
            <a:pPr lvl="3"/>
            <a:r>
              <a:rPr lang="en-US" sz="2400" i="1" dirty="0">
                <a:latin typeface="Constantia" panose="02030602050306030303" pitchFamily="18" charset="0"/>
              </a:rPr>
              <a:t>/* The animation code */</a:t>
            </a:r>
            <a:endParaRPr lang="en-US" sz="2400" dirty="0">
              <a:latin typeface="Constantia" panose="02030602050306030303" pitchFamily="18" charset="0"/>
            </a:endParaRPr>
          </a:p>
          <a:p>
            <a:pPr lvl="3"/>
            <a:r>
              <a:rPr lang="en-US" sz="2400" dirty="0">
                <a:latin typeface="Constantia" panose="02030602050306030303" pitchFamily="18" charset="0"/>
              </a:rPr>
              <a:t>@keyframes example {</a:t>
            </a:r>
          </a:p>
          <a:p>
            <a:pPr lvl="3"/>
            <a:r>
              <a:rPr lang="en-US" sz="2400" dirty="0">
                <a:latin typeface="Constantia" panose="02030602050306030303" pitchFamily="18" charset="0"/>
              </a:rPr>
              <a:t>  from {background-color: green;}</a:t>
            </a:r>
          </a:p>
          <a:p>
            <a:pPr lvl="3"/>
            <a:r>
              <a:rPr lang="en-US" sz="2400" dirty="0">
                <a:latin typeface="Constantia" panose="02030602050306030303" pitchFamily="18" charset="0"/>
              </a:rPr>
              <a:t>  to {background-color: black;}</a:t>
            </a:r>
          </a:p>
          <a:p>
            <a:pPr lvl="3"/>
            <a:r>
              <a:rPr lang="en-US" sz="2400" dirty="0">
                <a:latin typeface="Constantia" panose="02030602050306030303" pitchFamily="18" charset="0"/>
              </a:rPr>
              <a:t>}</a:t>
            </a:r>
            <a:br>
              <a:rPr lang="en-US" sz="2400" dirty="0">
                <a:latin typeface="Constantia" panose="02030602050306030303" pitchFamily="18" charset="0"/>
              </a:rPr>
            </a:br>
            <a:r>
              <a:rPr lang="en-US" sz="2400" i="1" dirty="0">
                <a:latin typeface="Constantia" panose="02030602050306030303" pitchFamily="18" charset="0"/>
              </a:rPr>
              <a:t>/* The element to apply the animation to */</a:t>
            </a:r>
            <a:endParaRPr lang="en-US" sz="2400" dirty="0">
              <a:latin typeface="Constantia" panose="02030602050306030303" pitchFamily="18" charset="0"/>
            </a:endParaRPr>
          </a:p>
          <a:p>
            <a:pPr lvl="3"/>
            <a:r>
              <a:rPr lang="en-US" sz="2400" dirty="0">
                <a:latin typeface="Constantia" panose="02030602050306030303" pitchFamily="18" charset="0"/>
              </a:rPr>
              <a:t>div {width: 100px; height: 100px;  background-color: red;  animation-name: example; animation-duration: 4s;</a:t>
            </a:r>
          </a:p>
          <a:p>
            <a:pPr lvl="3"/>
            <a:r>
              <a:rPr lang="en-US" sz="2400" dirty="0">
                <a:latin typeface="Constantia" panose="02030602050306030303" pitchFamily="18" charset="0"/>
              </a:rPr>
              <a:t>}</a:t>
            </a:r>
          </a:p>
          <a:p>
            <a:pPr lvl="4" algn="just"/>
            <a:endParaRPr lang="en-US" sz="4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9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2CD18-D6B8-35A1-6FC7-9D251551B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B5F88E02-2EB1-3350-2202-BC1E2969A905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F844E99-9893-EFA9-7378-6A4E94A5FF13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B81F72AC-38CD-04EF-0849-06F2D6C9BEA6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22DD3382-792A-F56D-F06B-44165F85CCF7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B3A02C8-481E-5A63-8027-52AA79C79E1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9FAFF567-4309-F72F-E028-28F28A7D0CD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829DB519-F6AA-78B0-0D6D-D93F5664F6D3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Complex Style Sheet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FADCC59-EEC9-BE4B-AFFE-EAC0EFFA400A}"/>
              </a:ext>
            </a:extLst>
          </p:cNvPr>
          <p:cNvSpPr txBox="1"/>
          <p:nvPr/>
        </p:nvSpPr>
        <p:spPr>
          <a:xfrm>
            <a:off x="1821330" y="2180291"/>
            <a:ext cx="14866469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Media Queries:</a:t>
            </a:r>
          </a:p>
          <a:p>
            <a:pPr lvl="4" algn="just"/>
            <a:r>
              <a:rPr lang="en-US" sz="4000" dirty="0">
                <a:latin typeface="Constantia" panose="02030602050306030303" pitchFamily="18" charset="0"/>
              </a:rPr>
              <a:t>These are a feature of CSS used to apply styles based on the characteristics of the user's device, such as screen size, resolution, orientation, or other properties.</a:t>
            </a:r>
          </a:p>
          <a:p>
            <a:pPr lvl="4" algn="just"/>
            <a:endParaRPr lang="en-US" sz="4000" dirty="0">
              <a:latin typeface="Constantia" panose="02030602050306030303" pitchFamily="18" charset="0"/>
            </a:endParaRPr>
          </a:p>
          <a:p>
            <a:pPr lvl="4" algn="just"/>
            <a:r>
              <a:rPr lang="en-US" sz="4000" dirty="0">
                <a:latin typeface="Constantia" panose="02030602050306030303" pitchFamily="18" charset="0"/>
              </a:rPr>
              <a:t>It’s allow a webpage to adapt to different screen sizes (like desktops, tablets, and mobile devices).</a:t>
            </a:r>
          </a:p>
        </p:txBody>
      </p:sp>
    </p:spTree>
    <p:extLst>
      <p:ext uri="{BB962C8B-B14F-4D97-AF65-F5344CB8AC3E}">
        <p14:creationId xmlns:p14="http://schemas.microsoft.com/office/powerpoint/2010/main" val="341893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A5ABC-D6B8-8E09-296C-5BEFED639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A10CE39-2B3B-2747-D219-7797E6CDE9B2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8EAB2B0B-E1F9-F421-F96B-F8EEB0C97E86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2E70B5D4-0DC4-FB3C-6AA8-122381EBB0E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9086F033-86CF-622D-C61D-2574A729CC87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BFD3C8F-E29B-6458-2EA3-B6F7BE6F3955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4DBEDCBD-3912-F3B6-00C2-0974C54CCCF8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92B2A1BD-3951-FC73-BE81-E5D63C283402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Complex Style Sheet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4FB2D2D4-5797-5A24-9B30-49E1EECCAF10}"/>
              </a:ext>
            </a:extLst>
          </p:cNvPr>
          <p:cNvSpPr txBox="1"/>
          <p:nvPr/>
        </p:nvSpPr>
        <p:spPr>
          <a:xfrm>
            <a:off x="1821330" y="2180291"/>
            <a:ext cx="14866469" cy="800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Media Queries:</a:t>
            </a:r>
          </a:p>
          <a:p>
            <a:pPr marL="1028700" lvl="1" indent="-571500" algn="just">
              <a:buFont typeface="Wingdings" panose="05000000000000000000" pitchFamily="2" charset="2"/>
              <a:buChar char="q"/>
            </a:pPr>
            <a:endParaRPr lang="en-US" sz="4000" b="1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dirty="0"/>
              <a:t>@media (condition) </a:t>
            </a:r>
          </a:p>
          <a:p>
            <a:pPr lvl="1" algn="just"/>
            <a:r>
              <a:rPr lang="en-US" sz="4000" dirty="0"/>
              <a:t>{ </a:t>
            </a:r>
          </a:p>
          <a:p>
            <a:pPr lvl="1" algn="just"/>
            <a:r>
              <a:rPr lang="en-US" sz="4000" dirty="0"/>
              <a:t>	/* CSS rules for this condition */ </a:t>
            </a:r>
          </a:p>
          <a:p>
            <a:pPr lvl="1" algn="just"/>
            <a:r>
              <a:rPr lang="en-US" sz="4000" dirty="0"/>
              <a:t>}</a:t>
            </a:r>
          </a:p>
          <a:p>
            <a:pPr lvl="1" algn="just"/>
            <a:endParaRPr lang="en-US" sz="4000" b="1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dirty="0"/>
              <a:t>@media (min-width: 600px) </a:t>
            </a:r>
          </a:p>
          <a:p>
            <a:pPr lvl="1" algn="just"/>
            <a:r>
              <a:rPr lang="en-US" sz="4000" dirty="0"/>
              <a:t>{ </a:t>
            </a:r>
          </a:p>
          <a:p>
            <a:pPr lvl="2" algn="just"/>
            <a:r>
              <a:rPr lang="en-US" sz="4000" dirty="0"/>
              <a:t>body { </a:t>
            </a:r>
          </a:p>
          <a:p>
            <a:pPr lvl="2" algn="just"/>
            <a:r>
              <a:rPr lang="en-US" sz="4000" dirty="0"/>
              <a:t>	background-color: </a:t>
            </a:r>
            <a:r>
              <a:rPr lang="en-US" sz="4000" dirty="0" err="1"/>
              <a:t>lightgreen</a:t>
            </a:r>
            <a:r>
              <a:rPr lang="en-US" sz="4000" dirty="0"/>
              <a:t>; </a:t>
            </a:r>
          </a:p>
          <a:p>
            <a:pPr lvl="2" algn="just"/>
            <a:r>
              <a:rPr lang="en-US" sz="4000" dirty="0"/>
              <a:t>} </a:t>
            </a:r>
          </a:p>
          <a:p>
            <a:pPr lvl="1" algn="just"/>
            <a:r>
              <a:rPr lang="en-US" sz="4000" dirty="0"/>
              <a:t>}</a:t>
            </a:r>
            <a:endParaRPr lang="en-US" sz="40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6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4173487"/>
            <a:ext cx="7653319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13000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Q &amp; 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8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0F0F0-3733-9373-E2A9-C3D801C28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C1D131CB-B809-8C5B-78B9-7334840E2617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74E82DF-363E-58CB-1B94-18A583B49C5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A57BBFA-8AB2-BE13-B563-310FD9C3030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C763D6E-8B81-9B98-8EE4-7A944FAD1FFA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BD5B03-73D6-DD7F-BCB5-B06B0EFEACF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4105CFB-BA5D-5A86-947D-BF8571A81E2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4DDFE7A8-AF8B-8A21-F88A-BA1C940CAC28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HTML</a:t>
            </a: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 Tables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9F2E8F4-822D-F737-E225-3CC8A18597BB}"/>
              </a:ext>
            </a:extLst>
          </p:cNvPr>
          <p:cNvSpPr txBox="1"/>
          <p:nvPr/>
        </p:nvSpPr>
        <p:spPr>
          <a:xfrm>
            <a:off x="1821331" y="2180291"/>
            <a:ext cx="143256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HTML table allow web developers to arrange data into rows and columns.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Used to organize and display data in tabular format.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Purpose: 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4000" dirty="0">
                <a:latin typeface="Constantia" panose="02030602050306030303" pitchFamily="18" charset="0"/>
              </a:rPr>
              <a:t>Display structured data like reports, schedules, and pricing.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4000" dirty="0">
                <a:latin typeface="Constantia" panose="02030602050306030303" pitchFamily="18" charset="0"/>
              </a:rPr>
              <a:t>Ensure clear data representation for reading it easily.</a:t>
            </a:r>
          </a:p>
          <a:p>
            <a:pPr lvl="1" algn="just"/>
            <a:endParaRPr lang="en-US" sz="4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C1F54-6613-8BD1-180F-6E464D433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AE4625E6-B4AA-3F02-59CF-BDD6999EB038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43C75C5B-26AB-BFD8-54CB-E29E678D770D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80EA164B-7B7E-E1D7-1468-D467C4B14549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2103F6AD-4963-4531-0763-9320B0174579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E33CF57-9F86-2BAD-A175-B17F137C11C7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68D73F56-4674-D2C9-C244-043452BB0F4D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C0A4BB18-54B7-85AB-B439-FE7072A9EB3B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Tables Basic Tags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BB8D4098-A9BD-D9DD-24F9-FA290C5F088A}"/>
              </a:ext>
            </a:extLst>
          </p:cNvPr>
          <p:cNvSpPr txBox="1"/>
          <p:nvPr/>
        </p:nvSpPr>
        <p:spPr>
          <a:xfrm>
            <a:off x="1821331" y="2180291"/>
            <a:ext cx="143256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&lt;table&gt;</a:t>
            </a:r>
          </a:p>
          <a:p>
            <a:pPr lvl="4" algn="just"/>
            <a:r>
              <a:rPr lang="en-US" sz="4000" dirty="0">
                <a:latin typeface="Constantia" panose="02030602050306030303" pitchFamily="18" charset="0"/>
              </a:rPr>
              <a:t>Define the table structure.</a:t>
            </a:r>
          </a:p>
          <a:p>
            <a:pPr lvl="4" algn="just"/>
            <a:endParaRPr lang="en-US" sz="4000" dirty="0">
              <a:latin typeface="Constantia" panose="02030602050306030303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&lt;tr&gt;</a:t>
            </a:r>
          </a:p>
          <a:p>
            <a:pPr lvl="4" algn="just"/>
            <a:r>
              <a:rPr lang="en-US" sz="4000" dirty="0">
                <a:latin typeface="Constantia" panose="02030602050306030303" pitchFamily="18" charset="0"/>
              </a:rPr>
              <a:t>Represent a table row.</a:t>
            </a:r>
          </a:p>
          <a:p>
            <a:pPr lvl="4" algn="just"/>
            <a:endParaRPr lang="en-US" sz="4000" dirty="0">
              <a:latin typeface="Constantia" panose="02030602050306030303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&lt;</a:t>
            </a:r>
            <a:r>
              <a:rPr lang="en-US" sz="4000" b="1" dirty="0" err="1">
                <a:latin typeface="Constantia" panose="02030602050306030303" pitchFamily="18" charset="0"/>
              </a:rPr>
              <a:t>th</a:t>
            </a:r>
            <a:r>
              <a:rPr lang="en-US" sz="4000" b="1" dirty="0">
                <a:latin typeface="Constantia" panose="02030602050306030303" pitchFamily="18" charset="0"/>
              </a:rPr>
              <a:t>&gt;</a:t>
            </a:r>
          </a:p>
          <a:p>
            <a:pPr lvl="4" algn="just"/>
            <a:r>
              <a:rPr lang="en-US" sz="4000" dirty="0">
                <a:latin typeface="Constantia" panose="02030602050306030303" pitchFamily="18" charset="0"/>
              </a:rPr>
              <a:t>Represent Header cells.</a:t>
            </a:r>
          </a:p>
          <a:p>
            <a:pPr lvl="4" algn="just"/>
            <a:endParaRPr lang="en-US" sz="4000" dirty="0">
              <a:latin typeface="Constantia" panose="02030602050306030303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&lt;td&gt;</a:t>
            </a:r>
          </a:p>
          <a:p>
            <a:pPr lvl="4" algn="just"/>
            <a:r>
              <a:rPr lang="en-US" sz="4000" dirty="0">
                <a:latin typeface="Constantia" panose="02030602050306030303" pitchFamily="18" charset="0"/>
              </a:rPr>
              <a:t>Standard Data cells.</a:t>
            </a:r>
          </a:p>
          <a:p>
            <a:pPr lvl="4" algn="just"/>
            <a:endParaRPr lang="en-US" sz="4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4F18A-31AD-862D-0ADA-58D0069BC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44E81936-955E-B567-2132-6F6DD1EAFE27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04ECD970-B14C-6548-7C7F-5D711817900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2AC207A7-9D2C-C4E1-1EB2-A98A1AE901E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7D7F509E-A790-A4B2-CA89-5F64545C9298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53D4F84-B25F-BEE1-2DAE-39E44FA87C2E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A2B7F0C4-FB98-2766-4231-5AC8EE451073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497E75C-E09D-C12A-A073-56245A5A1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2" y="0"/>
            <a:ext cx="12129796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5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1BB41-B80F-92EC-0E0C-25CA95492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F2917D6E-FBAE-8AED-553C-9B164A25B565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78AF899-A7A1-6920-958C-A1A94012C67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7C92884-5C79-5E3C-E732-C48E686E5AB6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55E1EE0-D3E9-0F64-F4FB-8A5D9BF5747D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0EED174-2BF8-15CE-E217-958BAC325909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9FB62AD3-638F-8BE5-B786-C01BD65EF4CD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8A52379-FC68-F449-466E-3C92BF087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9" y="0"/>
            <a:ext cx="13508182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CD23-1F31-0058-532E-199A2B15D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D7893B48-67A7-EB18-9009-F3B2270BECAC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AF73AF1-1BCB-C230-1487-71E53B90E550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ABF8A48F-021F-EA67-E053-38CA332B4AF2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1EC400E1-966D-D566-62AF-50DFDE9F332B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5FBC896-808B-9E58-0F11-964B749D05BB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CE1C536E-DABB-EEEC-714C-107CF5443D6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70B3D6E-61BD-3E75-9288-435ED09C5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784197"/>
            <a:ext cx="11872328" cy="37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3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5F655-24AE-0FCF-382D-422ABDA28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EDA5C8F4-CAAE-4D44-2305-6E03B72F625D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156A766-517C-73D3-421E-666BA0FDCD10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AB4A0B05-02DE-19C9-3DC1-7640D4DE6122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8160D17E-1732-B8C9-DE91-F8C82175D557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095B045-368B-5DB0-1643-7AA4C091A2FB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357D6D49-C92B-E3D2-F9B9-7D1DDD7974C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A26135D8-32BE-525B-234D-AFF823903CCD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Complex Style Sheet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1E12A138-F093-9A63-E25C-DAA6291FE469}"/>
              </a:ext>
            </a:extLst>
          </p:cNvPr>
          <p:cNvSpPr txBox="1"/>
          <p:nvPr/>
        </p:nvSpPr>
        <p:spPr>
          <a:xfrm>
            <a:off x="1821330" y="2180291"/>
            <a:ext cx="14866469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Advanced CSS implementations with rules, selectors, and properties. </a:t>
            </a:r>
          </a:p>
          <a:p>
            <a:pPr marL="1028700" lvl="1" indent="-5715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Purpose: </a:t>
            </a:r>
          </a:p>
          <a:p>
            <a:pPr lvl="4" algn="just"/>
            <a:r>
              <a:rPr lang="en-US" sz="4000" dirty="0">
                <a:latin typeface="Constantia" panose="02030602050306030303" pitchFamily="18" charset="0"/>
              </a:rPr>
              <a:t>Achieve modern interactive and responsive web apps.</a:t>
            </a:r>
          </a:p>
          <a:p>
            <a:pPr lvl="4" algn="just"/>
            <a:r>
              <a:rPr lang="en-US" sz="4000" dirty="0">
                <a:latin typeface="Constantia" panose="02030602050306030303" pitchFamily="18" charset="0"/>
              </a:rPr>
              <a:t>Handle diverse devices and user interactions.</a:t>
            </a:r>
          </a:p>
          <a:p>
            <a:pPr lvl="4" algn="just"/>
            <a:endParaRPr lang="en-US" sz="4000" dirty="0">
              <a:latin typeface="Constantia" panose="02030602050306030303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Example: </a:t>
            </a:r>
          </a:p>
          <a:p>
            <a:pPr lvl="4" algn="just"/>
            <a:r>
              <a:rPr lang="en-US" sz="4000" dirty="0">
                <a:latin typeface="Constantia" panose="02030602050306030303" pitchFamily="18" charset="0"/>
              </a:rPr>
              <a:t>Custom animations &amp; transitions.</a:t>
            </a:r>
          </a:p>
          <a:p>
            <a:pPr lvl="4" algn="just"/>
            <a:r>
              <a:rPr lang="en-US" sz="4000" dirty="0">
                <a:latin typeface="Constantia" panose="02030602050306030303" pitchFamily="18" charset="0"/>
              </a:rPr>
              <a:t>Media queries for responsive designs.</a:t>
            </a:r>
          </a:p>
          <a:p>
            <a:pPr lvl="4" algn="just"/>
            <a:endParaRPr lang="en-US" sz="4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9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19AA7-9003-6CA4-CE44-0AAF2AFA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C0279D8E-B99E-2729-5C49-51BA6290338A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43980084-DC46-1E3F-6648-1774B69CEC20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2E2863EE-1DA6-2B91-D3ED-6526303960E9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4D5A580E-FFAE-427A-2BAC-EC1CA3592450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9137B26-406A-E90A-1ECA-71BCA2BBA5E7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2254FF61-FC04-1993-0130-A8416B32B77C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786FD3B2-81A2-0855-7DAC-474B9D661ECC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Complex Style Sheet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BF2A010-CFC8-1F09-5C29-26AE75BA8C04}"/>
              </a:ext>
            </a:extLst>
          </p:cNvPr>
          <p:cNvSpPr txBox="1"/>
          <p:nvPr/>
        </p:nvSpPr>
        <p:spPr>
          <a:xfrm>
            <a:off x="1821330" y="2180291"/>
            <a:ext cx="14866469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Pseudo Classes:</a:t>
            </a:r>
          </a:p>
          <a:p>
            <a:pPr lvl="3" algn="just"/>
            <a:r>
              <a:rPr lang="en-US" sz="4000" b="1" dirty="0">
                <a:latin typeface="Constantia" panose="02030602050306030303" pitchFamily="18" charset="0"/>
              </a:rPr>
              <a:t>	</a:t>
            </a:r>
            <a:r>
              <a:rPr lang="en-US" sz="4000" dirty="0">
                <a:latin typeface="Constantia" panose="02030602050306030303" pitchFamily="18" charset="0"/>
              </a:rPr>
              <a:t>It is used to define a special state of an element.</a:t>
            </a:r>
          </a:p>
          <a:p>
            <a:pPr lvl="3" algn="just"/>
            <a:r>
              <a:rPr lang="en-US" sz="4000" b="1" dirty="0">
                <a:latin typeface="Constantia" panose="02030602050306030303" pitchFamily="18" charset="0"/>
              </a:rPr>
              <a:t>	</a:t>
            </a:r>
          </a:p>
          <a:p>
            <a:pPr lvl="3" algn="just"/>
            <a:r>
              <a:rPr lang="en-US" sz="4000" b="1" dirty="0">
                <a:latin typeface="Constantia" panose="02030602050306030303" pitchFamily="18" charset="0"/>
              </a:rPr>
              <a:t>For Example:</a:t>
            </a:r>
          </a:p>
          <a:p>
            <a:pPr lvl="3" algn="just"/>
            <a:r>
              <a:rPr lang="en-US" sz="4000" dirty="0">
                <a:latin typeface="Constantia" panose="02030602050306030303" pitchFamily="18" charset="0"/>
              </a:rPr>
              <a:t>Style an element when the user moves the mouse over it.</a:t>
            </a:r>
          </a:p>
          <a:p>
            <a:pPr lvl="3" algn="just"/>
            <a:r>
              <a:rPr lang="en-US" sz="4000" dirty="0">
                <a:latin typeface="Constantia" panose="02030602050306030303" pitchFamily="18" charset="0"/>
              </a:rPr>
              <a:t>Style an element when it gets focus.</a:t>
            </a:r>
          </a:p>
          <a:p>
            <a:pPr lvl="3" algn="just"/>
            <a:endParaRPr lang="en-US" sz="4000" dirty="0">
              <a:latin typeface="Constantia" panose="02030602050306030303" pitchFamily="18" charset="0"/>
            </a:endParaRPr>
          </a:p>
          <a:p>
            <a:pPr lvl="3" algn="just"/>
            <a:r>
              <a:rPr lang="en-US" sz="4000" dirty="0">
                <a:latin typeface="Constantia" panose="02030602050306030303" pitchFamily="18" charset="0"/>
              </a:rPr>
              <a:t>div : hover {</a:t>
            </a:r>
          </a:p>
          <a:p>
            <a:pPr lvl="3" algn="just"/>
            <a:r>
              <a:rPr lang="en-US" sz="4000" dirty="0">
                <a:latin typeface="Constantia" panose="02030602050306030303" pitchFamily="18" charset="0"/>
              </a:rPr>
              <a:t>	background-color: 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</a:rPr>
              <a:t>blue</a:t>
            </a:r>
            <a:r>
              <a:rPr lang="en-US" sz="4000" dirty="0">
                <a:latin typeface="Constantia" panose="02030602050306030303" pitchFamily="18" charset="0"/>
              </a:rPr>
              <a:t>;</a:t>
            </a:r>
          </a:p>
          <a:p>
            <a:pPr lvl="3" algn="just"/>
            <a:r>
              <a:rPr lang="en-US" sz="4000" dirty="0">
                <a:latin typeface="Constantia" panose="02030602050306030303" pitchFamily="18" charset="0"/>
              </a:rPr>
              <a:t>}</a:t>
            </a:r>
          </a:p>
          <a:p>
            <a:pPr lvl="4" algn="just"/>
            <a:endParaRPr lang="en-US" sz="4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5657D-871F-F74D-4E35-B52E88E1F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EEC836C5-A924-EC3A-63A3-85ADCD139DE3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F0CCEA07-D367-7617-BECC-234F37D097D6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A3DEE951-A014-8613-ED15-1C3F9687989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4DE8DA3-7931-349B-FC10-F3B428D11A09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96EF279-C24B-AA5A-A5C6-F5756A37425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A4BC903-16A9-0D8F-7594-4883B2D25DE4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7E1B13D1-EED7-3FA8-C997-F9D2C4DE8BBB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Complex Style Sheet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920EE25E-DBB5-A96A-E1D1-E3B393149D22}"/>
              </a:ext>
            </a:extLst>
          </p:cNvPr>
          <p:cNvSpPr txBox="1"/>
          <p:nvPr/>
        </p:nvSpPr>
        <p:spPr>
          <a:xfrm>
            <a:off x="1821330" y="2180291"/>
            <a:ext cx="14866469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Pseudo Element:</a:t>
            </a:r>
          </a:p>
          <a:p>
            <a:pPr lvl="3" algn="just"/>
            <a:r>
              <a:rPr lang="en-US" sz="4000" b="1" dirty="0">
                <a:latin typeface="Constantia" panose="02030602050306030303" pitchFamily="18" charset="0"/>
              </a:rPr>
              <a:t>	</a:t>
            </a:r>
            <a:r>
              <a:rPr lang="en-US" sz="4000" dirty="0">
                <a:latin typeface="Constantia" panose="02030602050306030303" pitchFamily="18" charset="0"/>
              </a:rPr>
              <a:t>It is used to style a specific parts of an element.</a:t>
            </a:r>
          </a:p>
          <a:p>
            <a:pPr lvl="3" algn="just"/>
            <a:r>
              <a:rPr lang="en-US" sz="4000" b="1" dirty="0">
                <a:latin typeface="Constantia" panose="02030602050306030303" pitchFamily="18" charset="0"/>
              </a:rPr>
              <a:t>	</a:t>
            </a:r>
          </a:p>
          <a:p>
            <a:pPr lvl="3" algn="just"/>
            <a:r>
              <a:rPr lang="en-US" sz="4000" b="1" dirty="0">
                <a:latin typeface="Constantia" panose="02030602050306030303" pitchFamily="18" charset="0"/>
              </a:rPr>
              <a:t>For Example:</a:t>
            </a:r>
          </a:p>
          <a:p>
            <a:pPr lvl="3" algn="just"/>
            <a:r>
              <a:rPr lang="en-US" sz="4000" dirty="0">
                <a:latin typeface="Constantia" panose="02030602050306030303" pitchFamily="18" charset="0"/>
              </a:rPr>
              <a:t>Style the first letter or line, of an </a:t>
            </a:r>
            <a:r>
              <a:rPr lang="en-US" sz="4000">
                <a:latin typeface="Constantia" panose="02030602050306030303" pitchFamily="18" charset="0"/>
              </a:rPr>
              <a:t>element.</a:t>
            </a:r>
            <a:endParaRPr lang="en-US" sz="4000" dirty="0"/>
          </a:p>
          <a:p>
            <a:pPr lvl="3" algn="just"/>
            <a:endParaRPr lang="en-US" sz="4000" dirty="0">
              <a:latin typeface="Constantia" panose="02030602050306030303" pitchFamily="18" charset="0"/>
            </a:endParaRPr>
          </a:p>
          <a:p>
            <a:pPr lvl="3" algn="just"/>
            <a:r>
              <a:rPr lang="en-US" sz="4000" dirty="0"/>
              <a:t>p::before { content: “</a:t>
            </a:r>
            <a:r>
              <a:rPr lang="en-US" sz="4000" b="1" dirty="0"/>
              <a:t>Paragraph:</a:t>
            </a:r>
            <a:r>
              <a:rPr lang="en-US" sz="4000" dirty="0"/>
              <a:t> "; font-size: 18px; color: green; }</a:t>
            </a:r>
            <a:endParaRPr lang="en-US" sz="4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478</Words>
  <Application>Microsoft Office PowerPoint</Application>
  <PresentationFormat>Custom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Wingdings</vt:lpstr>
      <vt:lpstr>Constantia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49</cp:revision>
  <dcterms:created xsi:type="dcterms:W3CDTF">2006-08-16T00:00:00Z</dcterms:created>
  <dcterms:modified xsi:type="dcterms:W3CDTF">2024-12-02T17:05:17Z</dcterms:modified>
  <dc:identifier>DAGWSbDlgcI</dc:identifier>
</cp:coreProperties>
</file>