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64" r:id="rId9"/>
  </p:sldIdLst>
  <p:sldSz cx="18288000" cy="10287000"/>
  <p:notesSz cx="6858000" cy="9144000"/>
  <p:embeddedFontLst>
    <p:embeddedFont>
      <p:font typeface="Constantia" panose="02030602050306030303" pitchFamily="18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76364" y="3668503"/>
            <a:ext cx="8335269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Web Design &amp; Web Programming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7829252" y="7742003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03BE0321-D4A9-157D-3804-26AEE88FBD34}"/>
              </a:ext>
            </a:extLst>
          </p:cNvPr>
          <p:cNvSpPr txBox="1"/>
          <p:nvPr/>
        </p:nvSpPr>
        <p:spPr>
          <a:xfrm>
            <a:off x="2895600" y="5513162"/>
            <a:ext cx="126492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>
                <a:latin typeface="Constantia" panose="02030602050306030303" pitchFamily="18" charset="0"/>
              </a:rPr>
              <a:t>JavaScript Functions and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4C474-5279-A2A6-D93F-4286EB013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806B2052-FDB5-FBD7-52EF-7AF574C33858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9988ECAA-9771-8E2E-8909-4DB647207419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66992F5-1554-660A-E31A-9AEDA6A94D61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21F3FA6D-0703-0C28-A792-D5FBB9C8C77B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C5F4B23-1E28-CD4F-EE22-AC46404D4522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FEA5F7FF-A0F8-F40F-D2CF-AA7D8E3FD5EF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B52FCE3A-1FCD-9E87-03E8-13ADECC06AD2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Introduction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5544F1D-ACED-A75F-F69C-CEC163175593}"/>
              </a:ext>
            </a:extLst>
          </p:cNvPr>
          <p:cNvSpPr txBox="1"/>
          <p:nvPr/>
        </p:nvSpPr>
        <p:spPr>
          <a:xfrm>
            <a:off x="1821331" y="2180291"/>
            <a:ext cx="14325600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200" dirty="0">
                <a:latin typeface="Constantia" panose="02030602050306030303" pitchFamily="18" charset="0"/>
              </a:rPr>
              <a:t>Two fundamental concepts in JavaScript are </a:t>
            </a:r>
            <a:r>
              <a:rPr lang="en-US" sz="4200" b="1" dirty="0">
                <a:latin typeface="Constantia" panose="02030602050306030303" pitchFamily="18" charset="0"/>
              </a:rPr>
              <a:t>functions</a:t>
            </a:r>
            <a:r>
              <a:rPr lang="en-US" sz="4200" dirty="0">
                <a:latin typeface="Constantia" panose="02030602050306030303" pitchFamily="18" charset="0"/>
              </a:rPr>
              <a:t> and </a:t>
            </a:r>
            <a:r>
              <a:rPr lang="en-US" sz="4200" b="1" dirty="0">
                <a:latin typeface="Constantia" panose="02030602050306030303" pitchFamily="18" charset="0"/>
              </a:rPr>
              <a:t>objects</a:t>
            </a:r>
            <a:r>
              <a:rPr lang="en-US" sz="4200" dirty="0">
                <a:latin typeface="Constantia" panose="02030602050306030303" pitchFamily="18" charset="0"/>
              </a:rPr>
              <a:t>, which enable developers to write reusable and efficient code.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DECA5C84-CE22-E93C-7F03-9B215F72332A}"/>
              </a:ext>
            </a:extLst>
          </p:cNvPr>
          <p:cNvSpPr txBox="1"/>
          <p:nvPr/>
        </p:nvSpPr>
        <p:spPr>
          <a:xfrm>
            <a:off x="2000945" y="4458037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Function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B2B88F32-72FC-3E9A-A5C8-5A2E2F5890E9}"/>
              </a:ext>
            </a:extLst>
          </p:cNvPr>
          <p:cNvSpPr txBox="1"/>
          <p:nvPr/>
        </p:nvSpPr>
        <p:spPr>
          <a:xfrm>
            <a:off x="1973731" y="5781363"/>
            <a:ext cx="14325600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/>
            <a:r>
              <a:rPr lang="en-US" sz="4200" dirty="0">
                <a:latin typeface="Constantia" panose="02030602050306030303" pitchFamily="18" charset="0"/>
              </a:rPr>
              <a:t>Function in JavaScript is reusable code designed to perform particular task. Functions help in structuring and organizing code efficiently.</a:t>
            </a:r>
          </a:p>
        </p:txBody>
      </p:sp>
    </p:spTree>
    <p:extLst>
      <p:ext uri="{BB962C8B-B14F-4D97-AF65-F5344CB8AC3E}">
        <p14:creationId xmlns:p14="http://schemas.microsoft.com/office/powerpoint/2010/main" val="296533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4E1D3-CBDF-150A-0C13-87F075870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65B489FA-4976-C1C0-0AFC-0ABF422C401E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CF63CBE-5CF3-8C40-3A79-6FADE9B96F1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860C99AC-182D-FB48-C1CE-44B79DFE480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7B484B0B-EC5F-5161-139F-F48C279CA156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039A8B02-96D2-33AE-6082-8CD929337DDE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B6FA37B9-A8CD-35D1-D8FC-73E0CDBE969B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59E1CC36-2CE0-6C4F-2FA9-65E441920FA4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Declaring Function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869A5-0ED5-1E46-2BF6-24A21DE20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212474"/>
            <a:ext cx="14252010" cy="3230761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6FE0EBED-9DBF-AC01-B115-A512DE80B71A}"/>
              </a:ext>
            </a:extLst>
          </p:cNvPr>
          <p:cNvSpPr txBox="1"/>
          <p:nvPr/>
        </p:nvSpPr>
        <p:spPr>
          <a:xfrm>
            <a:off x="1973731" y="5781363"/>
            <a:ext cx="14325600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Ø"/>
            </a:pPr>
            <a:r>
              <a:rPr lang="en-US" sz="4200" dirty="0">
                <a:latin typeface="Constantia" panose="02030602050306030303" pitchFamily="18" charset="0"/>
              </a:rPr>
              <a:t>The Function </a:t>
            </a:r>
            <a:r>
              <a:rPr lang="en-US" sz="4200" b="1" dirty="0">
                <a:latin typeface="Constantia" panose="02030602050306030303" pitchFamily="18" charset="0"/>
              </a:rPr>
              <a:t>greet </a:t>
            </a:r>
            <a:r>
              <a:rPr lang="en-US" sz="4200" dirty="0">
                <a:latin typeface="Constantia" panose="02030602050306030303" pitchFamily="18" charset="0"/>
              </a:rPr>
              <a:t>takes a parameter </a:t>
            </a:r>
            <a:r>
              <a:rPr lang="en-US" sz="4200" b="1" dirty="0">
                <a:latin typeface="Constantia" panose="02030602050306030303" pitchFamily="18" charset="0"/>
              </a:rPr>
              <a:t>name </a:t>
            </a:r>
            <a:r>
              <a:rPr lang="en-US" sz="4200" dirty="0">
                <a:latin typeface="Constantia" panose="02030602050306030303" pitchFamily="18" charset="0"/>
              </a:rPr>
              <a:t>and return greeting message.</a:t>
            </a:r>
          </a:p>
          <a:p>
            <a:pPr marL="1028700" lvl="1" indent="-571500" algn="just">
              <a:buFont typeface="Wingdings" panose="05000000000000000000" pitchFamily="2" charset="2"/>
              <a:buChar char="Ø"/>
            </a:pPr>
            <a:r>
              <a:rPr lang="en-US" sz="4200" dirty="0">
                <a:latin typeface="Constantia" panose="02030602050306030303" pitchFamily="18" charset="0"/>
              </a:rPr>
              <a:t>The function can be called before its declaration due to hoisting.</a:t>
            </a:r>
          </a:p>
        </p:txBody>
      </p:sp>
    </p:spTree>
    <p:extLst>
      <p:ext uri="{BB962C8B-B14F-4D97-AF65-F5344CB8AC3E}">
        <p14:creationId xmlns:p14="http://schemas.microsoft.com/office/powerpoint/2010/main" val="246475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C6AB4-76A1-0CAA-E970-5C20E4C29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4F1A470C-C674-EFEB-E1F0-5C0CD647475E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FA07498-36A2-262A-1AB9-7B45C26221F8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E5526DD9-0467-17F0-AF8C-64243086B89C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0700685D-9147-65A0-6035-6AE46AE1486E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5BDC736-B06F-3B37-D884-D5F0EE08C2B2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BEFF4F27-2F2E-CDC8-6855-E648172EBBFB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79C24D55-7B74-A36C-0A39-2A9376F9CBA2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Function Expression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58B4B951-3F2B-926A-9AD1-204348C70350}"/>
              </a:ext>
            </a:extLst>
          </p:cNvPr>
          <p:cNvSpPr txBox="1"/>
          <p:nvPr/>
        </p:nvSpPr>
        <p:spPr>
          <a:xfrm>
            <a:off x="1447800" y="6210300"/>
            <a:ext cx="14325600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Ø"/>
            </a:pPr>
            <a:r>
              <a:rPr lang="en-US" sz="4200" dirty="0">
                <a:latin typeface="Constantia" panose="02030602050306030303" pitchFamily="18" charset="0"/>
              </a:rPr>
              <a:t>In this case, the function is stored in a variable.</a:t>
            </a:r>
          </a:p>
          <a:p>
            <a:pPr marL="1028700" lvl="1" indent="-571500" algn="just">
              <a:buFont typeface="Wingdings" panose="05000000000000000000" pitchFamily="2" charset="2"/>
              <a:buChar char="Ø"/>
            </a:pPr>
            <a:r>
              <a:rPr lang="en-US" sz="4200" dirty="0">
                <a:latin typeface="Constantia" panose="02030602050306030303" pitchFamily="18" charset="0"/>
              </a:rPr>
              <a:t>Function expressions are not hoisted, meaning they cannot be called before they are defined or declared.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1CC32B-23FA-E411-151D-5A6256CE3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45" y="2024839"/>
            <a:ext cx="12172255" cy="36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7EBCE-C59D-FD19-3353-278BDAB6D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1ABE7598-0021-F6FE-7AEF-344B442E6EC0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B088475C-D7BD-E8A6-3C48-BAA2F5275578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980FAA1-6D09-DE33-1189-1E526A83125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B7CA9142-F4B7-B8CF-49C5-64B7AA59B493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FB3E5B4-5ADD-06F6-9918-5CE9737BEAF7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54819378-D224-412A-0B8A-0E26834E07E9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6228F754-F887-0432-70F9-3466715DABBD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Function Expression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D1DEDB1F-4DA4-7E2A-4E11-6E0CA8FD2AB3}"/>
              </a:ext>
            </a:extLst>
          </p:cNvPr>
          <p:cNvSpPr txBox="1"/>
          <p:nvPr/>
        </p:nvSpPr>
        <p:spPr>
          <a:xfrm>
            <a:off x="1447800" y="6210300"/>
            <a:ext cx="143256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Ø"/>
            </a:pPr>
            <a:r>
              <a:rPr lang="en-US" sz="4200" dirty="0">
                <a:latin typeface="Constantia" panose="02030602050306030303" pitchFamily="18" charset="0"/>
              </a:rPr>
              <a:t>Arrows functions provide more concise syntax &amp; don’t have their own “this” context.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BE79B-B908-3653-B0BF-103BEE4F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020" y="2355762"/>
            <a:ext cx="15293167" cy="362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2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20C4B-A7A1-E8C4-A14A-DF6270ED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38287CF-D72A-BA77-86F0-9F3E3EA3C0CC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9A8042D-E75F-8C80-2AF8-8B54854892B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F29C5092-D1FF-E6FC-8B74-7104B06F08DC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606DFB99-B617-DFC4-E3B5-FA530A0B8F2E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7984D52-7C43-E454-4830-7B6D7E28858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094349D-7125-6286-56FE-B71DB27F16A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261029A3-975C-BCC8-B531-7E5184352D81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Function Parameter &amp; Default Values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D2257-4465-B3AB-8F9A-F6C9B2ED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874" y="2318678"/>
            <a:ext cx="15791762" cy="418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A0C7A-7C59-7290-3E0D-B0ABCF748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7434319B-699E-2F16-EA21-98ED9E4454BF}"/>
              </a:ext>
            </a:extLst>
          </p:cNvPr>
          <p:cNvGrpSpPr/>
          <p:nvPr/>
        </p:nvGrpSpPr>
        <p:grpSpPr>
          <a:xfrm>
            <a:off x="0" y="0"/>
            <a:ext cx="1447800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B6D3746-E218-F565-F3D9-9DAD32A7309C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1CDCF209-DDAC-72F3-F162-0C4507865938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CEDA659E-1F12-7F16-23CF-20045F3E7818}"/>
              </a:ext>
            </a:extLst>
          </p:cNvPr>
          <p:cNvGrpSpPr/>
          <p:nvPr/>
        </p:nvGrpSpPr>
        <p:grpSpPr>
          <a:xfrm>
            <a:off x="17115856" y="6591300"/>
            <a:ext cx="1172144" cy="369570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C145D96-FD81-E74F-604B-10312639C222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8F2AFFC9-CB3E-D161-CA65-DCCBD82DABCB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597ED114-3750-D105-2171-A5161798C468}"/>
              </a:ext>
            </a:extLst>
          </p:cNvPr>
          <p:cNvSpPr txBox="1"/>
          <p:nvPr/>
        </p:nvSpPr>
        <p:spPr>
          <a:xfrm>
            <a:off x="1848545" y="856965"/>
            <a:ext cx="15753655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6000" b="1" dirty="0">
                <a:latin typeface="Constantia" panose="02030602050306030303" pitchFamily="18" charset="0"/>
              </a:rPr>
              <a:t>Objects In JavaScript</a:t>
            </a:r>
            <a:endParaRPr lang="en-US" sz="5000" b="1" spc="-100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3C9FBE32-2868-6788-C2F0-8F363ED6ECBE}"/>
              </a:ext>
            </a:extLst>
          </p:cNvPr>
          <p:cNvSpPr txBox="1"/>
          <p:nvPr/>
        </p:nvSpPr>
        <p:spPr>
          <a:xfrm>
            <a:off x="1475014" y="2233980"/>
            <a:ext cx="16127186" cy="1938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28700" lvl="1" indent="-571500" algn="just">
              <a:buFont typeface="Wingdings" panose="05000000000000000000" pitchFamily="2" charset="2"/>
              <a:buChar char="Ø"/>
            </a:pPr>
            <a:r>
              <a:rPr lang="en-US" sz="4200" dirty="0">
                <a:latin typeface="Constantia" panose="02030602050306030303" pitchFamily="18" charset="0"/>
              </a:rPr>
              <a:t>An Object is a collection of key-value pairs, where keys are called properties. </a:t>
            </a:r>
          </a:p>
          <a:p>
            <a:pPr marL="1028700" lvl="1" indent="-571500" algn="just">
              <a:buFont typeface="Wingdings" panose="05000000000000000000" pitchFamily="2" charset="2"/>
              <a:buChar char="Ø"/>
            </a:pPr>
            <a:r>
              <a:rPr lang="en-US" sz="4200" dirty="0">
                <a:latin typeface="Constantia" panose="02030602050306030303" pitchFamily="18" charset="0"/>
              </a:rPr>
              <a:t>Objects help store relevant data together.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FD50F6-F6E9-4046-B1DF-C2E1BC86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45" y="4381500"/>
            <a:ext cx="13699501" cy="542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2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4173487"/>
            <a:ext cx="7653319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13000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Q &amp; A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73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8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170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</vt:lpstr>
      <vt:lpstr>Arial</vt:lpstr>
      <vt:lpstr>Calibri</vt:lpstr>
      <vt:lpstr>Constantia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69</cp:revision>
  <dcterms:created xsi:type="dcterms:W3CDTF">2006-08-16T00:00:00Z</dcterms:created>
  <dcterms:modified xsi:type="dcterms:W3CDTF">2025-02-02T16:51:04Z</dcterms:modified>
  <dc:identifier>DAGWSbDlgcI</dc:identifier>
</cp:coreProperties>
</file>