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78" r:id="rId3"/>
    <p:sldId id="282" r:id="rId4"/>
    <p:sldId id="279" r:id="rId5"/>
    <p:sldId id="280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81" r:id="rId16"/>
    <p:sldId id="292" r:id="rId17"/>
    <p:sldId id="264" r:id="rId18"/>
  </p:sldIdLst>
  <p:sldSz cx="18288000" cy="10287000"/>
  <p:notesSz cx="6858000" cy="9144000"/>
  <p:embeddedFontLst>
    <p:embeddedFont>
      <p:font typeface="Constantia" panose="02030602050306030303" pitchFamily="18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2" autoAdjust="0"/>
  </p:normalViewPr>
  <p:slideViewPr>
    <p:cSldViewPr>
      <p:cViewPr varScale="1">
        <p:scale>
          <a:sx n="42" d="100"/>
          <a:sy n="42" d="100"/>
        </p:scale>
        <p:origin x="80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8BC49-FE3A-4F86-9C00-771721FFF5C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0E221-DFED-465A-B61B-C576381B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0E221-DFED-465A-B61B-C576381B06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31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99C73-1BAE-93EC-5DB7-25C00A732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02E571-8827-1641-30BC-8E1E5FBB29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2011C0-2FB3-940A-53B7-ED824B799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1AC89-8CDB-9AA6-F5FC-69B15E12DC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0E221-DFED-465A-B61B-C576381B06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40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453D4-72FD-EBF6-0E98-22DDAA36E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55F0A0-57BE-89B2-503C-63F352A0C7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7B10D4-9303-A2FC-208C-B7A66CFF9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538C9-8B42-766B-E73D-23453BC7FA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0E221-DFED-465A-B61B-C576381B06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78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B106A-5B58-C507-97DA-07E67A0AA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5B288B-7A40-9080-B2F8-88987FB03B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D9D171-376A-4F15-B611-4E2106B15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01D38-F77E-3897-FE14-9916893590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0E221-DFED-465A-B61B-C576381B06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19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343E1-E2DE-20E7-678C-54DB86318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A187ED-DE4C-3CAB-48D3-90B33D3042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09DB40-150C-138B-A85A-DE1D46481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921B6-DA7B-3365-54EA-D33DEB1C42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0E221-DFED-465A-B61B-C576381B06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9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92306-86EC-91C2-CBA0-CD71E3597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7317A3-66B7-80EE-F441-AEF04A18C8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A655EC-2C01-217F-E72E-3718AE773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FA6C9-7EA1-B8BA-90B9-58AC9AC012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0E221-DFED-465A-B61B-C576381B06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98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050E4-8505-AD86-C4BB-11C6D4D5F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0F256A-FE26-8863-F0FA-859C9ABFD0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3AAF74-5E4C-315B-39B1-1DD8C5E3B2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87B09-ED84-ECD9-2DA9-8BCD0A8C8B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0E221-DFED-465A-B61B-C576381B06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31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9DD07-B53E-D09D-FA11-251A2B56E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C94E10-365B-DDF9-EC99-F2C1DAD117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0B5838-52B0-FB55-F52C-0420894A1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03662-781F-920D-0D1C-E464F2852B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0E221-DFED-465A-B61B-C576381B06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04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ECE50-23BF-C892-19C9-3669CC164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6901D1-99D0-D354-C0F6-2E04D361A1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88D6C5-116F-8C07-076C-13E509F60B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B42B7-BBB5-CF82-FAD8-37131858B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0E221-DFED-465A-B61B-C576381B06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16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91E2F-8550-1181-7216-11438A21D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4B431-C54B-8831-D179-822EDDCE13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4B838C-CF6A-45A1-92CC-2684ED3DFF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CA86D-C789-655F-2F49-7F251207A7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0E221-DFED-465A-B61B-C576381B06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36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5645A-1599-F6C9-E874-BB83A853E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133290-5C08-DCB0-3F21-99071D1D76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401F2F-3135-C04E-15DB-2BBF33B31E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34265-D4B7-4762-F174-94AF3E11D6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0E221-DFED-465A-B61B-C576381B06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81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1F331-88AC-213D-F64A-B6FB9181E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8C126A-F77B-D62A-59D6-1884EB1AE7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5C4F2-4D51-1FB9-9916-385871FE42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A365E-7FD1-4BB8-E50A-DF8D655223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0E221-DFED-465A-B61B-C576381B06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7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C538D-638E-85CA-E067-FE50D5955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0E8595-FA18-4E63-1376-23294B908A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EC9A0B-2034-AEA4-1DB4-89EAEB710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F9B15-792C-E1EF-6EAF-F591F6700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0E221-DFED-465A-B61B-C576381B06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25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865D5-D367-3177-470D-3241A46BE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A537CB-CBA9-1405-0F56-62D982AB7E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E24665-8F51-1079-8611-D65662208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0C8DB-D0B2-F89C-3A7E-2F7FBAD561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0E221-DFED-465A-B61B-C576381B06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64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DE0A3-AD97-4945-5743-951286985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225D8B-35AA-DD64-908E-9FD2C9639E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AD7506-FF16-276B-17C7-9F97D3845D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7FB1F-CDB7-D62A-1AE7-A409B76FDC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0E221-DFED-465A-B61B-C576381B06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5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315860" y="4835371"/>
            <a:ext cx="9656280" cy="10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 dirty="0">
                <a:solidFill>
                  <a:srgbClr val="2E2E2E"/>
                </a:solidFill>
                <a:latin typeface="Arial" panose="020B0604020202020204" pitchFamily="34" charset="0"/>
                <a:ea typeface="Lato Bold"/>
                <a:cs typeface="Arial" panose="020B0604020202020204" pitchFamily="34" charset="0"/>
                <a:sym typeface="Lato Bold"/>
              </a:rPr>
              <a:t>Lecture 09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976364" y="3668503"/>
            <a:ext cx="8335269" cy="674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2E2E2E"/>
                </a:solidFill>
                <a:latin typeface="Arial" panose="020B0604020202020204" pitchFamily="34" charset="0"/>
                <a:ea typeface="Lato Bold"/>
                <a:cs typeface="Arial" panose="020B0604020202020204" pitchFamily="34" charset="0"/>
                <a:sym typeface="Lato Bold"/>
              </a:rPr>
              <a:t>Web Design &amp; Web Programming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7829252" y="7742003"/>
            <a:ext cx="2629495" cy="38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dirty="0">
                <a:solidFill>
                  <a:srgbClr val="4D4D4D"/>
                </a:solidFill>
                <a:latin typeface="Constantia" panose="02030602050306030303" pitchFamily="18" charset="0"/>
                <a:ea typeface="Lato"/>
                <a:cs typeface="Lato"/>
                <a:sym typeface="Lato"/>
              </a:rPr>
              <a:t>Mr. Umar Khayyam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03BE0321-D4A9-157D-3804-26AEE88FBD34}"/>
              </a:ext>
            </a:extLst>
          </p:cNvPr>
          <p:cNvSpPr txBox="1"/>
          <p:nvPr/>
        </p:nvSpPr>
        <p:spPr>
          <a:xfrm>
            <a:off x="2819400" y="5957433"/>
            <a:ext cx="126492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Introduction to Maya &amp; Modeling Basic in Maya 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2920B-EDA5-9C08-5419-0E92569E5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9952F4-CD32-13E7-71AB-0499FB01F8C1}"/>
              </a:ext>
            </a:extLst>
          </p:cNvPr>
          <p:cNvSpPr txBox="1"/>
          <p:nvPr/>
        </p:nvSpPr>
        <p:spPr>
          <a:xfrm>
            <a:off x="990601" y="8763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dirty="0"/>
              <a:t>Tool Box</a:t>
            </a:r>
            <a:endParaRPr lang="en-US" sz="3600" b="1" dirty="0">
              <a:cs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DBE44D4-600B-1F8D-909B-6589104AD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33500"/>
            <a:ext cx="9944099" cy="842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9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D08AF-2A0B-E276-805E-A31927B1F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59BB21-21A9-475B-BE03-2792FE00DE5C}"/>
              </a:ext>
            </a:extLst>
          </p:cNvPr>
          <p:cNvSpPr txBox="1"/>
          <p:nvPr/>
        </p:nvSpPr>
        <p:spPr>
          <a:xfrm>
            <a:off x="1848544" y="1866900"/>
            <a:ext cx="150678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dirty="0"/>
              <a:t>Polygonal Modeling</a:t>
            </a:r>
          </a:p>
          <a:p>
            <a:r>
              <a:rPr lang="en-US" sz="3600" dirty="0"/>
              <a:t>The most common method for creating 3D models, using vertices, edges, and faces to form shapes.</a:t>
            </a:r>
          </a:p>
          <a:p>
            <a:endParaRPr lang="en-US" sz="3600" dirty="0"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dirty="0"/>
              <a:t>NURBS Modeling</a:t>
            </a:r>
            <a:endParaRPr lang="en-US" sz="3600" dirty="0"/>
          </a:p>
          <a:p>
            <a:r>
              <a:rPr lang="en-US" sz="3600" dirty="0"/>
              <a:t>It stands for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Non-Uniform Rational B-Splines</a:t>
            </a:r>
            <a:br>
              <a:rPr lang="en-US" sz="3600" dirty="0"/>
            </a:br>
            <a:r>
              <a:rPr lang="en-US" sz="3600" dirty="0"/>
              <a:t>Uses curves and surfaces to create smooth, high-quality shapes.</a:t>
            </a:r>
            <a:endParaRPr lang="en-US" sz="3600" dirty="0">
              <a:cs typeface="Arial" panose="020B0604020202020204" pitchFamily="34" charset="0"/>
            </a:endParaRP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1F6D29EB-3528-4E0E-298D-4A832EF006BD}"/>
              </a:ext>
            </a:extLst>
          </p:cNvPr>
          <p:cNvSpPr txBox="1"/>
          <p:nvPr/>
        </p:nvSpPr>
        <p:spPr>
          <a:xfrm>
            <a:off x="1848545" y="856965"/>
            <a:ext cx="15753655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dirty="0">
                <a:latin typeface="+mj-lt"/>
                <a:ea typeface="Fira Code" pitchFamily="1" charset="0"/>
                <a:cs typeface="Arial" panose="020B0604020202020204" pitchFamily="34" charset="0"/>
              </a:rPr>
              <a:t>Basic Modeling in Maya</a:t>
            </a:r>
            <a:endParaRPr lang="en-US" sz="5000" b="1" spc="-100" dirty="0">
              <a:solidFill>
                <a:srgbClr val="2E2E2E"/>
              </a:solidFill>
              <a:latin typeface="+mj-lt"/>
              <a:ea typeface="Fira Code" pitchFamily="1" charset="0"/>
              <a:cs typeface="Arial" panose="020B0604020202020204" pitchFamily="34" charset="0"/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23230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065A1-1E10-373E-708C-DF9BF2620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60CAA-FBE5-353C-79CA-198664BB427A}"/>
              </a:ext>
            </a:extLst>
          </p:cNvPr>
          <p:cNvSpPr txBox="1"/>
          <p:nvPr/>
        </p:nvSpPr>
        <p:spPr>
          <a:xfrm>
            <a:off x="1848544" y="723900"/>
            <a:ext cx="1506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dirty="0"/>
              <a:t>Polygonal Modeling</a:t>
            </a:r>
          </a:p>
        </p:txBody>
      </p:sp>
      <p:pic>
        <p:nvPicPr>
          <p:cNvPr id="6146" name="Picture 2" descr="Polygon Modeling Practical Basics — Ebal Studios">
            <a:extLst>
              <a:ext uri="{FF2B5EF4-FFF2-40B4-BE49-F238E27FC236}">
                <a16:creationId xmlns:a16="http://schemas.microsoft.com/office/drawing/2014/main" id="{585D47D3-32CE-152B-43AA-8D2157592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9" y="2400300"/>
            <a:ext cx="13280853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4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6373F-8E1E-39F6-3B4B-433A94A0B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6B093B-89EB-3173-6EA1-895168A32145}"/>
              </a:ext>
            </a:extLst>
          </p:cNvPr>
          <p:cNvSpPr txBox="1"/>
          <p:nvPr/>
        </p:nvSpPr>
        <p:spPr>
          <a:xfrm>
            <a:off x="1848544" y="723900"/>
            <a:ext cx="1506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dirty="0"/>
              <a:t>NURBS Modeling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EE5AD4-6BCF-4C18-3B33-BD1190B5FBB2}"/>
              </a:ext>
            </a:extLst>
          </p:cNvPr>
          <p:cNvGrpSpPr/>
          <p:nvPr/>
        </p:nvGrpSpPr>
        <p:grpSpPr>
          <a:xfrm>
            <a:off x="1848544" y="2095500"/>
            <a:ext cx="15492648" cy="7315200"/>
            <a:chOff x="1848544" y="2095500"/>
            <a:chExt cx="15492648" cy="7315200"/>
          </a:xfrm>
        </p:grpSpPr>
        <p:pic>
          <p:nvPicPr>
            <p:cNvPr id="8194" name="Picture 2" descr="Making donut with NURBs - Modeling - Blender Artists Community">
              <a:extLst>
                <a:ext uri="{FF2B5EF4-FFF2-40B4-BE49-F238E27FC236}">
                  <a16:creationId xmlns:a16="http://schemas.microsoft.com/office/drawing/2014/main" id="{70CC7F1A-38D7-04E5-DED7-FB076B4347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8544" y="2095500"/>
              <a:ext cx="15492648" cy="73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3987D2-FD18-2EE7-23CC-72C951B83ECD}"/>
                </a:ext>
              </a:extLst>
            </p:cNvPr>
            <p:cNvSpPr/>
            <p:nvPr/>
          </p:nvSpPr>
          <p:spPr>
            <a:xfrm>
              <a:off x="3276600" y="2247900"/>
              <a:ext cx="8382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085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B2C14-42EC-0568-346D-E2C8A68F3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E0C967-6B28-F6F3-EE5A-E92EB3239209}"/>
              </a:ext>
            </a:extLst>
          </p:cNvPr>
          <p:cNvSpPr txBox="1"/>
          <p:nvPr/>
        </p:nvSpPr>
        <p:spPr>
          <a:xfrm>
            <a:off x="1848544" y="1104900"/>
            <a:ext cx="150678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Using 3D Models in Web Development</a:t>
            </a:r>
          </a:p>
          <a:p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dirty="0"/>
              <a:t>WebGL</a:t>
            </a:r>
          </a:p>
          <a:p>
            <a:r>
              <a:rPr lang="en-US" sz="3600" dirty="0"/>
              <a:t>A JavaScript API for rendering interactive 3D models within web browsers.</a:t>
            </a:r>
          </a:p>
          <a:p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dirty="0"/>
              <a:t>Three JS</a:t>
            </a:r>
          </a:p>
          <a:p>
            <a:r>
              <a:rPr lang="en-US" sz="3600" dirty="0"/>
              <a:t>A popular JavaScript library that simplifies working with WebGL and 3D models.</a:t>
            </a:r>
          </a:p>
        </p:txBody>
      </p:sp>
    </p:spTree>
    <p:extLst>
      <p:ext uri="{BB962C8B-B14F-4D97-AF65-F5344CB8AC3E}">
        <p14:creationId xmlns:p14="http://schemas.microsoft.com/office/powerpoint/2010/main" val="144657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69C39-7368-4AE8-3816-144ED8F8A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2057BE-AD8E-42AF-5ABB-99281C7CFF29}"/>
              </a:ext>
            </a:extLst>
          </p:cNvPr>
          <p:cNvSpPr txBox="1"/>
          <p:nvPr/>
        </p:nvSpPr>
        <p:spPr>
          <a:xfrm>
            <a:off x="1147505" y="1028700"/>
            <a:ext cx="10434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cs typeface="Arial" panose="020B0604020202020204" pitchFamily="34" charset="0"/>
              </a:rPr>
              <a:t>S</a:t>
            </a:r>
            <a:r>
              <a:rPr lang="en-US" sz="4800" b="1" dirty="0"/>
              <a:t>hould All Web Developers Learn Maya?</a:t>
            </a:r>
            <a:endParaRPr lang="en-US" sz="4800" b="1" dirty="0">
              <a:cs typeface="Arial" panose="020B0604020202020204" pitchFamily="34" charset="0"/>
            </a:endParaRPr>
          </a:p>
        </p:txBody>
      </p:sp>
      <p:pic>
        <p:nvPicPr>
          <p:cNvPr id="4100" name="Picture 4" descr="The history/origin of the question mark - Where did it come from?">
            <a:extLst>
              <a:ext uri="{FF2B5EF4-FFF2-40B4-BE49-F238E27FC236}">
                <a16:creationId xmlns:a16="http://schemas.microsoft.com/office/drawing/2014/main" id="{B4572392-A821-E7B5-20CA-C89F40DB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4869" y="1714500"/>
            <a:ext cx="6763130" cy="739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D29119-DCE0-4BEB-ED98-A7D3B21C2C30}"/>
              </a:ext>
            </a:extLst>
          </p:cNvPr>
          <p:cNvSpPr txBox="1"/>
          <p:nvPr/>
        </p:nvSpPr>
        <p:spPr>
          <a:xfrm>
            <a:off x="1147505" y="1901397"/>
            <a:ext cx="1043489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Not necessarily.</a:t>
            </a:r>
          </a:p>
          <a:p>
            <a:endParaRPr lang="en-US" sz="3200" dirty="0">
              <a:cs typeface="Arial" panose="020B0604020202020204" pitchFamily="34" charset="0"/>
            </a:endParaRPr>
          </a:p>
          <a:p>
            <a:r>
              <a:rPr lang="en-US" sz="3200" dirty="0"/>
              <a:t>Maya is mainly useful for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specialized web applications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dirty="0"/>
              <a:t>involving 3D graphics, interactive design, and gaming. </a:t>
            </a:r>
            <a:endParaRPr lang="en-US" sz="3200" dirty="0">
              <a:cs typeface="Arial" panose="020B0604020202020204" pitchFamily="34" charset="0"/>
            </a:endParaRPr>
          </a:p>
          <a:p>
            <a:endParaRPr lang="en-US" sz="3200" dirty="0">
              <a:cs typeface="Arial" panose="020B0604020202020204" pitchFamily="34" charset="0"/>
            </a:endParaRPr>
          </a:p>
          <a:p>
            <a:r>
              <a:rPr lang="en-US" sz="3200" dirty="0"/>
              <a:t>However, web developers working on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traditional websites or web apps</a:t>
            </a:r>
            <a:r>
              <a:rPr lang="en-US" sz="3200" dirty="0"/>
              <a:t> might not need it unless they deal with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3D content regularly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sz="3200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39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AA7B1-4797-4F0E-56D2-A5027B9EA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CB4E0C-49C1-9FAC-3343-1E19E65963BD}"/>
              </a:ext>
            </a:extLst>
          </p:cNvPr>
          <p:cNvSpPr txBox="1"/>
          <p:nvPr/>
        </p:nvSpPr>
        <p:spPr>
          <a:xfrm>
            <a:off x="1848544" y="1104900"/>
            <a:ext cx="1506785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Conclusion</a:t>
            </a:r>
          </a:p>
          <a:p>
            <a:endParaRPr lang="en-US" sz="4800" b="1" dirty="0"/>
          </a:p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Maya</a:t>
            </a:r>
            <a:r>
              <a:rPr lang="en-US" sz="4400" dirty="0"/>
              <a:t> is a powerful tool for creating high-quality 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3D models</a:t>
            </a:r>
            <a:r>
              <a:rPr lang="en-US" sz="4400" dirty="0"/>
              <a:t> and animations.</a:t>
            </a:r>
          </a:p>
          <a:p>
            <a:r>
              <a:rPr lang="en-US" sz="4400" dirty="0"/>
              <a:t>As a 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web developer</a:t>
            </a:r>
            <a:r>
              <a:rPr lang="en-US" sz="4400" dirty="0"/>
              <a:t>, you can use Maya to bring interactive 3D content to your websites and applications, providing richer and more immersive 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user experiences.</a:t>
            </a:r>
          </a:p>
        </p:txBody>
      </p:sp>
    </p:spTree>
    <p:extLst>
      <p:ext uri="{BB962C8B-B14F-4D97-AF65-F5344CB8AC3E}">
        <p14:creationId xmlns:p14="http://schemas.microsoft.com/office/powerpoint/2010/main" val="217003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329" y="2113980"/>
            <a:ext cx="2878700" cy="6059040"/>
            <a:chOff x="0" y="0"/>
            <a:chExt cx="758176" cy="1595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76" cy="1595797"/>
            </a:xfrm>
            <a:custGeom>
              <a:avLst/>
              <a:gdLst/>
              <a:ahLst/>
              <a:cxnLst/>
              <a:rect l="l" t="t" r="r" b="b"/>
              <a:pathLst>
                <a:path w="758176" h="1595797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58176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24086" y="4173487"/>
            <a:ext cx="7653319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13000" b="1" u="sng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Q &amp; A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259300" y="3803885"/>
            <a:ext cx="1028700" cy="5454415"/>
            <a:chOff x="0" y="0"/>
            <a:chExt cx="270933" cy="14365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1474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320274" y="3756260"/>
            <a:ext cx="3536394" cy="3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800" b="1" dirty="0">
                <a:solidFill>
                  <a:srgbClr val="796292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Lecture Completed!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4C474-5279-A2A6-D93F-4286EB013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9">
            <a:extLst>
              <a:ext uri="{FF2B5EF4-FFF2-40B4-BE49-F238E27FC236}">
                <a16:creationId xmlns:a16="http://schemas.microsoft.com/office/drawing/2014/main" id="{B52FCE3A-1FCD-9E87-03E8-13ADECC06AD2}"/>
              </a:ext>
            </a:extLst>
          </p:cNvPr>
          <p:cNvSpPr txBox="1"/>
          <p:nvPr/>
        </p:nvSpPr>
        <p:spPr>
          <a:xfrm>
            <a:off x="678728" y="3012371"/>
            <a:ext cx="541020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0" b="1" dirty="0">
                <a:latin typeface="+mj-lt"/>
                <a:ea typeface="Fira Code" pitchFamily="1" charset="0"/>
                <a:cs typeface="Times New Roman" panose="02020603050405020304" pitchFamily="18" charset="0"/>
              </a:rPr>
              <a:t>Maya</a:t>
            </a:r>
            <a:endParaRPr lang="en-US" sz="12000" b="1" spc="-100" dirty="0">
              <a:latin typeface="+mj-lt"/>
              <a:ea typeface="Fira Code" pitchFamily="1" charset="0"/>
              <a:cs typeface="Times New Roman" panose="02020603050405020304" pitchFamily="18" charset="0"/>
              <a:sym typeface="Lato Bold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6BFC16-560E-945A-6B21-6FFF8FC9F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419100"/>
            <a:ext cx="9827157" cy="8458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3467457-1372-4C5D-2332-0948E1BF66A1}"/>
              </a:ext>
            </a:extLst>
          </p:cNvPr>
          <p:cNvSpPr txBox="1"/>
          <p:nvPr/>
        </p:nvSpPr>
        <p:spPr>
          <a:xfrm>
            <a:off x="678728" y="4597420"/>
            <a:ext cx="80151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/>
          </a:p>
          <a:p>
            <a:r>
              <a:rPr lang="en-US" sz="2800" b="1" dirty="0"/>
              <a:t>Web Link:</a:t>
            </a:r>
          </a:p>
          <a:p>
            <a:r>
              <a:rPr lang="en-US" sz="2800" dirty="0"/>
              <a:t>https://www.autodesk.com/products/maya/overview</a:t>
            </a:r>
          </a:p>
        </p:txBody>
      </p:sp>
    </p:spTree>
    <p:extLst>
      <p:ext uri="{BB962C8B-B14F-4D97-AF65-F5344CB8AC3E}">
        <p14:creationId xmlns:p14="http://schemas.microsoft.com/office/powerpoint/2010/main" val="296533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2FA3F-4B30-7FC4-096D-0A29257A0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9">
            <a:extLst>
              <a:ext uri="{FF2B5EF4-FFF2-40B4-BE49-F238E27FC236}">
                <a16:creationId xmlns:a16="http://schemas.microsoft.com/office/drawing/2014/main" id="{637FC00D-8449-ED68-B4C3-8163733379B3}"/>
              </a:ext>
            </a:extLst>
          </p:cNvPr>
          <p:cNvSpPr txBox="1"/>
          <p:nvPr/>
        </p:nvSpPr>
        <p:spPr>
          <a:xfrm>
            <a:off x="1848545" y="856965"/>
            <a:ext cx="15753655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dirty="0">
                <a:latin typeface="+mj-lt"/>
                <a:ea typeface="Fira Code" pitchFamily="1" charset="0"/>
                <a:cs typeface="Arial" panose="020B0604020202020204" pitchFamily="34" charset="0"/>
              </a:rPr>
              <a:t>What is Maya?</a:t>
            </a:r>
            <a:endParaRPr lang="en-US" sz="5000" b="1" spc="-100" dirty="0">
              <a:solidFill>
                <a:srgbClr val="2E2E2E"/>
              </a:solidFill>
              <a:latin typeface="+mj-lt"/>
              <a:ea typeface="Fira Code" pitchFamily="1" charset="0"/>
              <a:cs typeface="Arial" panose="020B0604020202020204" pitchFamily="34" charset="0"/>
              <a:sym typeface="Lato 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63F13A-B11F-4322-896D-C27357F30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800" y="38100"/>
            <a:ext cx="5334000" cy="30383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A76AE5-9196-7B59-0F76-8ECC6A6FF121}"/>
              </a:ext>
            </a:extLst>
          </p:cNvPr>
          <p:cNvSpPr txBox="1"/>
          <p:nvPr/>
        </p:nvSpPr>
        <p:spPr>
          <a:xfrm>
            <a:off x="1848545" y="2161510"/>
            <a:ext cx="130717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  <a:cs typeface="Arial" panose="020B0604020202020204" pitchFamily="34" charset="0"/>
              </a:rPr>
              <a:t>Maya is a powerful 3D computer graphics software </a:t>
            </a:r>
          </a:p>
          <a:p>
            <a:r>
              <a:rPr lang="en-US" sz="3600" dirty="0">
                <a:latin typeface="+mj-lt"/>
                <a:cs typeface="Arial" panose="020B0604020202020204" pitchFamily="34" charset="0"/>
              </a:rPr>
              <a:t>used for creating 3D models, animations, simulations, and rendering.</a:t>
            </a:r>
          </a:p>
          <a:p>
            <a:endParaRPr lang="en-US" sz="3600" dirty="0">
              <a:latin typeface="+mj-lt"/>
              <a:cs typeface="Arial" panose="020B0604020202020204" pitchFamily="34" charset="0"/>
            </a:endParaRPr>
          </a:p>
          <a:p>
            <a:r>
              <a:rPr lang="en-US" sz="3600" dirty="0">
                <a:latin typeface="+mj-lt"/>
                <a:cs typeface="Arial" panose="020B0604020202020204" pitchFamily="34" charset="0"/>
              </a:rPr>
              <a:t>Maya is professional 3D software for creating realistic </a:t>
            </a:r>
          </a:p>
          <a:p>
            <a:r>
              <a:rPr lang="en-US" sz="3600" dirty="0">
                <a:latin typeface="+mj-lt"/>
                <a:cs typeface="Arial" panose="020B0604020202020204" pitchFamily="34" charset="0"/>
              </a:rPr>
              <a:t>characters and blockbuster-worthy effects.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(From Maya Web Page)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4CD425-3335-4564-73CC-EC21CFFD0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6600" y="5023832"/>
            <a:ext cx="6336030" cy="4240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2DDD415-4EE9-975E-A39D-8DFD7177EE01}"/>
              </a:ext>
            </a:extLst>
          </p:cNvPr>
          <p:cNvSpPr txBox="1"/>
          <p:nvPr/>
        </p:nvSpPr>
        <p:spPr>
          <a:xfrm>
            <a:off x="1848545" y="5625497"/>
            <a:ext cx="836225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>
                <a:latin typeface="+mj-lt"/>
                <a:cs typeface="Arial" panose="020B0604020202020204" pitchFamily="34" charset="0"/>
              </a:rPr>
              <a:t>Where it is Used?</a:t>
            </a:r>
          </a:p>
          <a:p>
            <a:pPr algn="just"/>
            <a:r>
              <a:rPr lang="en-US" sz="3600" dirty="0">
                <a:latin typeface="+mj-lt"/>
                <a:cs typeface="Arial" panose="020B0604020202020204" pitchFamily="34" charset="0"/>
              </a:rPr>
              <a:t>It is commonly used in industries like </a:t>
            </a:r>
            <a:r>
              <a:rPr lang="en-US" sz="3600" dirty="0">
                <a:solidFill>
                  <a:srgbClr val="00B0F0"/>
                </a:solidFill>
                <a:latin typeface="+mj-lt"/>
                <a:cs typeface="Arial" panose="020B0604020202020204" pitchFamily="34" charset="0"/>
              </a:rPr>
              <a:t>film, video games,</a:t>
            </a:r>
            <a:r>
              <a:rPr lang="en-US" sz="3600" dirty="0">
                <a:latin typeface="+mj-lt"/>
                <a:cs typeface="Arial" panose="020B0604020202020204" pitchFamily="34" charset="0"/>
              </a:rPr>
              <a:t> and </a:t>
            </a:r>
            <a:r>
              <a:rPr lang="en-US" sz="3600" dirty="0">
                <a:solidFill>
                  <a:srgbClr val="00B0F0"/>
                </a:solidFill>
                <a:latin typeface="+mj-lt"/>
                <a:cs typeface="Arial" panose="020B0604020202020204" pitchFamily="34" charset="0"/>
              </a:rPr>
              <a:t>virtual reality (VR), 3D Web Apps </a:t>
            </a:r>
            <a:r>
              <a:rPr lang="en-US" sz="3600" dirty="0">
                <a:latin typeface="+mj-lt"/>
                <a:cs typeface="Arial" panose="020B0604020202020204" pitchFamily="34" charset="0"/>
              </a:rPr>
              <a:t>to create lifelike models and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62478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DFC1D-5C26-825A-BEFC-B1A19F64D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9">
            <a:extLst>
              <a:ext uri="{FF2B5EF4-FFF2-40B4-BE49-F238E27FC236}">
                <a16:creationId xmlns:a16="http://schemas.microsoft.com/office/drawing/2014/main" id="{C2B18A9F-CDE3-0487-7768-90381A928B3B}"/>
              </a:ext>
            </a:extLst>
          </p:cNvPr>
          <p:cNvSpPr txBox="1"/>
          <p:nvPr/>
        </p:nvSpPr>
        <p:spPr>
          <a:xfrm>
            <a:off x="1848545" y="856965"/>
            <a:ext cx="15753655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dirty="0">
                <a:latin typeface="+mj-lt"/>
                <a:ea typeface="Fira Code" pitchFamily="1" charset="0"/>
                <a:cs typeface="Arial" panose="020B0604020202020204" pitchFamily="34" charset="0"/>
              </a:rPr>
              <a:t>Why It is Important for Web Dev!</a:t>
            </a:r>
            <a:endParaRPr lang="en-US" sz="5000" b="1" spc="-100" dirty="0">
              <a:solidFill>
                <a:srgbClr val="2E2E2E"/>
              </a:solidFill>
              <a:latin typeface="+mj-lt"/>
              <a:ea typeface="Fira Code" pitchFamily="1" charset="0"/>
              <a:cs typeface="Arial" panose="020B0604020202020204" pitchFamily="34" charset="0"/>
              <a:sym typeface="Lato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C1651-4DA8-AD6F-8042-9E9400B8114D}"/>
              </a:ext>
            </a:extLst>
          </p:cNvPr>
          <p:cNvSpPr txBox="1"/>
          <p:nvPr/>
        </p:nvSpPr>
        <p:spPr>
          <a:xfrm>
            <a:off x="1848545" y="2161510"/>
            <a:ext cx="14153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latin typeface="+mj-lt"/>
              </a:rPr>
              <a:t>Web developers increasingly use 3D models and animations for immersive experiences in websites, games, and interactive applications.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050" name="Picture 2" descr="Embed 3D Models on websites - FREE">
            <a:extLst>
              <a:ext uri="{FF2B5EF4-FFF2-40B4-BE49-F238E27FC236}">
                <a16:creationId xmlns:a16="http://schemas.microsoft.com/office/drawing/2014/main" id="{DC53FB70-D998-67A7-0ABF-E60CF0949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467099"/>
            <a:ext cx="10100733" cy="649332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26954D-E116-E6BC-072B-EF1D2398C7D6}"/>
              </a:ext>
            </a:extLst>
          </p:cNvPr>
          <p:cNvSpPr txBox="1"/>
          <p:nvPr/>
        </p:nvSpPr>
        <p:spPr>
          <a:xfrm>
            <a:off x="1833305" y="3848100"/>
            <a:ext cx="56342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</a:rPr>
              <a:t>Web-Based 3D Experiences</a:t>
            </a:r>
          </a:p>
          <a:p>
            <a:r>
              <a:rPr lang="en-US" sz="3600" dirty="0">
                <a:latin typeface="+mj-lt"/>
              </a:rPr>
              <a:t>Maya helps in creating these elements to enhance user engagement.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81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FDB96-51B7-4EE9-588A-B2B3A84C4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1AC75A-4A67-A3E4-7C53-C85B0C0E6A60}"/>
              </a:ext>
            </a:extLst>
          </p:cNvPr>
          <p:cNvSpPr txBox="1"/>
          <p:nvPr/>
        </p:nvSpPr>
        <p:spPr>
          <a:xfrm>
            <a:off x="1833305" y="601980"/>
            <a:ext cx="1401629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dirty="0">
                <a:cs typeface="Arial" panose="020B0604020202020204" pitchFamily="34" charset="0"/>
              </a:rPr>
              <a:t>Web-Based 3D Experiences</a:t>
            </a:r>
            <a:endParaRPr lang="en-US" sz="3600" dirty="0">
              <a:cs typeface="Arial" panose="020B0604020202020204" pitchFamily="34" charset="0"/>
            </a:endParaRPr>
          </a:p>
          <a:p>
            <a:r>
              <a:rPr lang="en-US" sz="3600" dirty="0">
                <a:cs typeface="Arial" panose="020B0604020202020204" pitchFamily="34" charset="0"/>
              </a:rPr>
              <a:t>With </a:t>
            </a:r>
            <a:r>
              <a:rPr lang="en-US" sz="3600" b="1" dirty="0">
                <a:cs typeface="Arial" panose="020B0604020202020204" pitchFamily="34" charset="0"/>
              </a:rPr>
              <a:t>Three.js</a:t>
            </a:r>
            <a:r>
              <a:rPr lang="en-US" sz="3600" dirty="0">
                <a:cs typeface="Arial" panose="020B0604020202020204" pitchFamily="34" charset="0"/>
              </a:rPr>
              <a:t>, web developers can integrate 3D models from Maya into interactive websites.</a:t>
            </a:r>
          </a:p>
          <a:p>
            <a:endParaRPr lang="en-US" sz="3600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dirty="0">
                <a:cs typeface="Arial" panose="020B0604020202020204" pitchFamily="34" charset="0"/>
              </a:rPr>
              <a:t>UI/UX Enhancements</a:t>
            </a:r>
            <a:endParaRPr lang="en-US" sz="3600" dirty="0">
              <a:cs typeface="Arial" panose="020B0604020202020204" pitchFamily="34" charset="0"/>
            </a:endParaRPr>
          </a:p>
          <a:p>
            <a:r>
              <a:rPr lang="en-US" sz="3600" dirty="0"/>
              <a:t>3D animations and effects enhance user engagement.</a:t>
            </a:r>
          </a:p>
          <a:p>
            <a:endParaRPr lang="en-US" sz="3600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dirty="0"/>
              <a:t>E-Commerce &amp; Product Visualization</a:t>
            </a:r>
          </a:p>
          <a:p>
            <a:r>
              <a:rPr lang="en-US" sz="3600" dirty="0"/>
              <a:t>Maya helps create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photorealistic product models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600" dirty="0"/>
              <a:t>that can be embedded in websites.</a:t>
            </a:r>
          </a:p>
          <a:p>
            <a:endParaRPr lang="en-US" sz="3600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dirty="0"/>
              <a:t>Motion Graphics for Websites</a:t>
            </a:r>
          </a:p>
          <a:p>
            <a:r>
              <a:rPr lang="en-US" sz="3600" dirty="0"/>
              <a:t>Using Maya for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pre-rendered animations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600" dirty="0"/>
              <a:t>that can be incorporated into web design (e.g., intro sequences, background animations).</a:t>
            </a:r>
          </a:p>
        </p:txBody>
      </p:sp>
    </p:spTree>
    <p:extLst>
      <p:ext uri="{BB962C8B-B14F-4D97-AF65-F5344CB8AC3E}">
        <p14:creationId xmlns:p14="http://schemas.microsoft.com/office/powerpoint/2010/main" val="61633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3304F-0111-2ABB-1E2C-64DA6E4E0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B2999C-4D92-D02D-91C6-8B497F551FE8}"/>
              </a:ext>
            </a:extLst>
          </p:cNvPr>
          <p:cNvSpPr txBox="1"/>
          <p:nvPr/>
        </p:nvSpPr>
        <p:spPr>
          <a:xfrm>
            <a:off x="1833305" y="2019300"/>
            <a:ext cx="14016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dirty="0">
                <a:cs typeface="Arial" panose="020B0604020202020204" pitchFamily="34" charset="0"/>
              </a:rPr>
              <a:t>Viewport</a:t>
            </a:r>
            <a:endParaRPr lang="en-US" sz="3600" dirty="0">
              <a:cs typeface="Arial" panose="020B0604020202020204" pitchFamily="34" charset="0"/>
            </a:endParaRPr>
          </a:p>
          <a:p>
            <a:r>
              <a:rPr lang="en-US" sz="3600" dirty="0">
                <a:cs typeface="Arial" panose="020B0604020202020204" pitchFamily="34" charset="0"/>
              </a:rPr>
              <a:t>It display your 3D scene.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F7378972-836D-1B28-2D6E-4A9664650A28}"/>
              </a:ext>
            </a:extLst>
          </p:cNvPr>
          <p:cNvSpPr txBox="1"/>
          <p:nvPr/>
        </p:nvSpPr>
        <p:spPr>
          <a:xfrm>
            <a:off x="1848545" y="856965"/>
            <a:ext cx="15753655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dirty="0">
                <a:latin typeface="+mj-lt"/>
                <a:ea typeface="Fira Code" pitchFamily="1" charset="0"/>
                <a:cs typeface="Arial" panose="020B0604020202020204" pitchFamily="34" charset="0"/>
              </a:rPr>
              <a:t>User Interface Overview</a:t>
            </a:r>
            <a:endParaRPr lang="en-US" sz="5000" b="1" spc="-100" dirty="0">
              <a:solidFill>
                <a:srgbClr val="2E2E2E"/>
              </a:solidFill>
              <a:latin typeface="+mj-lt"/>
              <a:ea typeface="Fira Code" pitchFamily="1" charset="0"/>
              <a:cs typeface="Arial" panose="020B0604020202020204" pitchFamily="34" charset="0"/>
              <a:sym typeface="Lato Bold"/>
            </a:endParaRPr>
          </a:p>
        </p:txBody>
      </p:sp>
      <p:pic>
        <p:nvPicPr>
          <p:cNvPr id="1026" name="Picture 2" descr="legacy render engine">
            <a:extLst>
              <a:ext uri="{FF2B5EF4-FFF2-40B4-BE49-F238E27FC236}">
                <a16:creationId xmlns:a16="http://schemas.microsoft.com/office/drawing/2014/main" id="{4A9DE9EC-A81A-C0D8-5039-1AD522B70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97554"/>
            <a:ext cx="8084765" cy="49797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FE43958-61AB-B604-D3EA-43589E18E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3897555"/>
            <a:ext cx="8984850" cy="50315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35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9E969-3491-9BC7-3E5A-7A6C02A87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F03D01-4C2B-3CE9-0E82-85598CEE5D8A}"/>
              </a:ext>
            </a:extLst>
          </p:cNvPr>
          <p:cNvSpPr txBox="1"/>
          <p:nvPr/>
        </p:nvSpPr>
        <p:spPr>
          <a:xfrm>
            <a:off x="1833305" y="483573"/>
            <a:ext cx="14016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dirty="0">
                <a:cs typeface="Arial" panose="020B0604020202020204" pitchFamily="34" charset="0"/>
              </a:rPr>
              <a:t>Outliner</a:t>
            </a:r>
            <a:endParaRPr lang="en-US" sz="3600" dirty="0">
              <a:cs typeface="Arial" panose="020B0604020202020204" pitchFamily="34" charset="0"/>
            </a:endParaRPr>
          </a:p>
          <a:p>
            <a:r>
              <a:rPr lang="en-US" sz="3600" dirty="0"/>
              <a:t>Shows the hierarchy of objects in your scene.</a:t>
            </a:r>
            <a:endParaRPr lang="en-US" sz="3600" dirty="0"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ACCE8E-5FB1-7977-441C-5FF30F90E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505" y="2247899"/>
            <a:ext cx="12949495" cy="7503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832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159FA-9A56-D5EB-DD58-0B703DC31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437608-6166-E498-94B3-085C83038BDA}"/>
              </a:ext>
            </a:extLst>
          </p:cNvPr>
          <p:cNvSpPr txBox="1"/>
          <p:nvPr/>
        </p:nvSpPr>
        <p:spPr>
          <a:xfrm>
            <a:off x="990600" y="4305300"/>
            <a:ext cx="14016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dirty="0"/>
              <a:t>Attribute Editor</a:t>
            </a:r>
            <a:endParaRPr lang="en-US" sz="3600" b="1" dirty="0">
              <a:cs typeface="Arial" panose="020B0604020202020204" pitchFamily="34" charset="0"/>
            </a:endParaRPr>
          </a:p>
          <a:p>
            <a:r>
              <a:rPr lang="en-US" sz="3600" dirty="0"/>
              <a:t>It controls the Object Properties.</a:t>
            </a:r>
            <a:endParaRPr lang="en-US" sz="3600" dirty="0"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DE9F11-A310-A0EE-A4A8-995FDA9B8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44477"/>
            <a:ext cx="9648825" cy="999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73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E7043-07CF-E10B-D221-69459CCF2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B56A57-1FE3-797F-FFDA-D29119914C9C}"/>
              </a:ext>
            </a:extLst>
          </p:cNvPr>
          <p:cNvSpPr txBox="1"/>
          <p:nvPr/>
        </p:nvSpPr>
        <p:spPr>
          <a:xfrm>
            <a:off x="990601" y="4305300"/>
            <a:ext cx="693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dirty="0"/>
              <a:t>Tool Box</a:t>
            </a:r>
            <a:endParaRPr lang="en-US" sz="3600" b="1" dirty="0">
              <a:cs typeface="Arial" panose="020B0604020202020204" pitchFamily="34" charset="0"/>
            </a:endParaRPr>
          </a:p>
          <a:p>
            <a:r>
              <a:rPr lang="en-US" sz="3600" dirty="0"/>
              <a:t>Provides access to various tools for modeling, animation, and rendering..</a:t>
            </a:r>
            <a:endParaRPr lang="en-US" sz="3600" dirty="0"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6371A9-B8D7-C40B-6901-F653032DC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47700"/>
            <a:ext cx="8767762" cy="870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33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474</Words>
  <Application>Microsoft Office PowerPoint</Application>
  <PresentationFormat>Custom</PresentationFormat>
  <Paragraphs>83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Wingdings</vt:lpstr>
      <vt:lpstr>Arial</vt:lpstr>
      <vt:lpstr>Calibri</vt:lpstr>
      <vt:lpstr>Constantia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Business Presentation</dc:title>
  <dc:creator>Hayam</dc:creator>
  <cp:lastModifiedBy>gcs2538</cp:lastModifiedBy>
  <cp:revision>76</cp:revision>
  <dcterms:created xsi:type="dcterms:W3CDTF">2006-08-16T00:00:00Z</dcterms:created>
  <dcterms:modified xsi:type="dcterms:W3CDTF">2025-02-10T18:16:54Z</dcterms:modified>
  <dc:identifier>DAGWSbDlgcI</dc:identifier>
</cp:coreProperties>
</file>