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64" r:id="rId11"/>
  </p:sldIdLst>
  <p:sldSz cx="18288000" cy="10287000"/>
  <p:notesSz cx="6858000" cy="9144000"/>
  <p:embeddedFontLst>
    <p:embeddedFont>
      <p:font typeface="Constantia" panose="02030602050306030303" pitchFamily="18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1" d="100"/>
          <a:sy n="41" d="100"/>
        </p:scale>
        <p:origin x="8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76364" y="3668503"/>
            <a:ext cx="833526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Web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829252" y="7742003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3BE0321-D4A9-157D-3804-26AEE88FBD34}"/>
              </a:ext>
            </a:extLst>
          </p:cNvPr>
          <p:cNvSpPr txBox="1"/>
          <p:nvPr/>
        </p:nvSpPr>
        <p:spPr>
          <a:xfrm>
            <a:off x="4976364" y="5513162"/>
            <a:ext cx="833526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DHTML, JavaScript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F0F0-3733-9373-E2A9-C3D801C2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1D131CB-B809-8C5B-78B9-7334840E2617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4E82DF-363E-58CB-1B94-18A583B49C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57BBFA-8AB2-BE13-B563-310FD9C3030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C763D6E-8B81-9B98-8EE4-7A944FAD1FFA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BD5B03-73D6-DD7F-BCB5-B06B0EFEACF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105CFB-BA5D-5A86-947D-BF8571A81E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DHTML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1821331" y="2180291"/>
            <a:ext cx="143256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DHTML </a:t>
            </a:r>
            <a:r>
              <a:rPr lang="en-US" sz="4000" dirty="0">
                <a:latin typeface="Constantia" panose="02030602050306030303" pitchFamily="18" charset="0"/>
              </a:rPr>
              <a:t>stands for Dynamic HTML, which is a collection of technologies used together to create interactive and animated web pages.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DHTML is not a single technology.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HTML (Hyper Text Markup Language)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CSS (Cascading Style Sheet)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JavaScript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DOM (D0cument Object Model)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CAED7-882D-D4F1-FD99-D05DB8DAE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2021688-378A-2B54-84F1-52D3AC358393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BC2D671-4C76-92B1-F751-1C7BEA015E5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08EA3C2-84CA-F188-FE56-9379AB7E613F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6D6A8A99-9C91-2DF5-FE91-17E1207521B5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79AC31-8017-7EEE-7244-EDBA79AEA565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E3CF62E-2AF7-AB7C-E870-B1312924DF1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C8DEDB91-5EE7-E096-A2B1-E2AF04A1B78D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DHTML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9F684563-BCF3-1839-DCF0-1D9275F57FBD}"/>
              </a:ext>
            </a:extLst>
          </p:cNvPr>
          <p:cNvSpPr txBox="1"/>
          <p:nvPr/>
        </p:nvSpPr>
        <p:spPr>
          <a:xfrm>
            <a:off x="1821331" y="2180291"/>
            <a:ext cx="143256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Constantia" panose="02030602050306030303" pitchFamily="18" charset="0"/>
              </a:rPr>
              <a:t>HTML</a:t>
            </a:r>
            <a:r>
              <a:rPr lang="en-US" sz="4000" dirty="0">
                <a:latin typeface="Constantia" panose="02030602050306030303" pitchFamily="18" charset="0"/>
              </a:rPr>
              <a:t> provides structure of web page.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Constantia" panose="02030602050306030303" pitchFamily="18" charset="0"/>
              </a:rPr>
              <a:t>CSS </a:t>
            </a:r>
            <a:r>
              <a:rPr lang="en-US" sz="4000" dirty="0">
                <a:latin typeface="Constantia" panose="02030602050306030303" pitchFamily="18" charset="0"/>
              </a:rPr>
              <a:t>define the visual style (colors, fonts, layout) of HTML elements.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Constantia" panose="02030602050306030303" pitchFamily="18" charset="0"/>
              </a:rPr>
              <a:t>JavaScript </a:t>
            </a:r>
            <a:r>
              <a:rPr lang="en-US" sz="4000" dirty="0">
                <a:latin typeface="Constantia" panose="02030602050306030303" pitchFamily="18" charset="0"/>
              </a:rPr>
              <a:t>Provides interactivity and dynamic behavior, such as changing content or handling events like clicks.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Constantia" panose="02030602050306030303" pitchFamily="18" charset="0"/>
              </a:rPr>
              <a:t>DOM</a:t>
            </a:r>
            <a:r>
              <a:rPr lang="en-US" sz="4000" dirty="0">
                <a:latin typeface="Constantia" panose="02030602050306030303" pitchFamily="18" charset="0"/>
              </a:rPr>
              <a:t> Allows JavaScript to manipulate HTML and CSS elements, modifying the page content dynamically.</a:t>
            </a:r>
          </a:p>
        </p:txBody>
      </p:sp>
    </p:spTree>
    <p:extLst>
      <p:ext uri="{BB962C8B-B14F-4D97-AF65-F5344CB8AC3E}">
        <p14:creationId xmlns:p14="http://schemas.microsoft.com/office/powerpoint/2010/main" val="10481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4C9C-0E6C-76C4-E321-A1EA6DE7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B254AE43-491D-B486-91A6-8E985B3C8F9F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C67C176-6112-E0E7-A5C4-DD0F446D11B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888502F-7B78-00B2-0714-97F843EF8B6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B7C1AE5-E319-654E-363E-F8A318A2A04B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B71BCB9-B292-986F-DA10-CF5FA269186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0DF94DA-3268-019F-90AE-EA650F19258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D84ED6D5-CA96-0991-FEBE-5206347B83D6}"/>
              </a:ext>
            </a:extLst>
          </p:cNvPr>
          <p:cNvSpPr txBox="1"/>
          <p:nvPr/>
        </p:nvSpPr>
        <p:spPr>
          <a:xfrm>
            <a:off x="2217269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IN SHORT DHTML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5513630F-FBCC-07D7-468A-63AE8096A1F4}"/>
              </a:ext>
            </a:extLst>
          </p:cNvPr>
          <p:cNvSpPr txBox="1"/>
          <p:nvPr/>
        </p:nvSpPr>
        <p:spPr>
          <a:xfrm>
            <a:off x="1821331" y="2180291"/>
            <a:ext cx="14325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DHTML has the ability to change a webpages look, content and style once the document has loaded on our demand without changing or deleting everything already existing on the browser’s webpage.</a:t>
            </a:r>
            <a:endParaRPr lang="en-US" sz="4000" b="1" dirty="0">
              <a:latin typeface="Constantia" panose="02030602050306030303" pitchFamily="18" charset="0"/>
            </a:endParaRP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4B404-34F9-739D-08ED-A39B767A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07512475-4CDF-3A17-0737-7BBE4DB2F034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9FA833A6-CF8F-AEAD-5C3B-09BB95A2EE5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066D02B-7D45-05B2-13DC-E407AEB612B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CCECCF5-DA8C-32A3-7720-56EE7C4D8207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BD93670-ADC0-66DA-067B-64908FC66B9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B73D594-45A2-2030-8CE3-906665E31DF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AD5F6C9D-694D-1DAC-C0DC-EC89FC93AB74}"/>
              </a:ext>
            </a:extLst>
          </p:cNvPr>
          <p:cNvSpPr txBox="1"/>
          <p:nvPr/>
        </p:nvSpPr>
        <p:spPr>
          <a:xfrm>
            <a:off x="2217269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JavaScript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59A9F902-CC50-A310-2E93-19924C2B0583}"/>
              </a:ext>
            </a:extLst>
          </p:cNvPr>
          <p:cNvSpPr txBox="1"/>
          <p:nvPr/>
        </p:nvSpPr>
        <p:spPr>
          <a:xfrm>
            <a:off x="1821331" y="2180291"/>
            <a:ext cx="143256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JavaScript is a high-level, interpreted programming language that enables developers to add interactivity to websites.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JavaScript is essential for web development, enabling features like form validation, interactive maps, animations, and dynamic content updates.</a:t>
            </a:r>
          </a:p>
        </p:txBody>
      </p:sp>
    </p:spTree>
    <p:extLst>
      <p:ext uri="{BB962C8B-B14F-4D97-AF65-F5344CB8AC3E}">
        <p14:creationId xmlns:p14="http://schemas.microsoft.com/office/powerpoint/2010/main" val="25970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71D12-4070-B5C3-AB67-7EE1CA8E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1A16FCC5-EC45-C6B6-DC33-CB8869F6B3D0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77F98D97-1E6B-3454-90E5-DA59775D219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3026FB99-8E66-CA8B-5105-F2C0776F02E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D5874140-7033-A859-B974-DE52B6AF2E2B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6551940-4089-F274-189F-BF693371909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7ED15BF-29DD-6806-52A3-A80EF91F9AE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DD3EA05F-19AC-56AC-4F9B-36C05333C331}"/>
              </a:ext>
            </a:extLst>
          </p:cNvPr>
          <p:cNvSpPr txBox="1"/>
          <p:nvPr/>
        </p:nvSpPr>
        <p:spPr>
          <a:xfrm>
            <a:off x="2217269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JavaScript Basics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5DE25158-4417-200C-D914-9DB0EC648215}"/>
              </a:ext>
            </a:extLst>
          </p:cNvPr>
          <p:cNvSpPr txBox="1"/>
          <p:nvPr/>
        </p:nvSpPr>
        <p:spPr>
          <a:xfrm>
            <a:off x="1821331" y="2180291"/>
            <a:ext cx="143256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Var:</a:t>
            </a:r>
            <a:r>
              <a:rPr lang="en-US" sz="4000" dirty="0">
                <a:latin typeface="Constantia" panose="02030602050306030303" pitchFamily="18" charset="0"/>
              </a:rPr>
              <a:t> The traditional way to declare a variable.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	Can be re-assigned and re-declared in the same scope.</a:t>
            </a:r>
          </a:p>
          <a:p>
            <a:pPr lvl="1" algn="just"/>
            <a:endParaRPr lang="en-US" sz="40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Let: </a:t>
            </a:r>
            <a:r>
              <a:rPr lang="en-US" sz="4000" dirty="0">
                <a:latin typeface="Constantia" panose="02030602050306030303" pitchFamily="18" charset="0"/>
              </a:rPr>
              <a:t>A modern way to declare variables 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	It is only accessible within the block. Cannot be redeclared but can be re-assigned.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Const: </a:t>
            </a:r>
            <a:r>
              <a:rPr lang="en-US" sz="4000" dirty="0">
                <a:latin typeface="Constantia" panose="02030602050306030303" pitchFamily="18" charset="0"/>
              </a:rPr>
              <a:t>If assigned to an object or array, the properties of the object or elements of the array can be modified.</a:t>
            </a:r>
            <a:endParaRPr lang="en-US" sz="40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Cannot be re-assigned or re-declared.</a:t>
            </a:r>
            <a:endParaRPr lang="en-US" sz="4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78EE-7F22-DA1F-DA56-5567CFE09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67043A4-2E02-E292-4A9D-E1669D75D187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9A23DD3-313B-4A5C-71BA-C69F4928920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EE1AE14-4156-8F02-819D-94899CD94B5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0500A6D7-9ADC-B928-1F2A-992126D5F686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7C9A31-BA71-B63D-7028-3796466BCEA7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E760A44D-6D90-F514-B228-A8BA936D3E8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CF22E201-06E0-11A5-4B03-4EA93B460EAE}"/>
              </a:ext>
            </a:extLst>
          </p:cNvPr>
          <p:cNvSpPr txBox="1"/>
          <p:nvPr/>
        </p:nvSpPr>
        <p:spPr>
          <a:xfrm>
            <a:off x="2217269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JavaScript Basics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8DA44F5-322E-D210-D058-0D91E5641463}"/>
              </a:ext>
            </a:extLst>
          </p:cNvPr>
          <p:cNvSpPr txBox="1"/>
          <p:nvPr/>
        </p:nvSpPr>
        <p:spPr>
          <a:xfrm>
            <a:off x="1821331" y="2180291"/>
            <a:ext cx="143256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Var:</a:t>
            </a:r>
            <a:r>
              <a:rPr lang="en-US" sz="4000" dirty="0">
                <a:latin typeface="Constantia" panose="02030602050306030303" pitchFamily="18" charset="0"/>
              </a:rPr>
              <a:t> The traditional way to declare a variable.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	Can be re-assigned and re-declared in the same scope.</a:t>
            </a:r>
          </a:p>
          <a:p>
            <a:pPr lvl="1" algn="just"/>
            <a:endParaRPr lang="en-US" sz="40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Let: </a:t>
            </a:r>
            <a:r>
              <a:rPr lang="en-US" sz="4000" dirty="0">
                <a:latin typeface="Constantia" panose="02030602050306030303" pitchFamily="18" charset="0"/>
              </a:rPr>
              <a:t>A modern way to declare variables 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	It is only accessible within the block. Cannot be redeclared but can be re-assigned.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Const: </a:t>
            </a:r>
            <a:r>
              <a:rPr lang="en-US" sz="4000" dirty="0">
                <a:latin typeface="Constantia" panose="02030602050306030303" pitchFamily="18" charset="0"/>
              </a:rPr>
              <a:t>If assigned to an object or array, the properties of the object or elements of the array can be modified.</a:t>
            </a:r>
            <a:endParaRPr lang="en-US" sz="40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Cannot be re-assigned or re-declared.</a:t>
            </a:r>
            <a:endParaRPr lang="en-US" sz="4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99FF7-ED85-7B0D-E55C-4A8756BE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EEC0D611-A0CB-9FBB-F4E5-1A352CBDB6E2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F96F31F-A7C3-483F-5D7C-DB2C64A7694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06387E-400A-7F0F-9207-0FE6545AA50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62ED9237-12F3-C416-E809-6DEDD360E73C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0F3A7CA-A51F-6C1D-AA7E-DE094C70828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AA31866-EA9D-506D-68B6-33BBBBE4D61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C3F7015-4450-FBEF-5839-E27B33978669}"/>
              </a:ext>
            </a:extLst>
          </p:cNvPr>
          <p:cNvSpPr txBox="1"/>
          <p:nvPr/>
        </p:nvSpPr>
        <p:spPr>
          <a:xfrm>
            <a:off x="2217269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Data Types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E0BD9B-346E-DC8B-3012-34B2181B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269" y="2400300"/>
            <a:ext cx="1473063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String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: Text values, e.g., "Hello World"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Number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: Numeric values, e.g., 100, 25.5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Boolean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: True or false values, e.g., true, false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Object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: Key-value pairs, e.g., {name: "John", age: 25}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Array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: Ordered list of values, e.g., [1, 2, 3]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Null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: Represents no value, e.g., null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Undefined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: A variable declared but not assigned a value. </a:t>
            </a:r>
          </a:p>
        </p:txBody>
      </p:sp>
    </p:spTree>
    <p:extLst>
      <p:ext uri="{BB962C8B-B14F-4D97-AF65-F5344CB8AC3E}">
        <p14:creationId xmlns:p14="http://schemas.microsoft.com/office/powerpoint/2010/main" val="37642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147CC-6156-629D-C9C4-E1339F95A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095E4428-4E07-215C-1A99-71EE283815A0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331D2F6-354D-E52E-A628-021A871639F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15E09B0-D691-A115-7E20-68FFD5301B4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ADC5B005-22CD-903F-54DF-22C7BBE3B8A0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2097AF2-2532-B967-516F-9A3B8BB392D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A5F1DFD7-C832-0480-766D-D885515D880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88D3B35C-88B8-6CF0-5766-291F5843C357}"/>
              </a:ext>
            </a:extLst>
          </p:cNvPr>
          <p:cNvSpPr txBox="1"/>
          <p:nvPr/>
        </p:nvSpPr>
        <p:spPr>
          <a:xfrm>
            <a:off x="2217269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Functions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53AFD-822A-0FFD-98FA-7EBC8091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269" y="2019300"/>
            <a:ext cx="142810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dirty="0">
                <a:latin typeface="Constantia" panose="02030602050306030303" pitchFamily="18" charset="0"/>
              </a:rPr>
              <a:t>Functions are re-usable blocks of code that perform a task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dirty="0">
                <a:latin typeface="Constantia" panose="02030602050306030303" pitchFamily="18" charset="0"/>
              </a:rPr>
              <a:t>or return value.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function </a:t>
            </a:r>
            <a:r>
              <a:rPr lang="en-US" sz="3600" i="1" dirty="0"/>
              <a:t>name</a:t>
            </a:r>
            <a:r>
              <a:rPr lang="en-US" sz="3600" dirty="0"/>
              <a:t>(</a:t>
            </a:r>
            <a:r>
              <a:rPr lang="en-US" sz="3600" i="1" dirty="0"/>
              <a:t>parameter1, parameter2, parameter3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  // </a:t>
            </a:r>
            <a:r>
              <a:rPr lang="en-US" sz="3600" i="1" dirty="0"/>
              <a:t>code to be executed</a:t>
            </a:r>
            <a:br>
              <a:rPr lang="en-US" sz="3600" dirty="0"/>
            </a:br>
            <a:r>
              <a:rPr lang="en-US" sz="3600" dirty="0"/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3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495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Constantia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55</cp:revision>
  <dcterms:created xsi:type="dcterms:W3CDTF">2006-08-16T00:00:00Z</dcterms:created>
  <dcterms:modified xsi:type="dcterms:W3CDTF">2024-12-16T03:00:18Z</dcterms:modified>
  <dc:identifier>DAGWSbDlgcI</dc:identifier>
</cp:coreProperties>
</file>